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64" r:id="rId3"/>
    <p:sldMasterId id="2147483877" r:id="rId4"/>
    <p:sldMasterId id="2147483902" r:id="rId5"/>
    <p:sldMasterId id="2147483919" r:id="rId6"/>
    <p:sldMasterId id="2147483932" r:id="rId7"/>
    <p:sldMasterId id="2147483949" r:id="rId8"/>
    <p:sldMasterId id="2147483978" r:id="rId9"/>
    <p:sldMasterId id="2147483991" r:id="rId10"/>
    <p:sldMasterId id="2147484008" r:id="rId11"/>
    <p:sldMasterId id="2147484033" r:id="rId12"/>
    <p:sldMasterId id="2147484045" r:id="rId13"/>
  </p:sldMasterIdLst>
  <p:notesMasterIdLst>
    <p:notesMasterId r:id="rId103"/>
  </p:notesMasterIdLst>
  <p:sldIdLst>
    <p:sldId id="256" r:id="rId14"/>
    <p:sldId id="257" r:id="rId15"/>
    <p:sldId id="286" r:id="rId16"/>
    <p:sldId id="290" r:id="rId17"/>
    <p:sldId id="291" r:id="rId18"/>
    <p:sldId id="289" r:id="rId19"/>
    <p:sldId id="288" r:id="rId20"/>
    <p:sldId id="287" r:id="rId21"/>
    <p:sldId id="262" r:id="rId22"/>
    <p:sldId id="263" r:id="rId23"/>
    <p:sldId id="264" r:id="rId24"/>
    <p:sldId id="265" r:id="rId25"/>
    <p:sldId id="266" r:id="rId26"/>
    <p:sldId id="267" r:id="rId27"/>
    <p:sldId id="269" r:id="rId28"/>
    <p:sldId id="270" r:id="rId29"/>
    <p:sldId id="271" r:id="rId30"/>
    <p:sldId id="272" r:id="rId31"/>
    <p:sldId id="273" r:id="rId32"/>
    <p:sldId id="274" r:id="rId33"/>
    <p:sldId id="277" r:id="rId34"/>
    <p:sldId id="278" r:id="rId35"/>
    <p:sldId id="279" r:id="rId36"/>
    <p:sldId id="280" r:id="rId37"/>
    <p:sldId id="282" r:id="rId38"/>
    <p:sldId id="283" r:id="rId39"/>
    <p:sldId id="284" r:id="rId40"/>
    <p:sldId id="285" r:id="rId41"/>
    <p:sldId id="356" r:id="rId42"/>
    <p:sldId id="294" r:id="rId43"/>
    <p:sldId id="295"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54" r:id="rId57"/>
    <p:sldId id="355"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57" r:id="rId97"/>
    <p:sldId id="348" r:id="rId98"/>
    <p:sldId id="353" r:id="rId99"/>
    <p:sldId id="351" r:id="rId100"/>
    <p:sldId id="352" r:id="rId101"/>
    <p:sldId id="358"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0" d="100"/>
          <a:sy n="100" d="100"/>
        </p:scale>
        <p:origin x="78"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818F7-DCF2-4864-B7B9-B8B519CF4E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7DFF0150-5D31-4BF2-8924-2CDA95963D42}">
      <dgm:prSet phldrT="[Text]"/>
      <dgm:spPr/>
      <dgm:t>
        <a:bodyPr/>
        <a:lstStyle/>
        <a:p>
          <a:r>
            <a:rPr lang="de-DE" dirty="0" err="1" smtClean="0"/>
            <a:t>Structure</a:t>
          </a:r>
          <a:endParaRPr lang="de-DE" dirty="0"/>
        </a:p>
      </dgm:t>
    </dgm:pt>
    <dgm:pt modelId="{D186B744-81C3-49FE-BC93-95602FC5B78D}" type="parTrans" cxnId="{4DCC0D85-5E51-4168-BC54-4B6149C9E6DA}">
      <dgm:prSet/>
      <dgm:spPr/>
      <dgm:t>
        <a:bodyPr/>
        <a:lstStyle/>
        <a:p>
          <a:endParaRPr lang="de-DE"/>
        </a:p>
      </dgm:t>
    </dgm:pt>
    <dgm:pt modelId="{C1165F8C-6480-476C-B0D2-F4EE05AACB12}" type="sibTrans" cxnId="{4DCC0D85-5E51-4168-BC54-4B6149C9E6DA}">
      <dgm:prSet/>
      <dgm:spPr/>
      <dgm:t>
        <a:bodyPr/>
        <a:lstStyle/>
        <a:p>
          <a:endParaRPr lang="de-DE"/>
        </a:p>
      </dgm:t>
    </dgm:pt>
    <dgm:pt modelId="{FEE89F40-9D27-4B84-9D35-0B13EE1B6093}">
      <dgm:prSet phldrT="[Text]" custT="1"/>
      <dgm:spPr/>
      <dgm:t>
        <a:bodyPr/>
        <a:lstStyle/>
        <a:p>
          <a:r>
            <a:rPr lang="de-DE" sz="2400" b="1" dirty="0" smtClean="0"/>
            <a:t>All </a:t>
          </a:r>
          <a:r>
            <a:rPr lang="de-DE" sz="2400" b="1" dirty="0" err="1" smtClean="0"/>
            <a:t>items</a:t>
          </a:r>
          <a:r>
            <a:rPr lang="de-DE" sz="2400" b="1" dirty="0" smtClean="0"/>
            <a:t> </a:t>
          </a:r>
          <a:r>
            <a:rPr lang="de-DE" sz="2400" b="1" dirty="0" err="1" smtClean="0"/>
            <a:t>are</a:t>
          </a:r>
          <a:r>
            <a:rPr lang="de-DE" sz="2400" b="1" dirty="0" smtClean="0"/>
            <a:t> </a:t>
          </a:r>
          <a:r>
            <a:rPr lang="de-DE" sz="2400" b="1" dirty="0" err="1" smtClean="0"/>
            <a:t>linked</a:t>
          </a:r>
          <a:r>
            <a:rPr lang="de-DE" sz="2400" b="1" dirty="0" smtClean="0"/>
            <a:t> </a:t>
          </a:r>
          <a:r>
            <a:rPr lang="de-DE" sz="2400" b="1" dirty="0" err="1" smtClean="0"/>
            <a:t>with</a:t>
          </a:r>
          <a:r>
            <a:rPr lang="de-DE" sz="2400" b="1" dirty="0" smtClean="0"/>
            <a:t> </a:t>
          </a:r>
          <a:r>
            <a:rPr lang="de-DE" sz="2400" b="1" dirty="0" err="1" smtClean="0"/>
            <a:t>each</a:t>
          </a:r>
          <a:r>
            <a:rPr lang="de-DE" sz="2400" b="1" dirty="0" smtClean="0"/>
            <a:t> </a:t>
          </a:r>
          <a:r>
            <a:rPr lang="de-DE" sz="2400" b="1" dirty="0" err="1" smtClean="0"/>
            <a:t>other</a:t>
          </a:r>
          <a:r>
            <a:rPr lang="de-DE" sz="2400" b="1" dirty="0" smtClean="0"/>
            <a:t> –</a:t>
          </a:r>
        </a:p>
        <a:p>
          <a:endParaRPr lang="de-DE" sz="2400" b="1" dirty="0" smtClean="0">
            <a:solidFill>
              <a:srgbClr val="FF0000"/>
            </a:solidFill>
          </a:endParaRPr>
        </a:p>
        <a:p>
          <a:r>
            <a:rPr lang="de-DE" sz="2400" b="1" dirty="0" smtClean="0">
              <a:solidFill>
                <a:srgbClr val="FF0000"/>
              </a:solidFill>
            </a:rPr>
            <a:t>Quality: </a:t>
          </a:r>
        </a:p>
        <a:p>
          <a:r>
            <a:rPr lang="de-DE" sz="2400" b="1" dirty="0" err="1" smtClean="0"/>
            <a:t>They</a:t>
          </a:r>
          <a:r>
            <a:rPr lang="de-DE" sz="2400" b="1" dirty="0" smtClean="0"/>
            <a:t> fit </a:t>
          </a:r>
          <a:r>
            <a:rPr lang="de-DE" sz="2400" b="1" dirty="0" err="1" smtClean="0"/>
            <a:t>with</a:t>
          </a:r>
          <a:r>
            <a:rPr lang="de-DE" sz="2400" b="1" dirty="0" smtClean="0"/>
            <a:t> </a:t>
          </a:r>
          <a:r>
            <a:rPr lang="de-DE" sz="2400" b="1" dirty="0" err="1" smtClean="0"/>
            <a:t>each</a:t>
          </a:r>
          <a:r>
            <a:rPr lang="de-DE" sz="2400" b="1" dirty="0" smtClean="0"/>
            <a:t> </a:t>
          </a:r>
          <a:r>
            <a:rPr lang="de-DE" sz="2400" b="1" dirty="0" err="1" smtClean="0"/>
            <a:t>other</a:t>
          </a:r>
          <a:r>
            <a:rPr lang="de-DE" sz="2400" b="1" dirty="0" smtClean="0"/>
            <a:t> </a:t>
          </a:r>
          <a:endParaRPr lang="de-DE" sz="2400" b="1" dirty="0"/>
        </a:p>
      </dgm:t>
    </dgm:pt>
    <dgm:pt modelId="{5CC9CC93-9378-4B9B-8657-ECE93A638730}" type="parTrans" cxnId="{93017691-9D9D-4CE4-AA7E-07022B579090}">
      <dgm:prSet/>
      <dgm:spPr/>
      <dgm:t>
        <a:bodyPr/>
        <a:lstStyle/>
        <a:p>
          <a:endParaRPr lang="de-DE"/>
        </a:p>
      </dgm:t>
    </dgm:pt>
    <dgm:pt modelId="{B406916E-B919-4D6C-9B6E-E285B3E3DA03}" type="sibTrans" cxnId="{93017691-9D9D-4CE4-AA7E-07022B579090}">
      <dgm:prSet/>
      <dgm:spPr/>
      <dgm:t>
        <a:bodyPr/>
        <a:lstStyle/>
        <a:p>
          <a:endParaRPr lang="de-DE"/>
        </a:p>
      </dgm:t>
    </dgm:pt>
    <dgm:pt modelId="{CA95AD27-ACDF-4FDE-A293-221FC37E508D}">
      <dgm:prSet phldrT="[Text]" custT="1"/>
      <dgm:spPr/>
      <dgm:t>
        <a:bodyPr/>
        <a:lstStyle/>
        <a:p>
          <a:r>
            <a:rPr lang="de-DE" sz="2400" dirty="0" smtClean="0"/>
            <a:t>Super-ordinate </a:t>
          </a:r>
          <a:r>
            <a:rPr lang="de-DE" sz="2400" dirty="0" err="1" smtClean="0"/>
            <a:t>goals</a:t>
          </a:r>
          <a:endParaRPr lang="de-DE" sz="2400" dirty="0"/>
        </a:p>
      </dgm:t>
    </dgm:pt>
    <dgm:pt modelId="{2CB02047-D58F-4555-8E76-507A8ECD6733}" type="parTrans" cxnId="{27D468ED-614F-415F-9912-63BBE65B0347}">
      <dgm:prSet/>
      <dgm:spPr/>
      <dgm:t>
        <a:bodyPr/>
        <a:lstStyle/>
        <a:p>
          <a:endParaRPr lang="de-DE"/>
        </a:p>
      </dgm:t>
    </dgm:pt>
    <dgm:pt modelId="{36F8C055-10E2-4B18-8354-3D7A6AB3DEFC}" type="sibTrans" cxnId="{27D468ED-614F-415F-9912-63BBE65B0347}">
      <dgm:prSet/>
      <dgm:spPr/>
      <dgm:t>
        <a:bodyPr/>
        <a:lstStyle/>
        <a:p>
          <a:endParaRPr lang="de-DE"/>
        </a:p>
      </dgm:t>
    </dgm:pt>
    <dgm:pt modelId="{0EA530B6-FDD9-4B8B-BE92-30B127D5707E}">
      <dgm:prSet phldrT="[Text]" phldr="1"/>
      <dgm:spPr/>
      <dgm:t>
        <a:bodyPr/>
        <a:lstStyle/>
        <a:p>
          <a:endParaRPr lang="de-DE" dirty="0"/>
        </a:p>
      </dgm:t>
    </dgm:pt>
    <dgm:pt modelId="{8564A3D7-0EA4-4197-8BE5-D6C519AAC40B}" type="parTrans" cxnId="{CF19D370-B345-4412-A19F-32D0F29CFAD6}">
      <dgm:prSet/>
      <dgm:spPr/>
      <dgm:t>
        <a:bodyPr/>
        <a:lstStyle/>
        <a:p>
          <a:endParaRPr lang="de-DE"/>
        </a:p>
      </dgm:t>
    </dgm:pt>
    <dgm:pt modelId="{68652483-AF86-4511-94F7-89E7E33A1AA7}" type="sibTrans" cxnId="{CF19D370-B345-4412-A19F-32D0F29CFAD6}">
      <dgm:prSet/>
      <dgm:spPr/>
      <dgm:t>
        <a:bodyPr/>
        <a:lstStyle/>
        <a:p>
          <a:endParaRPr lang="de-DE"/>
        </a:p>
      </dgm:t>
    </dgm:pt>
    <dgm:pt modelId="{B4CCAB78-4CB4-4C4B-99C2-1DDC8A5977A7}">
      <dgm:prSet phldrT="[Text]" custT="1"/>
      <dgm:spPr/>
      <dgm:t>
        <a:bodyPr/>
        <a:lstStyle/>
        <a:p>
          <a:r>
            <a:rPr lang="de-DE" sz="2400" dirty="0" smtClean="0"/>
            <a:t>Style</a:t>
          </a:r>
          <a:endParaRPr lang="de-DE" sz="2400" dirty="0"/>
        </a:p>
      </dgm:t>
    </dgm:pt>
    <dgm:pt modelId="{28901543-BA85-4B19-9E41-26C29207A53E}" type="parTrans" cxnId="{C4CA71C5-1DEB-4792-9334-742066866F56}">
      <dgm:prSet/>
      <dgm:spPr/>
      <dgm:t>
        <a:bodyPr/>
        <a:lstStyle/>
        <a:p>
          <a:endParaRPr lang="de-DE"/>
        </a:p>
      </dgm:t>
    </dgm:pt>
    <dgm:pt modelId="{2CD5EA9D-F3C0-4A72-875B-AACDC47AF384}" type="sibTrans" cxnId="{C4CA71C5-1DEB-4792-9334-742066866F56}">
      <dgm:prSet/>
      <dgm:spPr/>
      <dgm:t>
        <a:bodyPr/>
        <a:lstStyle/>
        <a:p>
          <a:endParaRPr lang="de-DE"/>
        </a:p>
      </dgm:t>
    </dgm:pt>
    <dgm:pt modelId="{F73E2A44-57DF-480A-A2E7-D3778BDBA5E2}">
      <dgm:prSet phldrT="[Text]" custT="1"/>
      <dgm:spPr/>
      <dgm:t>
        <a:bodyPr/>
        <a:lstStyle/>
        <a:p>
          <a:r>
            <a:rPr lang="de-DE" sz="2400" b="1" dirty="0" smtClean="0">
              <a:solidFill>
                <a:srgbClr val="FF0000"/>
              </a:solidFill>
            </a:rPr>
            <a:t>7-S-Framework </a:t>
          </a:r>
        </a:p>
        <a:p>
          <a:r>
            <a:rPr lang="de-DE" sz="2400" b="1" dirty="0" smtClean="0">
              <a:solidFill>
                <a:srgbClr val="FF0000"/>
              </a:solidFill>
            </a:rPr>
            <a:t>McKinsey </a:t>
          </a:r>
          <a:endParaRPr lang="de-DE" sz="2400" b="1" dirty="0">
            <a:solidFill>
              <a:srgbClr val="FF0000"/>
            </a:solidFill>
          </a:endParaRPr>
        </a:p>
      </dgm:t>
    </dgm:pt>
    <dgm:pt modelId="{017A3FDE-1DDF-4C0B-A372-F6B4B032CB52}" type="parTrans" cxnId="{139DA99D-4EF4-4015-8A6C-CCD22AA23019}">
      <dgm:prSet/>
      <dgm:spPr/>
      <dgm:t>
        <a:bodyPr/>
        <a:lstStyle/>
        <a:p>
          <a:endParaRPr lang="de-DE"/>
        </a:p>
      </dgm:t>
    </dgm:pt>
    <dgm:pt modelId="{B3AC59DD-A508-4816-893B-9871F843844E}" type="sibTrans" cxnId="{139DA99D-4EF4-4015-8A6C-CCD22AA23019}">
      <dgm:prSet/>
      <dgm:spPr/>
      <dgm:t>
        <a:bodyPr/>
        <a:lstStyle/>
        <a:p>
          <a:endParaRPr lang="de-DE"/>
        </a:p>
      </dgm:t>
    </dgm:pt>
    <dgm:pt modelId="{4706C348-21C2-42A5-BA5F-4483FC2F1125}" type="pres">
      <dgm:prSet presAssocID="{A3D818F7-DCF2-4864-B7B9-B8B519CF4EDB}" presName="Name0" presStyleCnt="0">
        <dgm:presLayoutVars>
          <dgm:chMax/>
          <dgm:chPref/>
          <dgm:dir/>
          <dgm:animLvl val="lvl"/>
        </dgm:presLayoutVars>
      </dgm:prSet>
      <dgm:spPr/>
      <dgm:t>
        <a:bodyPr/>
        <a:lstStyle/>
        <a:p>
          <a:endParaRPr lang="de-DE"/>
        </a:p>
      </dgm:t>
    </dgm:pt>
    <dgm:pt modelId="{CC64EE5F-9F52-494B-94EF-464F2218F67A}" type="pres">
      <dgm:prSet presAssocID="{7DFF0150-5D31-4BF2-8924-2CDA95963D42}" presName="composite" presStyleCnt="0"/>
      <dgm:spPr/>
    </dgm:pt>
    <dgm:pt modelId="{732DC7CF-4C37-450E-9BB4-765324005579}" type="pres">
      <dgm:prSet presAssocID="{7DFF0150-5D31-4BF2-8924-2CDA95963D42}" presName="Parent1" presStyleLbl="node1" presStyleIdx="0" presStyleCnt="6">
        <dgm:presLayoutVars>
          <dgm:chMax val="1"/>
          <dgm:chPref val="1"/>
          <dgm:bulletEnabled val="1"/>
        </dgm:presLayoutVars>
      </dgm:prSet>
      <dgm:spPr/>
      <dgm:t>
        <a:bodyPr/>
        <a:lstStyle/>
        <a:p>
          <a:endParaRPr lang="de-DE"/>
        </a:p>
      </dgm:t>
    </dgm:pt>
    <dgm:pt modelId="{92B1EE8A-C827-4274-9142-E418C59456F0}" type="pres">
      <dgm:prSet presAssocID="{7DFF0150-5D31-4BF2-8924-2CDA95963D42}" presName="Childtext1" presStyleLbl="revTx" presStyleIdx="0" presStyleCnt="3" custScaleX="91790" custLinFactY="22745" custLinFactNeighborX="46812" custLinFactNeighborY="100000">
        <dgm:presLayoutVars>
          <dgm:chMax val="0"/>
          <dgm:chPref val="0"/>
          <dgm:bulletEnabled val="1"/>
        </dgm:presLayoutVars>
      </dgm:prSet>
      <dgm:spPr/>
      <dgm:t>
        <a:bodyPr/>
        <a:lstStyle/>
        <a:p>
          <a:endParaRPr lang="de-DE"/>
        </a:p>
      </dgm:t>
    </dgm:pt>
    <dgm:pt modelId="{25AC2E6E-A62E-4CF1-87B5-5DE655B62169}" type="pres">
      <dgm:prSet presAssocID="{7DFF0150-5D31-4BF2-8924-2CDA95963D42}" presName="BalanceSpacing" presStyleCnt="0"/>
      <dgm:spPr/>
    </dgm:pt>
    <dgm:pt modelId="{2BB46594-4259-403A-AB74-41370DD3181A}" type="pres">
      <dgm:prSet presAssocID="{7DFF0150-5D31-4BF2-8924-2CDA95963D42}" presName="BalanceSpacing1" presStyleCnt="0"/>
      <dgm:spPr/>
    </dgm:pt>
    <dgm:pt modelId="{60B598A3-F885-4FBE-BCD7-EF5B15E122FB}" type="pres">
      <dgm:prSet presAssocID="{C1165F8C-6480-476C-B0D2-F4EE05AACB12}" presName="Accent1Text" presStyleLbl="node1" presStyleIdx="1" presStyleCnt="6"/>
      <dgm:spPr/>
      <dgm:t>
        <a:bodyPr/>
        <a:lstStyle/>
        <a:p>
          <a:endParaRPr lang="de-DE"/>
        </a:p>
      </dgm:t>
    </dgm:pt>
    <dgm:pt modelId="{31BF8730-B493-480B-8159-AD9B145ED919}" type="pres">
      <dgm:prSet presAssocID="{C1165F8C-6480-476C-B0D2-F4EE05AACB12}" presName="spaceBetweenRectangles" presStyleCnt="0"/>
      <dgm:spPr/>
    </dgm:pt>
    <dgm:pt modelId="{102AE1C7-A020-42D9-9415-9BDA6B0FFE72}" type="pres">
      <dgm:prSet presAssocID="{CA95AD27-ACDF-4FDE-A293-221FC37E508D}" presName="composite" presStyleCnt="0"/>
      <dgm:spPr/>
    </dgm:pt>
    <dgm:pt modelId="{074B1E25-E0E5-498D-920B-E8AA85BA6C1F}" type="pres">
      <dgm:prSet presAssocID="{CA95AD27-ACDF-4FDE-A293-221FC37E508D}" presName="Parent1" presStyleLbl="node1" presStyleIdx="2" presStyleCnt="6" custScaleX="108477">
        <dgm:presLayoutVars>
          <dgm:chMax val="1"/>
          <dgm:chPref val="1"/>
          <dgm:bulletEnabled val="1"/>
        </dgm:presLayoutVars>
      </dgm:prSet>
      <dgm:spPr/>
      <dgm:t>
        <a:bodyPr/>
        <a:lstStyle/>
        <a:p>
          <a:endParaRPr lang="de-DE"/>
        </a:p>
      </dgm:t>
    </dgm:pt>
    <dgm:pt modelId="{85D33FA3-D726-4D29-ABDA-2758DA25E6EC}" type="pres">
      <dgm:prSet presAssocID="{CA95AD27-ACDF-4FDE-A293-221FC37E508D}" presName="Childtext1" presStyleLbl="revTx" presStyleIdx="1" presStyleCnt="3">
        <dgm:presLayoutVars>
          <dgm:chMax val="0"/>
          <dgm:chPref val="0"/>
          <dgm:bulletEnabled val="1"/>
        </dgm:presLayoutVars>
      </dgm:prSet>
      <dgm:spPr/>
      <dgm:t>
        <a:bodyPr/>
        <a:lstStyle/>
        <a:p>
          <a:endParaRPr lang="de-DE"/>
        </a:p>
      </dgm:t>
    </dgm:pt>
    <dgm:pt modelId="{13D55DB3-50C4-436C-92D2-F57BFD84AD6B}" type="pres">
      <dgm:prSet presAssocID="{CA95AD27-ACDF-4FDE-A293-221FC37E508D}" presName="BalanceSpacing" presStyleCnt="0"/>
      <dgm:spPr/>
    </dgm:pt>
    <dgm:pt modelId="{97F0FE05-4677-455A-BA8B-417D1CECA6B7}" type="pres">
      <dgm:prSet presAssocID="{CA95AD27-ACDF-4FDE-A293-221FC37E508D}" presName="BalanceSpacing1" presStyleCnt="0"/>
      <dgm:spPr/>
    </dgm:pt>
    <dgm:pt modelId="{068ECA1E-735B-44E1-AFED-D781A1FB9DFF}" type="pres">
      <dgm:prSet presAssocID="{36F8C055-10E2-4B18-8354-3D7A6AB3DEFC}" presName="Accent1Text" presStyleLbl="node1" presStyleIdx="3" presStyleCnt="6"/>
      <dgm:spPr/>
      <dgm:t>
        <a:bodyPr/>
        <a:lstStyle/>
        <a:p>
          <a:endParaRPr lang="de-DE"/>
        </a:p>
      </dgm:t>
    </dgm:pt>
    <dgm:pt modelId="{8D7C0C14-8698-42CF-B474-7683F7B80A23}" type="pres">
      <dgm:prSet presAssocID="{36F8C055-10E2-4B18-8354-3D7A6AB3DEFC}" presName="spaceBetweenRectangles" presStyleCnt="0"/>
      <dgm:spPr/>
    </dgm:pt>
    <dgm:pt modelId="{DEC88091-31F7-4A51-A6CE-A4CC74E8A891}" type="pres">
      <dgm:prSet presAssocID="{B4CCAB78-4CB4-4C4B-99C2-1DDC8A5977A7}" presName="composite" presStyleCnt="0"/>
      <dgm:spPr/>
    </dgm:pt>
    <dgm:pt modelId="{DD7FFF27-69F6-4BDB-BA9D-AC56F06868F6}" type="pres">
      <dgm:prSet presAssocID="{B4CCAB78-4CB4-4C4B-99C2-1DDC8A5977A7}" presName="Parent1" presStyleLbl="node1" presStyleIdx="4" presStyleCnt="6">
        <dgm:presLayoutVars>
          <dgm:chMax val="1"/>
          <dgm:chPref val="1"/>
          <dgm:bulletEnabled val="1"/>
        </dgm:presLayoutVars>
      </dgm:prSet>
      <dgm:spPr/>
      <dgm:t>
        <a:bodyPr/>
        <a:lstStyle/>
        <a:p>
          <a:endParaRPr lang="de-DE"/>
        </a:p>
      </dgm:t>
    </dgm:pt>
    <dgm:pt modelId="{3BC3C03F-84F2-406A-AC15-290D7CD4CF85}" type="pres">
      <dgm:prSet presAssocID="{B4CCAB78-4CB4-4C4B-99C2-1DDC8A5977A7}" presName="Childtext1" presStyleLbl="revTx" presStyleIdx="2" presStyleCnt="3" custLinFactX="-100000" custLinFactY="-109847" custLinFactNeighborX="-167661" custLinFactNeighborY="-200000">
        <dgm:presLayoutVars>
          <dgm:chMax val="0"/>
          <dgm:chPref val="0"/>
          <dgm:bulletEnabled val="1"/>
        </dgm:presLayoutVars>
      </dgm:prSet>
      <dgm:spPr/>
      <dgm:t>
        <a:bodyPr/>
        <a:lstStyle/>
        <a:p>
          <a:endParaRPr lang="de-DE"/>
        </a:p>
      </dgm:t>
    </dgm:pt>
    <dgm:pt modelId="{835EB429-EAC0-4E29-BB9F-02F96D1E3583}" type="pres">
      <dgm:prSet presAssocID="{B4CCAB78-4CB4-4C4B-99C2-1DDC8A5977A7}" presName="BalanceSpacing" presStyleCnt="0"/>
      <dgm:spPr/>
    </dgm:pt>
    <dgm:pt modelId="{49FC2B3A-6C96-4670-AFAB-55607531708C}" type="pres">
      <dgm:prSet presAssocID="{B4CCAB78-4CB4-4C4B-99C2-1DDC8A5977A7}" presName="BalanceSpacing1" presStyleCnt="0"/>
      <dgm:spPr/>
    </dgm:pt>
    <dgm:pt modelId="{E7AD3762-EBC7-471D-B5FB-7489C59657A1}" type="pres">
      <dgm:prSet presAssocID="{2CD5EA9D-F3C0-4A72-875B-AACDC47AF384}" presName="Accent1Text" presStyleLbl="node1" presStyleIdx="5" presStyleCnt="6"/>
      <dgm:spPr/>
      <dgm:t>
        <a:bodyPr/>
        <a:lstStyle/>
        <a:p>
          <a:endParaRPr lang="de-DE"/>
        </a:p>
      </dgm:t>
    </dgm:pt>
  </dgm:ptLst>
  <dgm:cxnLst>
    <dgm:cxn modelId="{41655B57-5DA7-4F92-B7FA-472474ADE834}" type="presOf" srcId="{C1165F8C-6480-476C-B0D2-F4EE05AACB12}" destId="{60B598A3-F885-4FBE-BCD7-EF5B15E122FB}" srcOrd="0" destOrd="0" presId="urn:microsoft.com/office/officeart/2008/layout/AlternatingHexagons"/>
    <dgm:cxn modelId="{4DCC0D85-5E51-4168-BC54-4B6149C9E6DA}" srcId="{A3D818F7-DCF2-4864-B7B9-B8B519CF4EDB}" destId="{7DFF0150-5D31-4BF2-8924-2CDA95963D42}" srcOrd="0" destOrd="0" parTransId="{D186B744-81C3-49FE-BC93-95602FC5B78D}" sibTransId="{C1165F8C-6480-476C-B0D2-F4EE05AACB12}"/>
    <dgm:cxn modelId="{27D468ED-614F-415F-9912-63BBE65B0347}" srcId="{A3D818F7-DCF2-4864-B7B9-B8B519CF4EDB}" destId="{CA95AD27-ACDF-4FDE-A293-221FC37E508D}" srcOrd="1" destOrd="0" parTransId="{2CB02047-D58F-4555-8E76-507A8ECD6733}" sibTransId="{36F8C055-10E2-4B18-8354-3D7A6AB3DEFC}"/>
    <dgm:cxn modelId="{C8B418F7-91D8-4ADB-9EF2-762D81A136EC}" type="presOf" srcId="{FEE89F40-9D27-4B84-9D35-0B13EE1B6093}" destId="{92B1EE8A-C827-4274-9142-E418C59456F0}" srcOrd="0" destOrd="0" presId="urn:microsoft.com/office/officeart/2008/layout/AlternatingHexagons"/>
    <dgm:cxn modelId="{466C94DA-A652-49C3-B4D3-FB4ED74D4521}" type="presOf" srcId="{CA95AD27-ACDF-4FDE-A293-221FC37E508D}" destId="{074B1E25-E0E5-498D-920B-E8AA85BA6C1F}" srcOrd="0" destOrd="0" presId="urn:microsoft.com/office/officeart/2008/layout/AlternatingHexagons"/>
    <dgm:cxn modelId="{27C0FBC3-0D2B-4250-881E-386836B146B5}" type="presOf" srcId="{2CD5EA9D-F3C0-4A72-875B-AACDC47AF384}" destId="{E7AD3762-EBC7-471D-B5FB-7489C59657A1}" srcOrd="0" destOrd="0" presId="urn:microsoft.com/office/officeart/2008/layout/AlternatingHexagons"/>
    <dgm:cxn modelId="{B1E211E1-E5CA-4C97-8BDD-1BD2D2107841}" type="presOf" srcId="{F73E2A44-57DF-480A-A2E7-D3778BDBA5E2}" destId="{3BC3C03F-84F2-406A-AC15-290D7CD4CF85}" srcOrd="0" destOrd="0" presId="urn:microsoft.com/office/officeart/2008/layout/AlternatingHexagons"/>
    <dgm:cxn modelId="{CF19D370-B345-4412-A19F-32D0F29CFAD6}" srcId="{CA95AD27-ACDF-4FDE-A293-221FC37E508D}" destId="{0EA530B6-FDD9-4B8B-BE92-30B127D5707E}" srcOrd="0" destOrd="0" parTransId="{8564A3D7-0EA4-4197-8BE5-D6C519AAC40B}" sibTransId="{68652483-AF86-4511-94F7-89E7E33A1AA7}"/>
    <dgm:cxn modelId="{93017691-9D9D-4CE4-AA7E-07022B579090}" srcId="{7DFF0150-5D31-4BF2-8924-2CDA95963D42}" destId="{FEE89F40-9D27-4B84-9D35-0B13EE1B6093}" srcOrd="0" destOrd="0" parTransId="{5CC9CC93-9378-4B9B-8657-ECE93A638730}" sibTransId="{B406916E-B919-4D6C-9B6E-E285B3E3DA03}"/>
    <dgm:cxn modelId="{C4CA71C5-1DEB-4792-9334-742066866F56}" srcId="{A3D818F7-DCF2-4864-B7B9-B8B519CF4EDB}" destId="{B4CCAB78-4CB4-4C4B-99C2-1DDC8A5977A7}" srcOrd="2" destOrd="0" parTransId="{28901543-BA85-4B19-9E41-26C29207A53E}" sibTransId="{2CD5EA9D-F3C0-4A72-875B-AACDC47AF384}"/>
    <dgm:cxn modelId="{A13EB0D9-C1C9-4666-80E9-44A1BF3E024E}" type="presOf" srcId="{0EA530B6-FDD9-4B8B-BE92-30B127D5707E}" destId="{85D33FA3-D726-4D29-ABDA-2758DA25E6EC}" srcOrd="0" destOrd="0" presId="urn:microsoft.com/office/officeart/2008/layout/AlternatingHexagons"/>
    <dgm:cxn modelId="{C59A0EF4-01E2-47C7-8555-0E0EA374C55F}" type="presOf" srcId="{B4CCAB78-4CB4-4C4B-99C2-1DDC8A5977A7}" destId="{DD7FFF27-69F6-4BDB-BA9D-AC56F06868F6}" srcOrd="0" destOrd="0" presId="urn:microsoft.com/office/officeart/2008/layout/AlternatingHexagons"/>
    <dgm:cxn modelId="{CD0625AD-AFCA-4DAE-BC82-944FB3FD6F54}" type="presOf" srcId="{A3D818F7-DCF2-4864-B7B9-B8B519CF4EDB}" destId="{4706C348-21C2-42A5-BA5F-4483FC2F1125}" srcOrd="0" destOrd="0" presId="urn:microsoft.com/office/officeart/2008/layout/AlternatingHexagons"/>
    <dgm:cxn modelId="{97002D02-3F55-420F-8276-12C587E92A0C}" type="presOf" srcId="{7DFF0150-5D31-4BF2-8924-2CDA95963D42}" destId="{732DC7CF-4C37-450E-9BB4-765324005579}" srcOrd="0" destOrd="0" presId="urn:microsoft.com/office/officeart/2008/layout/AlternatingHexagons"/>
    <dgm:cxn modelId="{139DA99D-4EF4-4015-8A6C-CCD22AA23019}" srcId="{B4CCAB78-4CB4-4C4B-99C2-1DDC8A5977A7}" destId="{F73E2A44-57DF-480A-A2E7-D3778BDBA5E2}" srcOrd="0" destOrd="0" parTransId="{017A3FDE-1DDF-4C0B-A372-F6B4B032CB52}" sibTransId="{B3AC59DD-A508-4816-893B-9871F843844E}"/>
    <dgm:cxn modelId="{AE879296-7D32-42AC-9DEB-2A9D40875B64}" type="presOf" srcId="{36F8C055-10E2-4B18-8354-3D7A6AB3DEFC}" destId="{068ECA1E-735B-44E1-AFED-D781A1FB9DFF}" srcOrd="0" destOrd="0" presId="urn:microsoft.com/office/officeart/2008/layout/AlternatingHexagons"/>
    <dgm:cxn modelId="{7198D49C-5EDD-4722-B70E-9EB5C9EA818D}" type="presParOf" srcId="{4706C348-21C2-42A5-BA5F-4483FC2F1125}" destId="{CC64EE5F-9F52-494B-94EF-464F2218F67A}" srcOrd="0" destOrd="0" presId="urn:microsoft.com/office/officeart/2008/layout/AlternatingHexagons"/>
    <dgm:cxn modelId="{9F3D7FB4-3495-430B-99EA-36A628D5F2D4}" type="presParOf" srcId="{CC64EE5F-9F52-494B-94EF-464F2218F67A}" destId="{732DC7CF-4C37-450E-9BB4-765324005579}" srcOrd="0" destOrd="0" presId="urn:microsoft.com/office/officeart/2008/layout/AlternatingHexagons"/>
    <dgm:cxn modelId="{C7851522-A636-4029-99E6-8C11662E4433}" type="presParOf" srcId="{CC64EE5F-9F52-494B-94EF-464F2218F67A}" destId="{92B1EE8A-C827-4274-9142-E418C59456F0}" srcOrd="1" destOrd="0" presId="urn:microsoft.com/office/officeart/2008/layout/AlternatingHexagons"/>
    <dgm:cxn modelId="{0B646181-B889-4DD1-A023-DC5677915DB4}" type="presParOf" srcId="{CC64EE5F-9F52-494B-94EF-464F2218F67A}" destId="{25AC2E6E-A62E-4CF1-87B5-5DE655B62169}" srcOrd="2" destOrd="0" presId="urn:microsoft.com/office/officeart/2008/layout/AlternatingHexagons"/>
    <dgm:cxn modelId="{2669529C-76F4-4160-A896-95DE34337FFC}" type="presParOf" srcId="{CC64EE5F-9F52-494B-94EF-464F2218F67A}" destId="{2BB46594-4259-403A-AB74-41370DD3181A}" srcOrd="3" destOrd="0" presId="urn:microsoft.com/office/officeart/2008/layout/AlternatingHexagons"/>
    <dgm:cxn modelId="{DB56C3DF-E2FC-4527-A54C-485FC79BFCBF}" type="presParOf" srcId="{CC64EE5F-9F52-494B-94EF-464F2218F67A}" destId="{60B598A3-F885-4FBE-BCD7-EF5B15E122FB}" srcOrd="4" destOrd="0" presId="urn:microsoft.com/office/officeart/2008/layout/AlternatingHexagons"/>
    <dgm:cxn modelId="{A6901B2C-64BE-4779-A57E-504708DC9201}" type="presParOf" srcId="{4706C348-21C2-42A5-BA5F-4483FC2F1125}" destId="{31BF8730-B493-480B-8159-AD9B145ED919}" srcOrd="1" destOrd="0" presId="urn:microsoft.com/office/officeart/2008/layout/AlternatingHexagons"/>
    <dgm:cxn modelId="{FC002FE1-9550-42ED-85A7-2BEEB12A1F12}" type="presParOf" srcId="{4706C348-21C2-42A5-BA5F-4483FC2F1125}" destId="{102AE1C7-A020-42D9-9415-9BDA6B0FFE72}" srcOrd="2" destOrd="0" presId="urn:microsoft.com/office/officeart/2008/layout/AlternatingHexagons"/>
    <dgm:cxn modelId="{CCF3514B-3154-45F9-B101-CEE9DA113BD2}" type="presParOf" srcId="{102AE1C7-A020-42D9-9415-9BDA6B0FFE72}" destId="{074B1E25-E0E5-498D-920B-E8AA85BA6C1F}" srcOrd="0" destOrd="0" presId="urn:microsoft.com/office/officeart/2008/layout/AlternatingHexagons"/>
    <dgm:cxn modelId="{A5836F33-222F-4293-BB1F-2149B0621E84}" type="presParOf" srcId="{102AE1C7-A020-42D9-9415-9BDA6B0FFE72}" destId="{85D33FA3-D726-4D29-ABDA-2758DA25E6EC}" srcOrd="1" destOrd="0" presId="urn:microsoft.com/office/officeart/2008/layout/AlternatingHexagons"/>
    <dgm:cxn modelId="{0523CDA2-BC1E-491A-8A03-9B561C4885C0}" type="presParOf" srcId="{102AE1C7-A020-42D9-9415-9BDA6B0FFE72}" destId="{13D55DB3-50C4-436C-92D2-F57BFD84AD6B}" srcOrd="2" destOrd="0" presId="urn:microsoft.com/office/officeart/2008/layout/AlternatingHexagons"/>
    <dgm:cxn modelId="{D9026433-E950-4679-A35B-EBE661C73C12}" type="presParOf" srcId="{102AE1C7-A020-42D9-9415-9BDA6B0FFE72}" destId="{97F0FE05-4677-455A-BA8B-417D1CECA6B7}" srcOrd="3" destOrd="0" presId="urn:microsoft.com/office/officeart/2008/layout/AlternatingHexagons"/>
    <dgm:cxn modelId="{4D84BA97-5FB5-4185-9D5A-A22582716F37}" type="presParOf" srcId="{102AE1C7-A020-42D9-9415-9BDA6B0FFE72}" destId="{068ECA1E-735B-44E1-AFED-D781A1FB9DFF}" srcOrd="4" destOrd="0" presId="urn:microsoft.com/office/officeart/2008/layout/AlternatingHexagons"/>
    <dgm:cxn modelId="{7649B816-40AF-4F1D-A9DA-25AA77E94422}" type="presParOf" srcId="{4706C348-21C2-42A5-BA5F-4483FC2F1125}" destId="{8D7C0C14-8698-42CF-B474-7683F7B80A23}" srcOrd="3" destOrd="0" presId="urn:microsoft.com/office/officeart/2008/layout/AlternatingHexagons"/>
    <dgm:cxn modelId="{2830657E-8AF3-46D5-AC50-DD104C206D47}" type="presParOf" srcId="{4706C348-21C2-42A5-BA5F-4483FC2F1125}" destId="{DEC88091-31F7-4A51-A6CE-A4CC74E8A891}" srcOrd="4" destOrd="0" presId="urn:microsoft.com/office/officeart/2008/layout/AlternatingHexagons"/>
    <dgm:cxn modelId="{F0B0FFBA-4F83-4749-8ADE-EF277804667D}" type="presParOf" srcId="{DEC88091-31F7-4A51-A6CE-A4CC74E8A891}" destId="{DD7FFF27-69F6-4BDB-BA9D-AC56F06868F6}" srcOrd="0" destOrd="0" presId="urn:microsoft.com/office/officeart/2008/layout/AlternatingHexagons"/>
    <dgm:cxn modelId="{06C5394E-7D6D-405F-B403-042A4D32214E}" type="presParOf" srcId="{DEC88091-31F7-4A51-A6CE-A4CC74E8A891}" destId="{3BC3C03F-84F2-406A-AC15-290D7CD4CF85}" srcOrd="1" destOrd="0" presId="urn:microsoft.com/office/officeart/2008/layout/AlternatingHexagons"/>
    <dgm:cxn modelId="{CDAF8C25-8D27-4231-A886-34F6D3C47279}" type="presParOf" srcId="{DEC88091-31F7-4A51-A6CE-A4CC74E8A891}" destId="{835EB429-EAC0-4E29-BB9F-02F96D1E3583}" srcOrd="2" destOrd="0" presId="urn:microsoft.com/office/officeart/2008/layout/AlternatingHexagons"/>
    <dgm:cxn modelId="{E920EEE4-1EA1-49B2-830C-B2206E49FCA4}" type="presParOf" srcId="{DEC88091-31F7-4A51-A6CE-A4CC74E8A891}" destId="{49FC2B3A-6C96-4670-AFAB-55607531708C}" srcOrd="3" destOrd="0" presId="urn:microsoft.com/office/officeart/2008/layout/AlternatingHexagons"/>
    <dgm:cxn modelId="{108452F4-59CF-4557-9208-E82C2C67FEA6}" type="presParOf" srcId="{DEC88091-31F7-4A51-A6CE-A4CC74E8A891}" destId="{E7AD3762-EBC7-471D-B5FB-7489C59657A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818F7-DCF2-4864-B7B9-B8B519CF4E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7DFF0150-5D31-4BF2-8924-2CDA95963D42}">
      <dgm:prSet phldrT="[Text]" custT="1"/>
      <dgm:spPr/>
      <dgm:t>
        <a:bodyPr/>
        <a:lstStyle/>
        <a:p>
          <a:pPr>
            <a:lnSpc>
              <a:spcPct val="100000"/>
            </a:lnSpc>
          </a:pPr>
          <a:r>
            <a:rPr lang="de-DE" sz="2000" b="1" dirty="0" smtClean="0"/>
            <a:t>Lines </a:t>
          </a:r>
          <a:r>
            <a:rPr lang="de-DE" sz="2000" b="1" dirty="0" err="1" smtClean="0"/>
            <a:t>of</a:t>
          </a:r>
          <a:r>
            <a:rPr lang="de-DE" sz="2000" b="1" dirty="0" smtClean="0"/>
            <a:t> </a:t>
          </a:r>
          <a:r>
            <a:rPr lang="de-DE" sz="2000" b="1" dirty="0" err="1" smtClean="0"/>
            <a:t>reporting</a:t>
          </a:r>
          <a:r>
            <a:rPr lang="de-DE" sz="2000" b="1" dirty="0" smtClean="0"/>
            <a:t>; </a:t>
          </a:r>
          <a:r>
            <a:rPr lang="de-DE" sz="2000" b="1" dirty="0" err="1" smtClean="0"/>
            <a:t>Structure</a:t>
          </a:r>
          <a:r>
            <a:rPr lang="de-DE" sz="2000" b="1" dirty="0" smtClean="0"/>
            <a:t> </a:t>
          </a:r>
        </a:p>
        <a:p>
          <a:pPr>
            <a:lnSpc>
              <a:spcPct val="100000"/>
            </a:lnSpc>
          </a:pPr>
          <a:r>
            <a:rPr lang="de-DE" sz="2000" b="1" dirty="0" smtClean="0"/>
            <a:t>ESG 1.4</a:t>
          </a:r>
        </a:p>
      </dgm:t>
    </dgm:pt>
    <dgm:pt modelId="{D186B744-81C3-49FE-BC93-95602FC5B78D}" type="parTrans" cxnId="{4DCC0D85-5E51-4168-BC54-4B6149C9E6DA}">
      <dgm:prSet/>
      <dgm:spPr/>
      <dgm:t>
        <a:bodyPr/>
        <a:lstStyle/>
        <a:p>
          <a:endParaRPr lang="de-DE"/>
        </a:p>
      </dgm:t>
    </dgm:pt>
    <dgm:pt modelId="{C1165F8C-6480-476C-B0D2-F4EE05AACB12}" type="sibTrans" cxnId="{4DCC0D85-5E51-4168-BC54-4B6149C9E6DA}">
      <dgm:prSet/>
      <dgm:spPr/>
      <dgm:t>
        <a:bodyPr/>
        <a:lstStyle/>
        <a:p>
          <a:endParaRPr lang="de-DE"/>
        </a:p>
      </dgm:t>
    </dgm:pt>
    <dgm:pt modelId="{CA95AD27-ACDF-4FDE-A293-221FC37E508D}">
      <dgm:prSet phldrT="[Text]" custT="1"/>
      <dgm:spPr/>
      <dgm:t>
        <a:bodyPr/>
        <a:lstStyle/>
        <a:p>
          <a:r>
            <a:rPr lang="de-DE" sz="2000" b="1" dirty="0" err="1" smtClean="0"/>
            <a:t>Overarching</a:t>
          </a:r>
          <a:r>
            <a:rPr lang="de-DE" sz="2000" b="1" dirty="0" smtClean="0"/>
            <a:t> </a:t>
          </a:r>
          <a:r>
            <a:rPr lang="de-DE" sz="2000" b="1" dirty="0" err="1" smtClean="0"/>
            <a:t>purpose</a:t>
          </a:r>
          <a:endParaRPr lang="de-DE" sz="2000" b="1" dirty="0" smtClean="0"/>
        </a:p>
        <a:p>
          <a:r>
            <a:rPr lang="de-DE" sz="2000" b="1" dirty="0" err="1" smtClean="0">
              <a:solidFill>
                <a:schemeClr val="accent4"/>
              </a:solidFill>
            </a:rPr>
            <a:t>Policy</a:t>
          </a:r>
          <a:r>
            <a:rPr lang="de-DE" sz="2000" b="1" dirty="0" smtClean="0">
              <a:solidFill>
                <a:schemeClr val="accent4"/>
              </a:solidFill>
            </a:rPr>
            <a:t> </a:t>
          </a:r>
          <a:r>
            <a:rPr lang="de-DE" sz="2000" b="1" dirty="0" err="1" smtClean="0">
              <a:solidFill>
                <a:schemeClr val="accent4"/>
              </a:solidFill>
            </a:rPr>
            <a:t>for</a:t>
          </a:r>
          <a:r>
            <a:rPr lang="de-DE" sz="2000" b="1" dirty="0" smtClean="0">
              <a:solidFill>
                <a:schemeClr val="accent4"/>
              </a:solidFill>
            </a:rPr>
            <a:t> QA –ESG 1.1</a:t>
          </a:r>
          <a:endParaRPr lang="de-DE" sz="2000" b="1" dirty="0">
            <a:solidFill>
              <a:schemeClr val="accent4"/>
            </a:solidFill>
          </a:endParaRPr>
        </a:p>
      </dgm:t>
    </dgm:pt>
    <dgm:pt modelId="{2CB02047-D58F-4555-8E76-507A8ECD6733}" type="parTrans" cxnId="{27D468ED-614F-415F-9912-63BBE65B0347}">
      <dgm:prSet/>
      <dgm:spPr/>
      <dgm:t>
        <a:bodyPr/>
        <a:lstStyle/>
        <a:p>
          <a:endParaRPr lang="de-DE"/>
        </a:p>
      </dgm:t>
    </dgm:pt>
    <dgm:pt modelId="{36F8C055-10E2-4B18-8354-3D7A6AB3DEFC}" type="sibTrans" cxnId="{27D468ED-614F-415F-9912-63BBE65B0347}">
      <dgm:prSet/>
      <dgm:spPr/>
      <dgm:t>
        <a:bodyPr/>
        <a:lstStyle/>
        <a:p>
          <a:endParaRPr lang="de-DE"/>
        </a:p>
      </dgm:t>
    </dgm:pt>
    <dgm:pt modelId="{0EA530B6-FDD9-4B8B-BE92-30B127D5707E}">
      <dgm:prSet phldrT="[Text]" phldr="1"/>
      <dgm:spPr/>
      <dgm:t>
        <a:bodyPr/>
        <a:lstStyle/>
        <a:p>
          <a:endParaRPr lang="de-DE" dirty="0"/>
        </a:p>
      </dgm:t>
    </dgm:pt>
    <dgm:pt modelId="{8564A3D7-0EA4-4197-8BE5-D6C519AAC40B}" type="parTrans" cxnId="{CF19D370-B345-4412-A19F-32D0F29CFAD6}">
      <dgm:prSet/>
      <dgm:spPr/>
      <dgm:t>
        <a:bodyPr/>
        <a:lstStyle/>
        <a:p>
          <a:endParaRPr lang="de-DE"/>
        </a:p>
      </dgm:t>
    </dgm:pt>
    <dgm:pt modelId="{68652483-AF86-4511-94F7-89E7E33A1AA7}" type="sibTrans" cxnId="{CF19D370-B345-4412-A19F-32D0F29CFAD6}">
      <dgm:prSet/>
      <dgm:spPr/>
      <dgm:t>
        <a:bodyPr/>
        <a:lstStyle/>
        <a:p>
          <a:endParaRPr lang="de-DE"/>
        </a:p>
      </dgm:t>
    </dgm:pt>
    <dgm:pt modelId="{B4CCAB78-4CB4-4C4B-99C2-1DDC8A5977A7}">
      <dgm:prSet phldrT="[Text]" custT="1"/>
      <dgm:spPr/>
      <dgm:t>
        <a:bodyPr/>
        <a:lstStyle/>
        <a:p>
          <a:r>
            <a:rPr lang="de-DE" sz="2000" b="1" dirty="0" smtClean="0"/>
            <a:t>Leadership</a:t>
          </a:r>
        </a:p>
        <a:p>
          <a:r>
            <a:rPr lang="de-DE" sz="2000" b="1" dirty="0" smtClean="0"/>
            <a:t>Style</a:t>
          </a:r>
        </a:p>
        <a:p>
          <a:r>
            <a:rPr lang="de-DE" sz="2000" b="1" dirty="0" smtClean="0"/>
            <a:t>ESG 1.7; 1.8; 1.9; 1.10</a:t>
          </a:r>
          <a:endParaRPr lang="de-DE" sz="2000" b="1" dirty="0"/>
        </a:p>
      </dgm:t>
    </dgm:pt>
    <dgm:pt modelId="{28901543-BA85-4B19-9E41-26C29207A53E}" type="parTrans" cxnId="{C4CA71C5-1DEB-4792-9334-742066866F56}">
      <dgm:prSet/>
      <dgm:spPr/>
      <dgm:t>
        <a:bodyPr/>
        <a:lstStyle/>
        <a:p>
          <a:endParaRPr lang="de-DE"/>
        </a:p>
      </dgm:t>
    </dgm:pt>
    <dgm:pt modelId="{2CD5EA9D-F3C0-4A72-875B-AACDC47AF384}" type="sibTrans" cxnId="{C4CA71C5-1DEB-4792-9334-742066866F56}">
      <dgm:prSet/>
      <dgm:spPr/>
      <dgm:t>
        <a:bodyPr/>
        <a:lstStyle/>
        <a:p>
          <a:endParaRPr lang="de-DE"/>
        </a:p>
      </dgm:t>
    </dgm:pt>
    <dgm:pt modelId="{F73E2A44-57DF-480A-A2E7-D3778BDBA5E2}">
      <dgm:prSet phldrT="[Text]" custT="1"/>
      <dgm:spPr/>
      <dgm:t>
        <a:bodyPr/>
        <a:lstStyle/>
        <a:p>
          <a:endParaRPr lang="de-DE" sz="2400" b="1" dirty="0">
            <a:solidFill>
              <a:srgbClr val="FF0000"/>
            </a:solidFill>
          </a:endParaRPr>
        </a:p>
      </dgm:t>
    </dgm:pt>
    <dgm:pt modelId="{017A3FDE-1DDF-4C0B-A372-F6B4B032CB52}" type="parTrans" cxnId="{139DA99D-4EF4-4015-8A6C-CCD22AA23019}">
      <dgm:prSet/>
      <dgm:spPr/>
      <dgm:t>
        <a:bodyPr/>
        <a:lstStyle/>
        <a:p>
          <a:endParaRPr lang="de-DE"/>
        </a:p>
      </dgm:t>
    </dgm:pt>
    <dgm:pt modelId="{B3AC59DD-A508-4816-893B-9871F843844E}" type="sibTrans" cxnId="{139DA99D-4EF4-4015-8A6C-CCD22AA23019}">
      <dgm:prSet/>
      <dgm:spPr/>
      <dgm:t>
        <a:bodyPr/>
        <a:lstStyle/>
        <a:p>
          <a:endParaRPr lang="de-DE"/>
        </a:p>
      </dgm:t>
    </dgm:pt>
    <dgm:pt modelId="{4706C348-21C2-42A5-BA5F-4483FC2F1125}" type="pres">
      <dgm:prSet presAssocID="{A3D818F7-DCF2-4864-B7B9-B8B519CF4EDB}" presName="Name0" presStyleCnt="0">
        <dgm:presLayoutVars>
          <dgm:chMax/>
          <dgm:chPref/>
          <dgm:dir/>
          <dgm:animLvl val="lvl"/>
        </dgm:presLayoutVars>
      </dgm:prSet>
      <dgm:spPr/>
      <dgm:t>
        <a:bodyPr/>
        <a:lstStyle/>
        <a:p>
          <a:endParaRPr lang="de-DE"/>
        </a:p>
      </dgm:t>
    </dgm:pt>
    <dgm:pt modelId="{CC64EE5F-9F52-494B-94EF-464F2218F67A}" type="pres">
      <dgm:prSet presAssocID="{7DFF0150-5D31-4BF2-8924-2CDA95963D42}" presName="composite" presStyleCnt="0"/>
      <dgm:spPr/>
    </dgm:pt>
    <dgm:pt modelId="{732DC7CF-4C37-450E-9BB4-765324005579}" type="pres">
      <dgm:prSet presAssocID="{7DFF0150-5D31-4BF2-8924-2CDA95963D42}" presName="Parent1" presStyleLbl="node1" presStyleIdx="0" presStyleCnt="6" custScaleX="112563" custScaleY="111704" custLinFactNeighborX="-2767" custLinFactNeighborY="19933">
        <dgm:presLayoutVars>
          <dgm:chMax val="1"/>
          <dgm:chPref val="1"/>
          <dgm:bulletEnabled val="1"/>
        </dgm:presLayoutVars>
      </dgm:prSet>
      <dgm:spPr/>
      <dgm:t>
        <a:bodyPr/>
        <a:lstStyle/>
        <a:p>
          <a:endParaRPr lang="de-DE"/>
        </a:p>
      </dgm:t>
    </dgm:pt>
    <dgm:pt modelId="{92B1EE8A-C827-4274-9142-E418C59456F0}" type="pres">
      <dgm:prSet presAssocID="{7DFF0150-5D31-4BF2-8924-2CDA95963D42}" presName="Childtext1" presStyleLbl="revTx" presStyleIdx="0" presStyleCnt="3" custLinFactNeighborX="43697" custLinFactNeighborY="33307">
        <dgm:presLayoutVars>
          <dgm:chMax val="0"/>
          <dgm:chPref val="0"/>
          <dgm:bulletEnabled val="1"/>
        </dgm:presLayoutVars>
      </dgm:prSet>
      <dgm:spPr/>
      <dgm:t>
        <a:bodyPr/>
        <a:lstStyle/>
        <a:p>
          <a:endParaRPr lang="de-DE"/>
        </a:p>
      </dgm:t>
    </dgm:pt>
    <dgm:pt modelId="{25AC2E6E-A62E-4CF1-87B5-5DE655B62169}" type="pres">
      <dgm:prSet presAssocID="{7DFF0150-5D31-4BF2-8924-2CDA95963D42}" presName="BalanceSpacing" presStyleCnt="0"/>
      <dgm:spPr/>
    </dgm:pt>
    <dgm:pt modelId="{2BB46594-4259-403A-AB74-41370DD3181A}" type="pres">
      <dgm:prSet presAssocID="{7DFF0150-5D31-4BF2-8924-2CDA95963D42}" presName="BalanceSpacing1" presStyleCnt="0"/>
      <dgm:spPr/>
    </dgm:pt>
    <dgm:pt modelId="{60B598A3-F885-4FBE-BCD7-EF5B15E122FB}" type="pres">
      <dgm:prSet presAssocID="{C1165F8C-6480-476C-B0D2-F4EE05AACB12}" presName="Accent1Text" presStyleLbl="node1" presStyleIdx="1" presStyleCnt="6" custScaleX="107861" custScaleY="103455" custLinFactNeighborX="-1418" custLinFactNeighborY="12372"/>
      <dgm:spPr/>
      <dgm:t>
        <a:bodyPr/>
        <a:lstStyle/>
        <a:p>
          <a:endParaRPr lang="de-DE"/>
        </a:p>
      </dgm:t>
    </dgm:pt>
    <dgm:pt modelId="{31BF8730-B493-480B-8159-AD9B145ED919}" type="pres">
      <dgm:prSet presAssocID="{C1165F8C-6480-476C-B0D2-F4EE05AACB12}" presName="spaceBetweenRectangles" presStyleCnt="0"/>
      <dgm:spPr/>
    </dgm:pt>
    <dgm:pt modelId="{102AE1C7-A020-42D9-9415-9BDA6B0FFE72}" type="pres">
      <dgm:prSet presAssocID="{CA95AD27-ACDF-4FDE-A293-221FC37E508D}" presName="composite" presStyleCnt="0"/>
      <dgm:spPr/>
    </dgm:pt>
    <dgm:pt modelId="{074B1E25-E0E5-498D-920B-E8AA85BA6C1F}" type="pres">
      <dgm:prSet presAssocID="{CA95AD27-ACDF-4FDE-A293-221FC37E508D}" presName="Parent1" presStyleLbl="node1" presStyleIdx="2" presStyleCnt="6" custScaleX="124812" custLinFactNeighborX="279" custLinFactNeighborY="2913">
        <dgm:presLayoutVars>
          <dgm:chMax val="1"/>
          <dgm:chPref val="1"/>
          <dgm:bulletEnabled val="1"/>
        </dgm:presLayoutVars>
      </dgm:prSet>
      <dgm:spPr/>
      <dgm:t>
        <a:bodyPr/>
        <a:lstStyle/>
        <a:p>
          <a:endParaRPr lang="de-DE"/>
        </a:p>
      </dgm:t>
    </dgm:pt>
    <dgm:pt modelId="{85D33FA3-D726-4D29-ABDA-2758DA25E6EC}" type="pres">
      <dgm:prSet presAssocID="{CA95AD27-ACDF-4FDE-A293-221FC37E508D}" presName="Childtext1" presStyleLbl="revTx" presStyleIdx="1" presStyleCnt="3">
        <dgm:presLayoutVars>
          <dgm:chMax val="0"/>
          <dgm:chPref val="0"/>
          <dgm:bulletEnabled val="1"/>
        </dgm:presLayoutVars>
      </dgm:prSet>
      <dgm:spPr/>
      <dgm:t>
        <a:bodyPr/>
        <a:lstStyle/>
        <a:p>
          <a:endParaRPr lang="de-DE"/>
        </a:p>
      </dgm:t>
    </dgm:pt>
    <dgm:pt modelId="{13D55DB3-50C4-436C-92D2-F57BFD84AD6B}" type="pres">
      <dgm:prSet presAssocID="{CA95AD27-ACDF-4FDE-A293-221FC37E508D}" presName="BalanceSpacing" presStyleCnt="0"/>
      <dgm:spPr/>
    </dgm:pt>
    <dgm:pt modelId="{97F0FE05-4677-455A-BA8B-417D1CECA6B7}" type="pres">
      <dgm:prSet presAssocID="{CA95AD27-ACDF-4FDE-A293-221FC37E508D}" presName="BalanceSpacing1" presStyleCnt="0"/>
      <dgm:spPr/>
    </dgm:pt>
    <dgm:pt modelId="{068ECA1E-735B-44E1-AFED-D781A1FB9DFF}" type="pres">
      <dgm:prSet presAssocID="{36F8C055-10E2-4B18-8354-3D7A6AB3DEFC}" presName="Accent1Text" presStyleLbl="node1" presStyleIdx="3" presStyleCnt="6" custScaleX="103438" custScaleY="99560"/>
      <dgm:spPr/>
      <dgm:t>
        <a:bodyPr/>
        <a:lstStyle/>
        <a:p>
          <a:endParaRPr lang="de-DE"/>
        </a:p>
      </dgm:t>
    </dgm:pt>
    <dgm:pt modelId="{8D7C0C14-8698-42CF-B474-7683F7B80A23}" type="pres">
      <dgm:prSet presAssocID="{36F8C055-10E2-4B18-8354-3D7A6AB3DEFC}" presName="spaceBetweenRectangles" presStyleCnt="0"/>
      <dgm:spPr/>
    </dgm:pt>
    <dgm:pt modelId="{DEC88091-31F7-4A51-A6CE-A4CC74E8A891}" type="pres">
      <dgm:prSet presAssocID="{B4CCAB78-4CB4-4C4B-99C2-1DDC8A5977A7}" presName="composite" presStyleCnt="0"/>
      <dgm:spPr/>
    </dgm:pt>
    <dgm:pt modelId="{DD7FFF27-69F6-4BDB-BA9D-AC56F06868F6}" type="pres">
      <dgm:prSet presAssocID="{B4CCAB78-4CB4-4C4B-99C2-1DDC8A5977A7}" presName="Parent1" presStyleLbl="node1" presStyleIdx="4" presStyleCnt="6" custScaleX="113346" custLinFactNeighborX="271" custLinFactNeighborY="-6896">
        <dgm:presLayoutVars>
          <dgm:chMax val="1"/>
          <dgm:chPref val="1"/>
          <dgm:bulletEnabled val="1"/>
        </dgm:presLayoutVars>
      </dgm:prSet>
      <dgm:spPr/>
      <dgm:t>
        <a:bodyPr/>
        <a:lstStyle/>
        <a:p>
          <a:endParaRPr lang="de-DE"/>
        </a:p>
      </dgm:t>
    </dgm:pt>
    <dgm:pt modelId="{3BC3C03F-84F2-406A-AC15-290D7CD4CF85}" type="pres">
      <dgm:prSet presAssocID="{B4CCAB78-4CB4-4C4B-99C2-1DDC8A5977A7}" presName="Childtext1" presStyleLbl="revTx" presStyleIdx="2" presStyleCnt="3" custLinFactX="-100000" custLinFactY="-118650" custLinFactNeighborX="-149672" custLinFactNeighborY="-200000">
        <dgm:presLayoutVars>
          <dgm:chMax val="0"/>
          <dgm:chPref val="0"/>
          <dgm:bulletEnabled val="1"/>
        </dgm:presLayoutVars>
      </dgm:prSet>
      <dgm:spPr/>
      <dgm:t>
        <a:bodyPr/>
        <a:lstStyle/>
        <a:p>
          <a:endParaRPr lang="de-DE"/>
        </a:p>
      </dgm:t>
    </dgm:pt>
    <dgm:pt modelId="{835EB429-EAC0-4E29-BB9F-02F96D1E3583}" type="pres">
      <dgm:prSet presAssocID="{B4CCAB78-4CB4-4C4B-99C2-1DDC8A5977A7}" presName="BalanceSpacing" presStyleCnt="0"/>
      <dgm:spPr/>
    </dgm:pt>
    <dgm:pt modelId="{49FC2B3A-6C96-4670-AFAB-55607531708C}" type="pres">
      <dgm:prSet presAssocID="{B4CCAB78-4CB4-4C4B-99C2-1DDC8A5977A7}" presName="BalanceSpacing1" presStyleCnt="0"/>
      <dgm:spPr/>
    </dgm:pt>
    <dgm:pt modelId="{E7AD3762-EBC7-471D-B5FB-7489C59657A1}" type="pres">
      <dgm:prSet presAssocID="{2CD5EA9D-F3C0-4A72-875B-AACDC47AF384}" presName="Accent1Text" presStyleLbl="node1" presStyleIdx="5" presStyleCnt="6" custScaleX="114227" custLinFactNeighborX="1921" custLinFactNeighborY="-6439"/>
      <dgm:spPr/>
      <dgm:t>
        <a:bodyPr/>
        <a:lstStyle/>
        <a:p>
          <a:endParaRPr lang="de-DE"/>
        </a:p>
      </dgm:t>
    </dgm:pt>
  </dgm:ptLst>
  <dgm:cxnLst>
    <dgm:cxn modelId="{41655B57-5DA7-4F92-B7FA-472474ADE834}" type="presOf" srcId="{C1165F8C-6480-476C-B0D2-F4EE05AACB12}" destId="{60B598A3-F885-4FBE-BCD7-EF5B15E122FB}" srcOrd="0" destOrd="0" presId="urn:microsoft.com/office/officeart/2008/layout/AlternatingHexagons"/>
    <dgm:cxn modelId="{4DCC0D85-5E51-4168-BC54-4B6149C9E6DA}" srcId="{A3D818F7-DCF2-4864-B7B9-B8B519CF4EDB}" destId="{7DFF0150-5D31-4BF2-8924-2CDA95963D42}" srcOrd="0" destOrd="0" parTransId="{D186B744-81C3-49FE-BC93-95602FC5B78D}" sibTransId="{C1165F8C-6480-476C-B0D2-F4EE05AACB12}"/>
    <dgm:cxn modelId="{27D468ED-614F-415F-9912-63BBE65B0347}" srcId="{A3D818F7-DCF2-4864-B7B9-B8B519CF4EDB}" destId="{CA95AD27-ACDF-4FDE-A293-221FC37E508D}" srcOrd="1" destOrd="0" parTransId="{2CB02047-D58F-4555-8E76-507A8ECD6733}" sibTransId="{36F8C055-10E2-4B18-8354-3D7A6AB3DEFC}"/>
    <dgm:cxn modelId="{466C94DA-A652-49C3-B4D3-FB4ED74D4521}" type="presOf" srcId="{CA95AD27-ACDF-4FDE-A293-221FC37E508D}" destId="{074B1E25-E0E5-498D-920B-E8AA85BA6C1F}" srcOrd="0" destOrd="0" presId="urn:microsoft.com/office/officeart/2008/layout/AlternatingHexagons"/>
    <dgm:cxn modelId="{27C0FBC3-0D2B-4250-881E-386836B146B5}" type="presOf" srcId="{2CD5EA9D-F3C0-4A72-875B-AACDC47AF384}" destId="{E7AD3762-EBC7-471D-B5FB-7489C59657A1}" srcOrd="0" destOrd="0" presId="urn:microsoft.com/office/officeart/2008/layout/AlternatingHexagons"/>
    <dgm:cxn modelId="{B1E211E1-E5CA-4C97-8BDD-1BD2D2107841}" type="presOf" srcId="{F73E2A44-57DF-480A-A2E7-D3778BDBA5E2}" destId="{3BC3C03F-84F2-406A-AC15-290D7CD4CF85}" srcOrd="0" destOrd="0" presId="urn:microsoft.com/office/officeart/2008/layout/AlternatingHexagons"/>
    <dgm:cxn modelId="{CF19D370-B345-4412-A19F-32D0F29CFAD6}" srcId="{CA95AD27-ACDF-4FDE-A293-221FC37E508D}" destId="{0EA530B6-FDD9-4B8B-BE92-30B127D5707E}" srcOrd="0" destOrd="0" parTransId="{8564A3D7-0EA4-4197-8BE5-D6C519AAC40B}" sibTransId="{68652483-AF86-4511-94F7-89E7E33A1AA7}"/>
    <dgm:cxn modelId="{C4CA71C5-1DEB-4792-9334-742066866F56}" srcId="{A3D818F7-DCF2-4864-B7B9-B8B519CF4EDB}" destId="{B4CCAB78-4CB4-4C4B-99C2-1DDC8A5977A7}" srcOrd="2" destOrd="0" parTransId="{28901543-BA85-4B19-9E41-26C29207A53E}" sibTransId="{2CD5EA9D-F3C0-4A72-875B-AACDC47AF384}"/>
    <dgm:cxn modelId="{A13EB0D9-C1C9-4666-80E9-44A1BF3E024E}" type="presOf" srcId="{0EA530B6-FDD9-4B8B-BE92-30B127D5707E}" destId="{85D33FA3-D726-4D29-ABDA-2758DA25E6EC}" srcOrd="0" destOrd="0" presId="urn:microsoft.com/office/officeart/2008/layout/AlternatingHexagons"/>
    <dgm:cxn modelId="{C59A0EF4-01E2-47C7-8555-0E0EA374C55F}" type="presOf" srcId="{B4CCAB78-4CB4-4C4B-99C2-1DDC8A5977A7}" destId="{DD7FFF27-69F6-4BDB-BA9D-AC56F06868F6}" srcOrd="0" destOrd="0" presId="urn:microsoft.com/office/officeart/2008/layout/AlternatingHexagons"/>
    <dgm:cxn modelId="{CD0625AD-AFCA-4DAE-BC82-944FB3FD6F54}" type="presOf" srcId="{A3D818F7-DCF2-4864-B7B9-B8B519CF4EDB}" destId="{4706C348-21C2-42A5-BA5F-4483FC2F1125}" srcOrd="0" destOrd="0" presId="urn:microsoft.com/office/officeart/2008/layout/AlternatingHexagons"/>
    <dgm:cxn modelId="{97002D02-3F55-420F-8276-12C587E92A0C}" type="presOf" srcId="{7DFF0150-5D31-4BF2-8924-2CDA95963D42}" destId="{732DC7CF-4C37-450E-9BB4-765324005579}" srcOrd="0" destOrd="0" presId="urn:microsoft.com/office/officeart/2008/layout/AlternatingHexagons"/>
    <dgm:cxn modelId="{139DA99D-4EF4-4015-8A6C-CCD22AA23019}" srcId="{B4CCAB78-4CB4-4C4B-99C2-1DDC8A5977A7}" destId="{F73E2A44-57DF-480A-A2E7-D3778BDBA5E2}" srcOrd="0" destOrd="0" parTransId="{017A3FDE-1DDF-4C0B-A372-F6B4B032CB52}" sibTransId="{B3AC59DD-A508-4816-893B-9871F843844E}"/>
    <dgm:cxn modelId="{AE879296-7D32-42AC-9DEB-2A9D40875B64}" type="presOf" srcId="{36F8C055-10E2-4B18-8354-3D7A6AB3DEFC}" destId="{068ECA1E-735B-44E1-AFED-D781A1FB9DFF}" srcOrd="0" destOrd="0" presId="urn:microsoft.com/office/officeart/2008/layout/AlternatingHexagons"/>
    <dgm:cxn modelId="{7198D49C-5EDD-4722-B70E-9EB5C9EA818D}" type="presParOf" srcId="{4706C348-21C2-42A5-BA5F-4483FC2F1125}" destId="{CC64EE5F-9F52-494B-94EF-464F2218F67A}" srcOrd="0" destOrd="0" presId="urn:microsoft.com/office/officeart/2008/layout/AlternatingHexagons"/>
    <dgm:cxn modelId="{9F3D7FB4-3495-430B-99EA-36A628D5F2D4}" type="presParOf" srcId="{CC64EE5F-9F52-494B-94EF-464F2218F67A}" destId="{732DC7CF-4C37-450E-9BB4-765324005579}" srcOrd="0" destOrd="0" presId="urn:microsoft.com/office/officeart/2008/layout/AlternatingHexagons"/>
    <dgm:cxn modelId="{C7851522-A636-4029-99E6-8C11662E4433}" type="presParOf" srcId="{CC64EE5F-9F52-494B-94EF-464F2218F67A}" destId="{92B1EE8A-C827-4274-9142-E418C59456F0}" srcOrd="1" destOrd="0" presId="urn:microsoft.com/office/officeart/2008/layout/AlternatingHexagons"/>
    <dgm:cxn modelId="{0B646181-B889-4DD1-A023-DC5677915DB4}" type="presParOf" srcId="{CC64EE5F-9F52-494B-94EF-464F2218F67A}" destId="{25AC2E6E-A62E-4CF1-87B5-5DE655B62169}" srcOrd="2" destOrd="0" presId="urn:microsoft.com/office/officeart/2008/layout/AlternatingHexagons"/>
    <dgm:cxn modelId="{2669529C-76F4-4160-A896-95DE34337FFC}" type="presParOf" srcId="{CC64EE5F-9F52-494B-94EF-464F2218F67A}" destId="{2BB46594-4259-403A-AB74-41370DD3181A}" srcOrd="3" destOrd="0" presId="urn:microsoft.com/office/officeart/2008/layout/AlternatingHexagons"/>
    <dgm:cxn modelId="{DB56C3DF-E2FC-4527-A54C-485FC79BFCBF}" type="presParOf" srcId="{CC64EE5F-9F52-494B-94EF-464F2218F67A}" destId="{60B598A3-F885-4FBE-BCD7-EF5B15E122FB}" srcOrd="4" destOrd="0" presId="urn:microsoft.com/office/officeart/2008/layout/AlternatingHexagons"/>
    <dgm:cxn modelId="{A6901B2C-64BE-4779-A57E-504708DC9201}" type="presParOf" srcId="{4706C348-21C2-42A5-BA5F-4483FC2F1125}" destId="{31BF8730-B493-480B-8159-AD9B145ED919}" srcOrd="1" destOrd="0" presId="urn:microsoft.com/office/officeart/2008/layout/AlternatingHexagons"/>
    <dgm:cxn modelId="{FC002FE1-9550-42ED-85A7-2BEEB12A1F12}" type="presParOf" srcId="{4706C348-21C2-42A5-BA5F-4483FC2F1125}" destId="{102AE1C7-A020-42D9-9415-9BDA6B0FFE72}" srcOrd="2" destOrd="0" presId="urn:microsoft.com/office/officeart/2008/layout/AlternatingHexagons"/>
    <dgm:cxn modelId="{CCF3514B-3154-45F9-B101-CEE9DA113BD2}" type="presParOf" srcId="{102AE1C7-A020-42D9-9415-9BDA6B0FFE72}" destId="{074B1E25-E0E5-498D-920B-E8AA85BA6C1F}" srcOrd="0" destOrd="0" presId="urn:microsoft.com/office/officeart/2008/layout/AlternatingHexagons"/>
    <dgm:cxn modelId="{A5836F33-222F-4293-BB1F-2149B0621E84}" type="presParOf" srcId="{102AE1C7-A020-42D9-9415-9BDA6B0FFE72}" destId="{85D33FA3-D726-4D29-ABDA-2758DA25E6EC}" srcOrd="1" destOrd="0" presId="urn:microsoft.com/office/officeart/2008/layout/AlternatingHexagons"/>
    <dgm:cxn modelId="{0523CDA2-BC1E-491A-8A03-9B561C4885C0}" type="presParOf" srcId="{102AE1C7-A020-42D9-9415-9BDA6B0FFE72}" destId="{13D55DB3-50C4-436C-92D2-F57BFD84AD6B}" srcOrd="2" destOrd="0" presId="urn:microsoft.com/office/officeart/2008/layout/AlternatingHexagons"/>
    <dgm:cxn modelId="{D9026433-E950-4679-A35B-EBE661C73C12}" type="presParOf" srcId="{102AE1C7-A020-42D9-9415-9BDA6B0FFE72}" destId="{97F0FE05-4677-455A-BA8B-417D1CECA6B7}" srcOrd="3" destOrd="0" presId="urn:microsoft.com/office/officeart/2008/layout/AlternatingHexagons"/>
    <dgm:cxn modelId="{4D84BA97-5FB5-4185-9D5A-A22582716F37}" type="presParOf" srcId="{102AE1C7-A020-42D9-9415-9BDA6B0FFE72}" destId="{068ECA1E-735B-44E1-AFED-D781A1FB9DFF}" srcOrd="4" destOrd="0" presId="urn:microsoft.com/office/officeart/2008/layout/AlternatingHexagons"/>
    <dgm:cxn modelId="{7649B816-40AF-4F1D-A9DA-25AA77E94422}" type="presParOf" srcId="{4706C348-21C2-42A5-BA5F-4483FC2F1125}" destId="{8D7C0C14-8698-42CF-B474-7683F7B80A23}" srcOrd="3" destOrd="0" presId="urn:microsoft.com/office/officeart/2008/layout/AlternatingHexagons"/>
    <dgm:cxn modelId="{2830657E-8AF3-46D5-AC50-DD104C206D47}" type="presParOf" srcId="{4706C348-21C2-42A5-BA5F-4483FC2F1125}" destId="{DEC88091-31F7-4A51-A6CE-A4CC74E8A891}" srcOrd="4" destOrd="0" presId="urn:microsoft.com/office/officeart/2008/layout/AlternatingHexagons"/>
    <dgm:cxn modelId="{F0B0FFBA-4F83-4749-8ADE-EF277804667D}" type="presParOf" srcId="{DEC88091-31F7-4A51-A6CE-A4CC74E8A891}" destId="{DD7FFF27-69F6-4BDB-BA9D-AC56F06868F6}" srcOrd="0" destOrd="0" presId="urn:microsoft.com/office/officeart/2008/layout/AlternatingHexagons"/>
    <dgm:cxn modelId="{06C5394E-7D6D-405F-B403-042A4D32214E}" type="presParOf" srcId="{DEC88091-31F7-4A51-A6CE-A4CC74E8A891}" destId="{3BC3C03F-84F2-406A-AC15-290D7CD4CF85}" srcOrd="1" destOrd="0" presId="urn:microsoft.com/office/officeart/2008/layout/AlternatingHexagons"/>
    <dgm:cxn modelId="{CDAF8C25-8D27-4231-A886-34F6D3C47279}" type="presParOf" srcId="{DEC88091-31F7-4A51-A6CE-A4CC74E8A891}" destId="{835EB429-EAC0-4E29-BB9F-02F96D1E3583}" srcOrd="2" destOrd="0" presId="urn:microsoft.com/office/officeart/2008/layout/AlternatingHexagons"/>
    <dgm:cxn modelId="{E920EEE4-1EA1-49B2-830C-B2206E49FCA4}" type="presParOf" srcId="{DEC88091-31F7-4A51-A6CE-A4CC74E8A891}" destId="{49FC2B3A-6C96-4670-AFAB-55607531708C}" srcOrd="3" destOrd="0" presId="urn:microsoft.com/office/officeart/2008/layout/AlternatingHexagons"/>
    <dgm:cxn modelId="{108452F4-59CF-4557-9208-E82C2C67FEA6}" type="presParOf" srcId="{DEC88091-31F7-4A51-A6CE-A4CC74E8A891}" destId="{E7AD3762-EBC7-471D-B5FB-7489C59657A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44AEB6-D815-4C3A-B985-F762C332BF71}"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de-DE"/>
        </a:p>
      </dgm:t>
    </dgm:pt>
    <dgm:pt modelId="{B8BA6437-7DC6-420F-912E-8B269DC7EBB1}">
      <dgm:prSet phldrT="[Text]"/>
      <dgm:spPr/>
      <dgm:t>
        <a:bodyPr/>
        <a:lstStyle/>
        <a:p>
          <a:r>
            <a:rPr lang="de-DE" dirty="0" smtClean="0"/>
            <a:t>4.Act</a:t>
          </a:r>
          <a:endParaRPr lang="de-DE" dirty="0"/>
        </a:p>
      </dgm:t>
    </dgm:pt>
    <dgm:pt modelId="{C65C55F2-D01F-43C8-A92A-2D38E911F392}" type="parTrans" cxnId="{BB5CCE31-6232-409D-B957-060CEA1C60A2}">
      <dgm:prSet/>
      <dgm:spPr/>
      <dgm:t>
        <a:bodyPr/>
        <a:lstStyle/>
        <a:p>
          <a:endParaRPr lang="de-DE"/>
        </a:p>
      </dgm:t>
    </dgm:pt>
    <dgm:pt modelId="{58954EA2-937F-459A-B3B8-88B51D03D774}" type="sibTrans" cxnId="{BB5CCE31-6232-409D-B957-060CEA1C60A2}">
      <dgm:prSet/>
      <dgm:spPr/>
      <dgm:t>
        <a:bodyPr/>
        <a:lstStyle/>
        <a:p>
          <a:endParaRPr lang="de-DE"/>
        </a:p>
      </dgm:t>
    </dgm:pt>
    <dgm:pt modelId="{D95AF2DD-5BE8-4EA1-A375-B166F78E16D9}">
      <dgm:prSet phldrT="[Text]" custT="1"/>
      <dgm:spPr/>
      <dgm:t>
        <a:bodyPr/>
        <a:lstStyle/>
        <a:p>
          <a:r>
            <a:rPr lang="de-DE" sz="2400" b="1" dirty="0" smtClean="0"/>
            <a:t>Feed-back / Feed-forward</a:t>
          </a:r>
          <a:endParaRPr lang="de-DE" sz="2400" b="1" dirty="0"/>
        </a:p>
      </dgm:t>
    </dgm:pt>
    <dgm:pt modelId="{6B5D2176-F963-466F-8594-83A2560AA70E}" type="parTrans" cxnId="{35284170-1301-4198-8D67-1686C677E9A1}">
      <dgm:prSet/>
      <dgm:spPr/>
      <dgm:t>
        <a:bodyPr/>
        <a:lstStyle/>
        <a:p>
          <a:endParaRPr lang="de-DE"/>
        </a:p>
      </dgm:t>
    </dgm:pt>
    <dgm:pt modelId="{54646B01-DDED-4CCD-AB40-913B7CBAA325}" type="sibTrans" cxnId="{35284170-1301-4198-8D67-1686C677E9A1}">
      <dgm:prSet/>
      <dgm:spPr/>
      <dgm:t>
        <a:bodyPr/>
        <a:lstStyle/>
        <a:p>
          <a:endParaRPr lang="de-DE"/>
        </a:p>
      </dgm:t>
    </dgm:pt>
    <dgm:pt modelId="{C99D99E8-386F-4E95-B069-767B298470A0}">
      <dgm:prSet phldrT="[Text]"/>
      <dgm:spPr/>
      <dgm:t>
        <a:bodyPr/>
        <a:lstStyle/>
        <a:p>
          <a:r>
            <a:rPr lang="de-DE" dirty="0" smtClean="0"/>
            <a:t>1.Plan</a:t>
          </a:r>
          <a:endParaRPr lang="de-DE" dirty="0"/>
        </a:p>
      </dgm:t>
    </dgm:pt>
    <dgm:pt modelId="{1A120D5E-5963-4EC8-AD3D-1DCAABB7B09A}" type="parTrans" cxnId="{371BF024-69F3-42FD-AEF2-1B96B5577206}">
      <dgm:prSet/>
      <dgm:spPr/>
      <dgm:t>
        <a:bodyPr/>
        <a:lstStyle/>
        <a:p>
          <a:endParaRPr lang="de-DE"/>
        </a:p>
      </dgm:t>
    </dgm:pt>
    <dgm:pt modelId="{104F25C8-475F-4C6C-96E7-F2495453CE7D}" type="sibTrans" cxnId="{371BF024-69F3-42FD-AEF2-1B96B5577206}">
      <dgm:prSet/>
      <dgm:spPr/>
      <dgm:t>
        <a:bodyPr/>
        <a:lstStyle/>
        <a:p>
          <a:endParaRPr lang="de-DE"/>
        </a:p>
      </dgm:t>
    </dgm:pt>
    <dgm:pt modelId="{F6BDFD34-1491-442B-91CC-9D6D20D3E7A0}">
      <dgm:prSet phldrT="[Text]" custT="1"/>
      <dgm:spPr/>
      <dgm:t>
        <a:bodyPr/>
        <a:lstStyle/>
        <a:p>
          <a:r>
            <a:rPr lang="de-DE" sz="2400" b="1" dirty="0" smtClean="0"/>
            <a:t>Organisational Framework</a:t>
          </a:r>
          <a:endParaRPr lang="de-DE" sz="2400" b="1" dirty="0"/>
        </a:p>
      </dgm:t>
    </dgm:pt>
    <dgm:pt modelId="{8E2BD7D8-14CA-475E-9CD8-10335B51A3DB}" type="parTrans" cxnId="{ED993D19-105C-49E6-8AD0-9C6951525CE5}">
      <dgm:prSet/>
      <dgm:spPr/>
      <dgm:t>
        <a:bodyPr/>
        <a:lstStyle/>
        <a:p>
          <a:endParaRPr lang="de-DE"/>
        </a:p>
      </dgm:t>
    </dgm:pt>
    <dgm:pt modelId="{F8738181-177A-4196-8299-B7F9FE310E92}" type="sibTrans" cxnId="{ED993D19-105C-49E6-8AD0-9C6951525CE5}">
      <dgm:prSet/>
      <dgm:spPr/>
      <dgm:t>
        <a:bodyPr/>
        <a:lstStyle/>
        <a:p>
          <a:endParaRPr lang="de-DE"/>
        </a:p>
      </dgm:t>
    </dgm:pt>
    <dgm:pt modelId="{53C0BCDE-DE7A-435C-8C44-474999B39E28}">
      <dgm:prSet phldrT="[Text]"/>
      <dgm:spPr/>
      <dgm:t>
        <a:bodyPr/>
        <a:lstStyle/>
        <a:p>
          <a:r>
            <a:rPr lang="de-DE" dirty="0" smtClean="0"/>
            <a:t>2.Do</a:t>
          </a:r>
          <a:endParaRPr lang="de-DE" dirty="0"/>
        </a:p>
      </dgm:t>
    </dgm:pt>
    <dgm:pt modelId="{6B5C2943-9E1B-4830-8A73-EA9FDDAB679C}" type="parTrans" cxnId="{9EC4BB37-F3F4-4ED0-8BF5-39406357B2F6}">
      <dgm:prSet/>
      <dgm:spPr/>
      <dgm:t>
        <a:bodyPr/>
        <a:lstStyle/>
        <a:p>
          <a:endParaRPr lang="de-DE"/>
        </a:p>
      </dgm:t>
    </dgm:pt>
    <dgm:pt modelId="{2B8D70B0-56D0-4D99-8328-2CDE8E535204}" type="sibTrans" cxnId="{9EC4BB37-F3F4-4ED0-8BF5-39406357B2F6}">
      <dgm:prSet/>
      <dgm:spPr/>
      <dgm:t>
        <a:bodyPr/>
        <a:lstStyle/>
        <a:p>
          <a:endParaRPr lang="de-DE"/>
        </a:p>
      </dgm:t>
    </dgm:pt>
    <dgm:pt modelId="{5EF96DD4-AFE4-4F4A-B07B-084D385E0FDD}">
      <dgm:prSet phldrT="[Text]" custT="1"/>
      <dgm:spPr/>
      <dgm:t>
        <a:bodyPr/>
        <a:lstStyle/>
        <a:p>
          <a:r>
            <a:rPr lang="de-DE" sz="2400" b="1" dirty="0" err="1" smtClean="0"/>
            <a:t>Implement</a:t>
          </a:r>
          <a:endParaRPr lang="de-DE" sz="2400" b="1" dirty="0"/>
        </a:p>
      </dgm:t>
    </dgm:pt>
    <dgm:pt modelId="{D2615882-A80B-46B7-8954-0815510C278B}" type="parTrans" cxnId="{78F8FA29-072C-491D-811F-D2F2DEBC0C9E}">
      <dgm:prSet/>
      <dgm:spPr/>
      <dgm:t>
        <a:bodyPr/>
        <a:lstStyle/>
        <a:p>
          <a:endParaRPr lang="de-DE"/>
        </a:p>
      </dgm:t>
    </dgm:pt>
    <dgm:pt modelId="{7DD4232E-0E6F-4AB0-B6B6-E418A59D5FD4}" type="sibTrans" cxnId="{78F8FA29-072C-491D-811F-D2F2DEBC0C9E}">
      <dgm:prSet/>
      <dgm:spPr/>
      <dgm:t>
        <a:bodyPr/>
        <a:lstStyle/>
        <a:p>
          <a:endParaRPr lang="de-DE"/>
        </a:p>
      </dgm:t>
    </dgm:pt>
    <dgm:pt modelId="{65FDE4DB-C679-4D55-AF89-F34C64767988}">
      <dgm:prSet phldrT="[Text]"/>
      <dgm:spPr/>
      <dgm:t>
        <a:bodyPr/>
        <a:lstStyle/>
        <a:p>
          <a:r>
            <a:rPr lang="de-DE" dirty="0" smtClean="0"/>
            <a:t>3.Check</a:t>
          </a:r>
          <a:endParaRPr lang="de-DE" dirty="0"/>
        </a:p>
      </dgm:t>
    </dgm:pt>
    <dgm:pt modelId="{F9BD57D6-FB80-4266-837E-6D052EEB9EE0}" type="parTrans" cxnId="{6B61F248-C6CB-4DDA-8140-12256CFB2BE4}">
      <dgm:prSet/>
      <dgm:spPr/>
      <dgm:t>
        <a:bodyPr/>
        <a:lstStyle/>
        <a:p>
          <a:endParaRPr lang="de-DE"/>
        </a:p>
      </dgm:t>
    </dgm:pt>
    <dgm:pt modelId="{F7329705-D01E-4923-9277-58D048442FF3}" type="sibTrans" cxnId="{6B61F248-C6CB-4DDA-8140-12256CFB2BE4}">
      <dgm:prSet/>
      <dgm:spPr/>
      <dgm:t>
        <a:bodyPr/>
        <a:lstStyle/>
        <a:p>
          <a:endParaRPr lang="de-DE"/>
        </a:p>
      </dgm:t>
    </dgm:pt>
    <dgm:pt modelId="{1B7F73FA-D470-4F2D-A5FD-B4AAEE91963F}">
      <dgm:prSet phldrT="[Text]" custT="1"/>
      <dgm:spPr/>
      <dgm:t>
        <a:bodyPr/>
        <a:lstStyle/>
        <a:p>
          <a:r>
            <a:rPr lang="de-DE" sz="2400" b="1" dirty="0" smtClean="0"/>
            <a:t>Check </a:t>
          </a:r>
          <a:r>
            <a:rPr lang="de-DE" sz="2400" b="1" dirty="0" err="1" smtClean="0"/>
            <a:t>and</a:t>
          </a:r>
          <a:r>
            <a:rPr lang="de-DE" sz="2400" b="1" dirty="0" smtClean="0"/>
            <a:t> Monitoring</a:t>
          </a:r>
          <a:endParaRPr lang="de-DE" sz="2000" b="1" dirty="0"/>
        </a:p>
      </dgm:t>
    </dgm:pt>
    <dgm:pt modelId="{F6C98503-92B2-4DB1-9567-28D089C9CD10}" type="parTrans" cxnId="{068FCAD2-3285-4F96-A73D-2E39ACEA7DB8}">
      <dgm:prSet/>
      <dgm:spPr/>
      <dgm:t>
        <a:bodyPr/>
        <a:lstStyle/>
        <a:p>
          <a:endParaRPr lang="de-DE"/>
        </a:p>
      </dgm:t>
    </dgm:pt>
    <dgm:pt modelId="{147CFBCD-36E6-4F33-BBB2-EE7A5507B681}" type="sibTrans" cxnId="{068FCAD2-3285-4F96-A73D-2E39ACEA7DB8}">
      <dgm:prSet/>
      <dgm:spPr/>
      <dgm:t>
        <a:bodyPr/>
        <a:lstStyle/>
        <a:p>
          <a:endParaRPr lang="de-DE"/>
        </a:p>
      </dgm:t>
    </dgm:pt>
    <dgm:pt modelId="{972C3357-033B-4A92-A747-2B3513E469E9}">
      <dgm:prSet phldrT="[Text]" custT="1"/>
      <dgm:spPr/>
      <dgm:t>
        <a:bodyPr/>
        <a:lstStyle/>
        <a:p>
          <a:endParaRPr lang="de-DE" sz="2400" b="1" dirty="0"/>
        </a:p>
      </dgm:t>
    </dgm:pt>
    <dgm:pt modelId="{A4DE2BFF-2830-4196-B502-2E70D4620AD7}" type="parTrans" cxnId="{91880239-DFE8-4914-9626-A994A68FAB99}">
      <dgm:prSet/>
      <dgm:spPr/>
      <dgm:t>
        <a:bodyPr/>
        <a:lstStyle/>
        <a:p>
          <a:endParaRPr lang="de-DE"/>
        </a:p>
      </dgm:t>
    </dgm:pt>
    <dgm:pt modelId="{598F55F5-AF51-45D6-A8F5-4DCB1F54CDC4}" type="sibTrans" cxnId="{91880239-DFE8-4914-9626-A994A68FAB99}">
      <dgm:prSet/>
      <dgm:spPr/>
      <dgm:t>
        <a:bodyPr/>
        <a:lstStyle/>
        <a:p>
          <a:endParaRPr lang="de-DE"/>
        </a:p>
      </dgm:t>
    </dgm:pt>
    <dgm:pt modelId="{FC27B6A2-3470-480E-8224-F977FA8C0DA2}" type="pres">
      <dgm:prSet presAssocID="{9844AEB6-D815-4C3A-B985-F762C332BF71}" presName="cycleMatrixDiagram" presStyleCnt="0">
        <dgm:presLayoutVars>
          <dgm:chMax val="1"/>
          <dgm:dir/>
          <dgm:animLvl val="lvl"/>
          <dgm:resizeHandles val="exact"/>
        </dgm:presLayoutVars>
      </dgm:prSet>
      <dgm:spPr/>
      <dgm:t>
        <a:bodyPr/>
        <a:lstStyle/>
        <a:p>
          <a:endParaRPr lang="de-DE"/>
        </a:p>
      </dgm:t>
    </dgm:pt>
    <dgm:pt modelId="{2DA3871F-9D81-46BE-B515-170A7D6E3C08}" type="pres">
      <dgm:prSet presAssocID="{9844AEB6-D815-4C3A-B985-F762C332BF71}" presName="children" presStyleCnt="0"/>
      <dgm:spPr/>
    </dgm:pt>
    <dgm:pt modelId="{7273BB51-F2EC-4E6B-860E-0639CAD4CCAD}" type="pres">
      <dgm:prSet presAssocID="{9844AEB6-D815-4C3A-B985-F762C332BF71}" presName="child1group" presStyleCnt="0"/>
      <dgm:spPr/>
    </dgm:pt>
    <dgm:pt modelId="{09557411-4991-4877-BE2C-B3EA77A9F61E}" type="pres">
      <dgm:prSet presAssocID="{9844AEB6-D815-4C3A-B985-F762C332BF71}" presName="child1" presStyleLbl="bgAcc1" presStyleIdx="0" presStyleCnt="4" custScaleX="124938"/>
      <dgm:spPr/>
      <dgm:t>
        <a:bodyPr/>
        <a:lstStyle/>
        <a:p>
          <a:endParaRPr lang="de-DE"/>
        </a:p>
      </dgm:t>
    </dgm:pt>
    <dgm:pt modelId="{A643AF74-F2C1-4A0D-9C0C-A334789151B9}" type="pres">
      <dgm:prSet presAssocID="{9844AEB6-D815-4C3A-B985-F762C332BF71}" presName="child1Text" presStyleLbl="bgAcc1" presStyleIdx="0" presStyleCnt="4">
        <dgm:presLayoutVars>
          <dgm:bulletEnabled val="1"/>
        </dgm:presLayoutVars>
      </dgm:prSet>
      <dgm:spPr/>
      <dgm:t>
        <a:bodyPr/>
        <a:lstStyle/>
        <a:p>
          <a:endParaRPr lang="de-DE"/>
        </a:p>
      </dgm:t>
    </dgm:pt>
    <dgm:pt modelId="{FB2D99AB-7341-4C99-8717-979545189C6B}" type="pres">
      <dgm:prSet presAssocID="{9844AEB6-D815-4C3A-B985-F762C332BF71}" presName="child2group" presStyleCnt="0"/>
      <dgm:spPr/>
    </dgm:pt>
    <dgm:pt modelId="{53BC8603-4E97-4ADA-A736-7C68660C4D01}" type="pres">
      <dgm:prSet presAssocID="{9844AEB6-D815-4C3A-B985-F762C332BF71}" presName="child2" presStyleLbl="bgAcc1" presStyleIdx="1" presStyleCnt="4" custScaleX="141268"/>
      <dgm:spPr/>
      <dgm:t>
        <a:bodyPr/>
        <a:lstStyle/>
        <a:p>
          <a:endParaRPr lang="de-DE"/>
        </a:p>
      </dgm:t>
    </dgm:pt>
    <dgm:pt modelId="{BE0E008E-7C12-4445-B33B-B52667AA4212}" type="pres">
      <dgm:prSet presAssocID="{9844AEB6-D815-4C3A-B985-F762C332BF71}" presName="child2Text" presStyleLbl="bgAcc1" presStyleIdx="1" presStyleCnt="4">
        <dgm:presLayoutVars>
          <dgm:bulletEnabled val="1"/>
        </dgm:presLayoutVars>
      </dgm:prSet>
      <dgm:spPr/>
      <dgm:t>
        <a:bodyPr/>
        <a:lstStyle/>
        <a:p>
          <a:endParaRPr lang="de-DE"/>
        </a:p>
      </dgm:t>
    </dgm:pt>
    <dgm:pt modelId="{EF2413EF-F3AF-4D61-9209-F67093C6A66A}" type="pres">
      <dgm:prSet presAssocID="{9844AEB6-D815-4C3A-B985-F762C332BF71}" presName="child3group" presStyleCnt="0"/>
      <dgm:spPr/>
    </dgm:pt>
    <dgm:pt modelId="{22319E35-7490-4A03-B330-8E2401C9A3AA}" type="pres">
      <dgm:prSet presAssocID="{9844AEB6-D815-4C3A-B985-F762C332BF71}" presName="child3" presStyleLbl="bgAcc1" presStyleIdx="2" presStyleCnt="4" custScaleX="113441" custLinFactNeighborX="17443" custLinFactNeighborY="1122"/>
      <dgm:spPr/>
      <dgm:t>
        <a:bodyPr/>
        <a:lstStyle/>
        <a:p>
          <a:endParaRPr lang="de-DE"/>
        </a:p>
      </dgm:t>
    </dgm:pt>
    <dgm:pt modelId="{50857C9C-8A73-4DB7-922C-967ABC1105E4}" type="pres">
      <dgm:prSet presAssocID="{9844AEB6-D815-4C3A-B985-F762C332BF71}" presName="child3Text" presStyleLbl="bgAcc1" presStyleIdx="2" presStyleCnt="4">
        <dgm:presLayoutVars>
          <dgm:bulletEnabled val="1"/>
        </dgm:presLayoutVars>
      </dgm:prSet>
      <dgm:spPr/>
      <dgm:t>
        <a:bodyPr/>
        <a:lstStyle/>
        <a:p>
          <a:endParaRPr lang="de-DE"/>
        </a:p>
      </dgm:t>
    </dgm:pt>
    <dgm:pt modelId="{7ECAB304-825B-471F-AD1C-1212ADBA4FF7}" type="pres">
      <dgm:prSet presAssocID="{9844AEB6-D815-4C3A-B985-F762C332BF71}" presName="child4group" presStyleCnt="0"/>
      <dgm:spPr/>
    </dgm:pt>
    <dgm:pt modelId="{65CCC15E-A611-42EC-BB0C-05FB6BCF677C}" type="pres">
      <dgm:prSet presAssocID="{9844AEB6-D815-4C3A-B985-F762C332BF71}" presName="child4" presStyleLbl="bgAcc1" presStyleIdx="3" presStyleCnt="4" custScaleX="143316" custLinFactNeighborX="534" custLinFactNeighborY="3296"/>
      <dgm:spPr/>
      <dgm:t>
        <a:bodyPr/>
        <a:lstStyle/>
        <a:p>
          <a:endParaRPr lang="de-DE"/>
        </a:p>
      </dgm:t>
    </dgm:pt>
    <dgm:pt modelId="{8890FAA1-1448-4E6B-9F90-EE03B0B8F212}" type="pres">
      <dgm:prSet presAssocID="{9844AEB6-D815-4C3A-B985-F762C332BF71}" presName="child4Text" presStyleLbl="bgAcc1" presStyleIdx="3" presStyleCnt="4">
        <dgm:presLayoutVars>
          <dgm:bulletEnabled val="1"/>
        </dgm:presLayoutVars>
      </dgm:prSet>
      <dgm:spPr/>
      <dgm:t>
        <a:bodyPr/>
        <a:lstStyle/>
        <a:p>
          <a:endParaRPr lang="de-DE"/>
        </a:p>
      </dgm:t>
    </dgm:pt>
    <dgm:pt modelId="{0A869A56-262E-48A5-9327-16543842199E}" type="pres">
      <dgm:prSet presAssocID="{9844AEB6-D815-4C3A-B985-F762C332BF71}" presName="childPlaceholder" presStyleCnt="0"/>
      <dgm:spPr/>
    </dgm:pt>
    <dgm:pt modelId="{AC304027-AFD3-4C82-9E2B-23980F76DE39}" type="pres">
      <dgm:prSet presAssocID="{9844AEB6-D815-4C3A-B985-F762C332BF71}" presName="circle" presStyleCnt="0"/>
      <dgm:spPr/>
    </dgm:pt>
    <dgm:pt modelId="{2EEE30F4-ACB5-4CCF-AE22-2FC96CC00B91}" type="pres">
      <dgm:prSet presAssocID="{9844AEB6-D815-4C3A-B985-F762C332BF71}" presName="quadrant1" presStyleLbl="node1" presStyleIdx="0" presStyleCnt="4">
        <dgm:presLayoutVars>
          <dgm:chMax val="1"/>
          <dgm:bulletEnabled val="1"/>
        </dgm:presLayoutVars>
      </dgm:prSet>
      <dgm:spPr/>
      <dgm:t>
        <a:bodyPr/>
        <a:lstStyle/>
        <a:p>
          <a:endParaRPr lang="de-DE"/>
        </a:p>
      </dgm:t>
    </dgm:pt>
    <dgm:pt modelId="{DE3A7C98-BB55-43DF-B912-6A8226688F11}" type="pres">
      <dgm:prSet presAssocID="{9844AEB6-D815-4C3A-B985-F762C332BF71}" presName="quadrant2" presStyleLbl="node1" presStyleIdx="1" presStyleCnt="4">
        <dgm:presLayoutVars>
          <dgm:chMax val="1"/>
          <dgm:bulletEnabled val="1"/>
        </dgm:presLayoutVars>
      </dgm:prSet>
      <dgm:spPr/>
      <dgm:t>
        <a:bodyPr/>
        <a:lstStyle/>
        <a:p>
          <a:endParaRPr lang="de-DE"/>
        </a:p>
      </dgm:t>
    </dgm:pt>
    <dgm:pt modelId="{CD28784D-CC53-4EF6-B200-6E666539D194}" type="pres">
      <dgm:prSet presAssocID="{9844AEB6-D815-4C3A-B985-F762C332BF71}" presName="quadrant3" presStyleLbl="node1" presStyleIdx="2" presStyleCnt="4">
        <dgm:presLayoutVars>
          <dgm:chMax val="1"/>
          <dgm:bulletEnabled val="1"/>
        </dgm:presLayoutVars>
      </dgm:prSet>
      <dgm:spPr/>
      <dgm:t>
        <a:bodyPr/>
        <a:lstStyle/>
        <a:p>
          <a:endParaRPr lang="de-DE"/>
        </a:p>
      </dgm:t>
    </dgm:pt>
    <dgm:pt modelId="{0348B4A6-C048-452F-BBF2-4FED06E94520}" type="pres">
      <dgm:prSet presAssocID="{9844AEB6-D815-4C3A-B985-F762C332BF71}" presName="quadrant4" presStyleLbl="node1" presStyleIdx="3" presStyleCnt="4">
        <dgm:presLayoutVars>
          <dgm:chMax val="1"/>
          <dgm:bulletEnabled val="1"/>
        </dgm:presLayoutVars>
      </dgm:prSet>
      <dgm:spPr/>
      <dgm:t>
        <a:bodyPr/>
        <a:lstStyle/>
        <a:p>
          <a:endParaRPr lang="de-DE"/>
        </a:p>
      </dgm:t>
    </dgm:pt>
    <dgm:pt modelId="{AB99A8F3-3EB8-44E8-AD5B-2EE5060CC689}" type="pres">
      <dgm:prSet presAssocID="{9844AEB6-D815-4C3A-B985-F762C332BF71}" presName="quadrantPlaceholder" presStyleCnt="0"/>
      <dgm:spPr/>
    </dgm:pt>
    <dgm:pt modelId="{D923E6F6-76F9-49CC-8234-1A55B3166FF6}" type="pres">
      <dgm:prSet presAssocID="{9844AEB6-D815-4C3A-B985-F762C332BF71}" presName="center1" presStyleLbl="fgShp" presStyleIdx="0" presStyleCnt="2"/>
      <dgm:spPr/>
    </dgm:pt>
    <dgm:pt modelId="{F592F224-A5A6-4BE7-9C4F-7F83E8403B18}" type="pres">
      <dgm:prSet presAssocID="{9844AEB6-D815-4C3A-B985-F762C332BF71}" presName="center2" presStyleLbl="fgShp" presStyleIdx="1" presStyleCnt="2"/>
      <dgm:spPr/>
    </dgm:pt>
  </dgm:ptLst>
  <dgm:cxnLst>
    <dgm:cxn modelId="{6657221D-1470-4FB9-8CF6-CC0B716E0FC2}" type="presOf" srcId="{F6BDFD34-1491-442B-91CC-9D6D20D3E7A0}" destId="{BE0E008E-7C12-4445-B33B-B52667AA4212}" srcOrd="1" destOrd="0" presId="urn:microsoft.com/office/officeart/2005/8/layout/cycle4"/>
    <dgm:cxn modelId="{6B61F248-C6CB-4DDA-8140-12256CFB2BE4}" srcId="{9844AEB6-D815-4C3A-B985-F762C332BF71}" destId="{65FDE4DB-C679-4D55-AF89-F34C64767988}" srcOrd="3" destOrd="0" parTransId="{F9BD57D6-FB80-4266-837E-6D052EEB9EE0}" sibTransId="{F7329705-D01E-4923-9277-58D048442FF3}"/>
    <dgm:cxn modelId="{DFA5964F-9067-47A0-A99F-C12670A97B7F}" type="presOf" srcId="{65FDE4DB-C679-4D55-AF89-F34C64767988}" destId="{0348B4A6-C048-452F-BBF2-4FED06E94520}" srcOrd="0" destOrd="0" presId="urn:microsoft.com/office/officeart/2005/8/layout/cycle4"/>
    <dgm:cxn modelId="{BB5CCE31-6232-409D-B957-060CEA1C60A2}" srcId="{9844AEB6-D815-4C3A-B985-F762C332BF71}" destId="{B8BA6437-7DC6-420F-912E-8B269DC7EBB1}" srcOrd="0" destOrd="0" parTransId="{C65C55F2-D01F-43C8-A92A-2D38E911F392}" sibTransId="{58954EA2-937F-459A-B3B8-88B51D03D774}"/>
    <dgm:cxn modelId="{1095DC6E-A14A-4337-A9C1-B94AEF9432D2}" type="presOf" srcId="{1B7F73FA-D470-4F2D-A5FD-B4AAEE91963F}" destId="{65CCC15E-A611-42EC-BB0C-05FB6BCF677C}" srcOrd="0" destOrd="0" presId="urn:microsoft.com/office/officeart/2005/8/layout/cycle4"/>
    <dgm:cxn modelId="{C4135AC6-F8DD-4A57-94BB-BE33861881E2}" type="presOf" srcId="{C99D99E8-386F-4E95-B069-767B298470A0}" destId="{DE3A7C98-BB55-43DF-B912-6A8226688F11}" srcOrd="0" destOrd="0" presId="urn:microsoft.com/office/officeart/2005/8/layout/cycle4"/>
    <dgm:cxn modelId="{91880239-DFE8-4914-9626-A994A68FAB99}" srcId="{65FDE4DB-C679-4D55-AF89-F34C64767988}" destId="{972C3357-033B-4A92-A747-2B3513E469E9}" srcOrd="1" destOrd="0" parTransId="{A4DE2BFF-2830-4196-B502-2E70D4620AD7}" sibTransId="{598F55F5-AF51-45D6-A8F5-4DCB1F54CDC4}"/>
    <dgm:cxn modelId="{068FCAD2-3285-4F96-A73D-2E39ACEA7DB8}" srcId="{65FDE4DB-C679-4D55-AF89-F34C64767988}" destId="{1B7F73FA-D470-4F2D-A5FD-B4AAEE91963F}" srcOrd="0" destOrd="0" parTransId="{F6C98503-92B2-4DB1-9567-28D089C9CD10}" sibTransId="{147CFBCD-36E6-4F33-BBB2-EE7A5507B681}"/>
    <dgm:cxn modelId="{467AB441-157D-4A3F-955D-D74BBA89DF9E}" type="presOf" srcId="{1B7F73FA-D470-4F2D-A5FD-B4AAEE91963F}" destId="{8890FAA1-1448-4E6B-9F90-EE03B0B8F212}" srcOrd="1" destOrd="0" presId="urn:microsoft.com/office/officeart/2005/8/layout/cycle4"/>
    <dgm:cxn modelId="{847F8D79-7439-44E6-883A-D53237C98AE3}" type="presOf" srcId="{972C3357-033B-4A92-A747-2B3513E469E9}" destId="{8890FAA1-1448-4E6B-9F90-EE03B0B8F212}" srcOrd="1" destOrd="1" presId="urn:microsoft.com/office/officeart/2005/8/layout/cycle4"/>
    <dgm:cxn modelId="{C9FAB926-C770-4ED4-9AB3-A61FBC98648D}" type="presOf" srcId="{9844AEB6-D815-4C3A-B985-F762C332BF71}" destId="{FC27B6A2-3470-480E-8224-F977FA8C0DA2}" srcOrd="0" destOrd="0" presId="urn:microsoft.com/office/officeart/2005/8/layout/cycle4"/>
    <dgm:cxn modelId="{7849C9B2-67A1-4008-A4E8-77F26EDEDEBC}" type="presOf" srcId="{B8BA6437-7DC6-420F-912E-8B269DC7EBB1}" destId="{2EEE30F4-ACB5-4CCF-AE22-2FC96CC00B91}" srcOrd="0" destOrd="0" presId="urn:microsoft.com/office/officeart/2005/8/layout/cycle4"/>
    <dgm:cxn modelId="{ED993D19-105C-49E6-8AD0-9C6951525CE5}" srcId="{C99D99E8-386F-4E95-B069-767B298470A0}" destId="{F6BDFD34-1491-442B-91CC-9D6D20D3E7A0}" srcOrd="0" destOrd="0" parTransId="{8E2BD7D8-14CA-475E-9CD8-10335B51A3DB}" sibTransId="{F8738181-177A-4196-8299-B7F9FE310E92}"/>
    <dgm:cxn modelId="{9EC4BB37-F3F4-4ED0-8BF5-39406357B2F6}" srcId="{9844AEB6-D815-4C3A-B985-F762C332BF71}" destId="{53C0BCDE-DE7A-435C-8C44-474999B39E28}" srcOrd="2" destOrd="0" parTransId="{6B5C2943-9E1B-4830-8A73-EA9FDDAB679C}" sibTransId="{2B8D70B0-56D0-4D99-8328-2CDE8E535204}"/>
    <dgm:cxn modelId="{5C38EB70-0A6A-4DE3-8768-1028D47534DD}" type="presOf" srcId="{53C0BCDE-DE7A-435C-8C44-474999B39E28}" destId="{CD28784D-CC53-4EF6-B200-6E666539D194}" srcOrd="0" destOrd="0" presId="urn:microsoft.com/office/officeart/2005/8/layout/cycle4"/>
    <dgm:cxn modelId="{9F2BB5DD-80D9-4BDF-8217-3E758E115856}" type="presOf" srcId="{5EF96DD4-AFE4-4F4A-B07B-084D385E0FDD}" destId="{50857C9C-8A73-4DB7-922C-967ABC1105E4}" srcOrd="1" destOrd="0" presId="urn:microsoft.com/office/officeart/2005/8/layout/cycle4"/>
    <dgm:cxn modelId="{78F8FA29-072C-491D-811F-D2F2DEBC0C9E}" srcId="{53C0BCDE-DE7A-435C-8C44-474999B39E28}" destId="{5EF96DD4-AFE4-4F4A-B07B-084D385E0FDD}" srcOrd="0" destOrd="0" parTransId="{D2615882-A80B-46B7-8954-0815510C278B}" sibTransId="{7DD4232E-0E6F-4AB0-B6B6-E418A59D5FD4}"/>
    <dgm:cxn modelId="{036A0144-73C4-4415-B2BD-8D9BADABC0DD}" type="presOf" srcId="{F6BDFD34-1491-442B-91CC-9D6D20D3E7A0}" destId="{53BC8603-4E97-4ADA-A736-7C68660C4D01}" srcOrd="0" destOrd="0" presId="urn:microsoft.com/office/officeart/2005/8/layout/cycle4"/>
    <dgm:cxn modelId="{19304060-4C86-420C-8286-F71FC56D9D8B}" type="presOf" srcId="{D95AF2DD-5BE8-4EA1-A375-B166F78E16D9}" destId="{A643AF74-F2C1-4A0D-9C0C-A334789151B9}" srcOrd="1" destOrd="0" presId="urn:microsoft.com/office/officeart/2005/8/layout/cycle4"/>
    <dgm:cxn modelId="{5EB4AB72-9B79-4736-AD19-E6F95DF41AA0}" type="presOf" srcId="{5EF96DD4-AFE4-4F4A-B07B-084D385E0FDD}" destId="{22319E35-7490-4A03-B330-8E2401C9A3AA}" srcOrd="0" destOrd="0" presId="urn:microsoft.com/office/officeart/2005/8/layout/cycle4"/>
    <dgm:cxn modelId="{6EAD2482-331B-4DDE-BDA1-20D94CAA9984}" type="presOf" srcId="{972C3357-033B-4A92-A747-2B3513E469E9}" destId="{65CCC15E-A611-42EC-BB0C-05FB6BCF677C}" srcOrd="0" destOrd="1" presId="urn:microsoft.com/office/officeart/2005/8/layout/cycle4"/>
    <dgm:cxn modelId="{35284170-1301-4198-8D67-1686C677E9A1}" srcId="{B8BA6437-7DC6-420F-912E-8B269DC7EBB1}" destId="{D95AF2DD-5BE8-4EA1-A375-B166F78E16D9}" srcOrd="0" destOrd="0" parTransId="{6B5D2176-F963-466F-8594-83A2560AA70E}" sibTransId="{54646B01-DDED-4CCD-AB40-913B7CBAA325}"/>
    <dgm:cxn modelId="{371BF024-69F3-42FD-AEF2-1B96B5577206}" srcId="{9844AEB6-D815-4C3A-B985-F762C332BF71}" destId="{C99D99E8-386F-4E95-B069-767B298470A0}" srcOrd="1" destOrd="0" parTransId="{1A120D5E-5963-4EC8-AD3D-1DCAABB7B09A}" sibTransId="{104F25C8-475F-4C6C-96E7-F2495453CE7D}"/>
    <dgm:cxn modelId="{E4008670-D95A-484D-A118-CE8274D4741F}" type="presOf" srcId="{D95AF2DD-5BE8-4EA1-A375-B166F78E16D9}" destId="{09557411-4991-4877-BE2C-B3EA77A9F61E}" srcOrd="0" destOrd="0" presId="urn:microsoft.com/office/officeart/2005/8/layout/cycle4"/>
    <dgm:cxn modelId="{3B1A6ED5-5215-439C-92AE-487D2B2E9405}" type="presParOf" srcId="{FC27B6A2-3470-480E-8224-F977FA8C0DA2}" destId="{2DA3871F-9D81-46BE-B515-170A7D6E3C08}" srcOrd="0" destOrd="0" presId="urn:microsoft.com/office/officeart/2005/8/layout/cycle4"/>
    <dgm:cxn modelId="{2EC0002C-8A8F-493C-88A7-CD45566DD5A4}" type="presParOf" srcId="{2DA3871F-9D81-46BE-B515-170A7D6E3C08}" destId="{7273BB51-F2EC-4E6B-860E-0639CAD4CCAD}" srcOrd="0" destOrd="0" presId="urn:microsoft.com/office/officeart/2005/8/layout/cycle4"/>
    <dgm:cxn modelId="{C160E2D1-524E-4B07-9095-8BC23B74D56E}" type="presParOf" srcId="{7273BB51-F2EC-4E6B-860E-0639CAD4CCAD}" destId="{09557411-4991-4877-BE2C-B3EA77A9F61E}" srcOrd="0" destOrd="0" presId="urn:microsoft.com/office/officeart/2005/8/layout/cycle4"/>
    <dgm:cxn modelId="{7954395A-5E1A-42AB-B5AD-90277EA9859E}" type="presParOf" srcId="{7273BB51-F2EC-4E6B-860E-0639CAD4CCAD}" destId="{A643AF74-F2C1-4A0D-9C0C-A334789151B9}" srcOrd="1" destOrd="0" presId="urn:microsoft.com/office/officeart/2005/8/layout/cycle4"/>
    <dgm:cxn modelId="{3B08CCD6-E170-4076-B8AD-B2D5BAE43737}" type="presParOf" srcId="{2DA3871F-9D81-46BE-B515-170A7D6E3C08}" destId="{FB2D99AB-7341-4C99-8717-979545189C6B}" srcOrd="1" destOrd="0" presId="urn:microsoft.com/office/officeart/2005/8/layout/cycle4"/>
    <dgm:cxn modelId="{D79DDDF1-B88A-47F2-BF57-72F53FEA5885}" type="presParOf" srcId="{FB2D99AB-7341-4C99-8717-979545189C6B}" destId="{53BC8603-4E97-4ADA-A736-7C68660C4D01}" srcOrd="0" destOrd="0" presId="urn:microsoft.com/office/officeart/2005/8/layout/cycle4"/>
    <dgm:cxn modelId="{44884EE2-CF21-44E1-82B8-F1EE6FDF42C7}" type="presParOf" srcId="{FB2D99AB-7341-4C99-8717-979545189C6B}" destId="{BE0E008E-7C12-4445-B33B-B52667AA4212}" srcOrd="1" destOrd="0" presId="urn:microsoft.com/office/officeart/2005/8/layout/cycle4"/>
    <dgm:cxn modelId="{564BF608-24A2-41BA-8688-A2C8E242D944}" type="presParOf" srcId="{2DA3871F-9D81-46BE-B515-170A7D6E3C08}" destId="{EF2413EF-F3AF-4D61-9209-F67093C6A66A}" srcOrd="2" destOrd="0" presId="urn:microsoft.com/office/officeart/2005/8/layout/cycle4"/>
    <dgm:cxn modelId="{AB0CFBE6-AFFA-4E2C-9C33-69008B55CAA9}" type="presParOf" srcId="{EF2413EF-F3AF-4D61-9209-F67093C6A66A}" destId="{22319E35-7490-4A03-B330-8E2401C9A3AA}" srcOrd="0" destOrd="0" presId="urn:microsoft.com/office/officeart/2005/8/layout/cycle4"/>
    <dgm:cxn modelId="{12DD3448-BCB2-41A5-8343-B24582466E52}" type="presParOf" srcId="{EF2413EF-F3AF-4D61-9209-F67093C6A66A}" destId="{50857C9C-8A73-4DB7-922C-967ABC1105E4}" srcOrd="1" destOrd="0" presId="urn:microsoft.com/office/officeart/2005/8/layout/cycle4"/>
    <dgm:cxn modelId="{8CFFCD50-134E-43A3-B957-4C060E2391D6}" type="presParOf" srcId="{2DA3871F-9D81-46BE-B515-170A7D6E3C08}" destId="{7ECAB304-825B-471F-AD1C-1212ADBA4FF7}" srcOrd="3" destOrd="0" presId="urn:microsoft.com/office/officeart/2005/8/layout/cycle4"/>
    <dgm:cxn modelId="{26065AB0-4664-4CA7-BBCD-C5342899284C}" type="presParOf" srcId="{7ECAB304-825B-471F-AD1C-1212ADBA4FF7}" destId="{65CCC15E-A611-42EC-BB0C-05FB6BCF677C}" srcOrd="0" destOrd="0" presId="urn:microsoft.com/office/officeart/2005/8/layout/cycle4"/>
    <dgm:cxn modelId="{D19407BF-2A85-4A3A-9897-50A4F503C4D4}" type="presParOf" srcId="{7ECAB304-825B-471F-AD1C-1212ADBA4FF7}" destId="{8890FAA1-1448-4E6B-9F90-EE03B0B8F212}" srcOrd="1" destOrd="0" presId="urn:microsoft.com/office/officeart/2005/8/layout/cycle4"/>
    <dgm:cxn modelId="{302A0F18-166D-43A6-A2C7-A74296F50B47}" type="presParOf" srcId="{2DA3871F-9D81-46BE-B515-170A7D6E3C08}" destId="{0A869A56-262E-48A5-9327-16543842199E}" srcOrd="4" destOrd="0" presId="urn:microsoft.com/office/officeart/2005/8/layout/cycle4"/>
    <dgm:cxn modelId="{DE7CC4F4-AAB8-4C3B-9C2E-987C6E9B1180}" type="presParOf" srcId="{FC27B6A2-3470-480E-8224-F977FA8C0DA2}" destId="{AC304027-AFD3-4C82-9E2B-23980F76DE39}" srcOrd="1" destOrd="0" presId="urn:microsoft.com/office/officeart/2005/8/layout/cycle4"/>
    <dgm:cxn modelId="{81A42B63-3376-4268-853B-860D77F24016}" type="presParOf" srcId="{AC304027-AFD3-4C82-9E2B-23980F76DE39}" destId="{2EEE30F4-ACB5-4CCF-AE22-2FC96CC00B91}" srcOrd="0" destOrd="0" presId="urn:microsoft.com/office/officeart/2005/8/layout/cycle4"/>
    <dgm:cxn modelId="{8531FD96-8B9B-446C-B72A-CA81C881BB9D}" type="presParOf" srcId="{AC304027-AFD3-4C82-9E2B-23980F76DE39}" destId="{DE3A7C98-BB55-43DF-B912-6A8226688F11}" srcOrd="1" destOrd="0" presId="urn:microsoft.com/office/officeart/2005/8/layout/cycle4"/>
    <dgm:cxn modelId="{96EA1B17-9996-4706-BED2-38A80F7BB9EA}" type="presParOf" srcId="{AC304027-AFD3-4C82-9E2B-23980F76DE39}" destId="{CD28784D-CC53-4EF6-B200-6E666539D194}" srcOrd="2" destOrd="0" presId="urn:microsoft.com/office/officeart/2005/8/layout/cycle4"/>
    <dgm:cxn modelId="{52B71CF9-FE2D-4F50-AA62-2413E1805C96}" type="presParOf" srcId="{AC304027-AFD3-4C82-9E2B-23980F76DE39}" destId="{0348B4A6-C048-452F-BBF2-4FED06E94520}" srcOrd="3" destOrd="0" presId="urn:microsoft.com/office/officeart/2005/8/layout/cycle4"/>
    <dgm:cxn modelId="{8010F112-099B-4EC0-8661-1E5CEF5E498D}" type="presParOf" srcId="{AC304027-AFD3-4C82-9E2B-23980F76DE39}" destId="{AB99A8F3-3EB8-44E8-AD5B-2EE5060CC689}" srcOrd="4" destOrd="0" presId="urn:microsoft.com/office/officeart/2005/8/layout/cycle4"/>
    <dgm:cxn modelId="{03B3918E-E459-4737-8EB8-3A921FCCB9B2}" type="presParOf" srcId="{FC27B6A2-3470-480E-8224-F977FA8C0DA2}" destId="{D923E6F6-76F9-49CC-8234-1A55B3166FF6}" srcOrd="2" destOrd="0" presId="urn:microsoft.com/office/officeart/2005/8/layout/cycle4"/>
    <dgm:cxn modelId="{AEFB7763-AFE5-4A43-A332-9067A67C5E0D}" type="presParOf" srcId="{FC27B6A2-3470-480E-8224-F977FA8C0DA2}" destId="{F592F224-A5A6-4BE7-9C4F-7F83E8403B1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6C29B-A09C-4914-8841-4656F9F272CB}" type="datetimeFigureOut">
              <a:rPr lang="de-DE" smtClean="0"/>
              <a:t>30.06.2022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8CDD7-DC53-49D4-BE49-5D43EAF533E3}" type="slidenum">
              <a:rPr lang="de-DE" smtClean="0"/>
              <a:t>‹#›</a:t>
            </a:fld>
            <a:endParaRPr lang="de-DE"/>
          </a:p>
        </p:txBody>
      </p:sp>
    </p:spTree>
    <p:extLst>
      <p:ext uri="{BB962C8B-B14F-4D97-AF65-F5344CB8AC3E}">
        <p14:creationId xmlns:p14="http://schemas.microsoft.com/office/powerpoint/2010/main" val="206024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97F4DE6-E371-4E1F-BEE8-42C34E48D9A1}" type="slidenum">
              <a:rPr kumimoji="0" lang="de-DE"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573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51D7083-2517-484F-B471-13EAF9DCB9B6}" type="slidenum">
              <a:rPr kumimoji="0" lang="de-DE"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57347" name="Rectangle 2"/>
          <p:cNvSpPr>
            <a:spLocks noGrp="1" noRot="1" noChangeAspect="1" noChangeArrowheads="1" noTextEdit="1"/>
          </p:cNvSpPr>
          <p:nvPr>
            <p:ph type="sldImg"/>
          </p:nvPr>
        </p:nvSpPr>
        <p:spPr bwMode="auto">
          <a:xfrm>
            <a:off x="382588" y="685800"/>
            <a:ext cx="6091237" cy="3427413"/>
          </a:xfrm>
          <a:noFill/>
          <a:ln>
            <a:solidFill>
              <a:srgbClr val="000000"/>
            </a:solidFill>
            <a:miter lim="800000"/>
            <a:headEnd/>
            <a:tailEnd/>
          </a:ln>
        </p:spPr>
      </p:sp>
      <p:sp>
        <p:nvSpPr>
          <p:cNvPr id="57348" name="Rectangle 3"/>
          <p:cNvSpPr>
            <a:spLocks noGrp="1" noChangeArrowheads="1"/>
          </p:cNvSpPr>
          <p:nvPr>
            <p:ph type="body" idx="1"/>
          </p:nvPr>
        </p:nvSpPr>
        <p:spPr bwMode="auto">
          <a:xfrm>
            <a:off x="685800" y="4341813"/>
            <a:ext cx="5484813" cy="4114800"/>
          </a:xfrm>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1882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8AEB4-A11F-4768-8805-D94414DCFEF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79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de-DE"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1DA2A30-06E2-444E-9607-CF36F32B79B6}" type="slidenum">
              <a:rPr kumimoji="0" lang="en-GB" altLang="de-DE"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45</a:t>
            </a:fld>
            <a:endParaRPr kumimoji="0" lang="en-GB" altLang="de-D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7445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0CCF1537-5DA6-43C8-870E-28773CBBCF89}" type="datetime1">
              <a:rPr lang="en-US" smtClean="0"/>
              <a:t>6/30/2022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8BF6ED6-A116-48CD-A955-79A934B70D37}" type="datetime1">
              <a:rPr lang="en-US" smtClean="0"/>
              <a:t>6/30/2022</a:t>
            </a:fld>
            <a:endParaRPr lang="en-US" dirty="0"/>
          </a:p>
        </p:txBody>
      </p:sp>
      <p:sp>
        <p:nvSpPr>
          <p:cNvPr id="8" name="Footer Placeholder 7"/>
          <p:cNvSpPr>
            <a:spLocks noGrp="1"/>
          </p:cNvSpPr>
          <p:nvPr>
            <p:ph type="ftr" sz="quarter" idx="11"/>
          </p:nvPr>
        </p:nvSpPr>
        <p:spPr/>
        <p:txBody>
          <a:bodyPr/>
          <a:lstStyle/>
          <a:p>
            <a:r>
              <a:rPr lang="en-US" smtClean="0"/>
              <a:t>v.gehmlich@hs-osnabrueck.de</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07957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600" y="1600201"/>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34E9012-0CE3-4817-A48A-144844550559}" type="datetime1">
              <a:rPr kumimoji="0" lang="de-DE" sz="12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30.06.2022</a:t>
            </a:fld>
            <a:endParaRPr kumimoji="0" lang="de-DE" sz="1200" b="0" i="0" u="none" strike="noStrike" kern="1200" cap="none" spc="0" normalizeH="0" baseline="0" noProof="0">
              <a:ln>
                <a:noFill/>
              </a:ln>
              <a:solidFill>
                <a:srgbClr val="898989"/>
              </a:solidFill>
              <a:effectLst/>
              <a:uLnTx/>
              <a:uFillTx/>
              <a:latin typeface="Calibri"/>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80FB35-D263-405C-A619-E44F61A84008}"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946446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09600" y="1600201"/>
            <a:ext cx="10972800" cy="4525963"/>
          </a:xfrm>
        </p:spPr>
        <p:txBody>
          <a:bodyPr/>
          <a:lstStyle/>
          <a:p>
            <a:endParaRPr lang="de-DE"/>
          </a:p>
        </p:txBody>
      </p:sp>
      <p:sp>
        <p:nvSpPr>
          <p:cNvPr id="4" name="Datumsplatzhalter 3"/>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200" b="0" i="0" u="none" strike="noStrike" kern="1200" cap="none" spc="0" normalizeH="0" baseline="0" noProof="0" smtClean="0">
                <a:ln>
                  <a:noFill/>
                </a:ln>
                <a:solidFill>
                  <a:prstClr val="black">
                    <a:tint val="75000"/>
                  </a:prstClr>
                </a:solidFill>
                <a:effectLst/>
                <a:uLnTx/>
                <a:uFillTx/>
                <a:latin typeface="Calibri"/>
                <a:ea typeface="+mn-ea"/>
                <a:cs typeface="+mn-cs"/>
              </a:rPr>
              <a:t>gehmlich@wi.fh-osnabrueck.de</a:t>
            </a:r>
            <a:endParaRPr kumimoji="0" lang="de-DE" alt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DBC1FD-280D-43FD-9C3C-25BF968279C0}" type="slidenum">
              <a:rPr kumimoji="0" lang="de-DE" alt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alt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645005"/>
      </p:ext>
    </p:extLst>
  </p:cSld>
  <p:clrMapOvr>
    <a:masterClrMapping/>
  </p:clrMapOvr>
  <p:transition>
    <p:zoom dir="in"/>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43686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12024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840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09244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ußzeilenplatzhalt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oliennummernplatzhalt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8870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ußzeilenplatzhalt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98956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ußzeilenplatzhalt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389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B4DCBC9-2CAB-4EB4-997C-2294D2509211}" type="datetime1">
              <a:rPr lang="en-US" smtClean="0"/>
              <a:t>6/30/2022</a:t>
            </a:fld>
            <a:endParaRPr lang="en-US" dirty="0"/>
          </a:p>
        </p:txBody>
      </p:sp>
      <p:sp>
        <p:nvSpPr>
          <p:cNvPr id="8" name="Footer Placeholder 7"/>
          <p:cNvSpPr>
            <a:spLocks noGrp="1"/>
          </p:cNvSpPr>
          <p:nvPr>
            <p:ph type="ftr" sz="quarter" idx="11"/>
          </p:nvPr>
        </p:nvSpPr>
        <p:spPr/>
        <p:txBody>
          <a:bodyPr/>
          <a:lstStyle/>
          <a:p>
            <a:r>
              <a:rPr lang="en-US" smtClean="0"/>
              <a:t>v.gehmlich@hs-osnabrueck.de</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23835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16454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243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9387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600" y="1600201"/>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srgbClr val="898989"/>
              </a:solidFill>
              <a:effectLst/>
              <a:uLnTx/>
              <a:uFillTx/>
              <a:latin typeface="Calibri"/>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180FB35-D263-405C-A619-E44F61A84008}"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4590605"/>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760771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527762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607225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87895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7982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3600" y="1498602"/>
            <a:ext cx="7010400" cy="3298825"/>
          </a:xfrm>
        </p:spPr>
        <p:txBody>
          <a:bodyPr rtlCol="0">
            <a:normAutofit/>
          </a:bodyPr>
          <a:lstStyle>
            <a:lvl1pPr algn="l" rtl="0">
              <a:lnSpc>
                <a:spcPct val="90000"/>
              </a:lnSpc>
              <a:defRPr sz="5400" cap="none" baseline="0"/>
            </a:lvl1pPr>
          </a:lstStyle>
          <a:p>
            <a:pPr rtl="0"/>
            <a:r>
              <a:rPr lang="de-DE" noProof="0" smtClean="0"/>
              <a:t>Titelmasterformat durch Klicken bearbeiten</a:t>
            </a:r>
            <a:endParaRPr lang="de-DE" noProof="0" dirty="0"/>
          </a:p>
        </p:txBody>
      </p:sp>
      <p:sp>
        <p:nvSpPr>
          <p:cNvPr id="3" name="Untertitel 2"/>
          <p:cNvSpPr>
            <a:spLocks noGrp="1"/>
          </p:cNvSpPr>
          <p:nvPr>
            <p:ph type="subTitle" idx="1"/>
          </p:nvPr>
        </p:nvSpPr>
        <p:spPr>
          <a:xfrm>
            <a:off x="4673600" y="4927600"/>
            <a:ext cx="7010400"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de-DE" noProof="0" smtClean="0"/>
              <a:t>Formatvorlage des Untertitelmasters durch Klicken bearbeiten</a:t>
            </a:r>
            <a:endParaRPr lang="de-DE" noProof="0" dirty="0"/>
          </a:p>
        </p:txBody>
      </p:sp>
    </p:spTree>
    <p:extLst>
      <p:ext uri="{BB962C8B-B14F-4D97-AF65-F5344CB8AC3E}">
        <p14:creationId xmlns:p14="http://schemas.microsoft.com/office/powerpoint/2010/main" val="2946205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853926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926293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162316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81998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219410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3073883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09088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4666154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169542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6843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smtClean="0"/>
              <a:t>Titelmasterformat durch Klicken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smtClean="0"/>
              <a:t>Textmasterformate bearbeiten</a:t>
            </a:r>
          </a:p>
          <a:p>
            <a:pPr lvl="1" rtl="0"/>
            <a:r>
              <a:rPr lang="de-DE" noProof="0" dirty="0" smtClean="0"/>
              <a:t>Zweite Ebene</a:t>
            </a:r>
          </a:p>
          <a:p>
            <a:pPr lvl="2" rtl="0"/>
            <a:r>
              <a:rPr lang="de-DE" noProof="0" dirty="0" smtClean="0"/>
              <a:t>Dritte Ebene</a:t>
            </a:r>
          </a:p>
          <a:p>
            <a:pPr lvl="3" rtl="0"/>
            <a:r>
              <a:rPr lang="de-DE" noProof="0" dirty="0" smtClean="0"/>
              <a:t>Vierte Ebene</a:t>
            </a:r>
          </a:p>
          <a:p>
            <a:pPr lvl="4" rtl="0"/>
            <a:r>
              <a:rPr lang="de-DE" noProof="0" dirty="0" smtClean="0"/>
              <a:t>Fünfte Ebene</a:t>
            </a:r>
            <a:endParaRPr lang="de-DE" noProof="0" dirty="0"/>
          </a:p>
        </p:txBody>
      </p:sp>
      <p:sp>
        <p:nvSpPr>
          <p:cNvPr id="4" name="Datumsplatzhalter 3"/>
          <p:cNvSpPr>
            <a:spLocks noGrp="1"/>
          </p:cNvSpPr>
          <p:nvPr>
            <p:ph type="dt" sz="half" idx="10"/>
          </p:nvPr>
        </p:nvSpPr>
        <p:spPr/>
        <p:txBody>
          <a:bodyPr rtlCol="0"/>
          <a:lstStyle>
            <a:lvl1pPr>
              <a:defRPr/>
            </a:lvl1pPr>
          </a:lstStyle>
          <a:p>
            <a:fld id="{4A4E01F0-92A0-4FBF-9346-5A57204458E2}" type="datetime1">
              <a:rPr lang="de-DE" smtClean="0"/>
              <a:t>30.06.2022</a:t>
            </a:fld>
            <a:endParaRPr lang="de-DE" dirty="0"/>
          </a:p>
        </p:txBody>
      </p:sp>
      <p:sp>
        <p:nvSpPr>
          <p:cNvPr id="5" name="Fußzeilenplatzhalter 4"/>
          <p:cNvSpPr>
            <a:spLocks noGrp="1"/>
          </p:cNvSpPr>
          <p:nvPr>
            <p:ph type="ftr" sz="quarter" idx="11"/>
          </p:nvPr>
        </p:nvSpPr>
        <p:spPr/>
        <p:txBody>
          <a:bodyPr rtlCol="0"/>
          <a:lstStyle/>
          <a:p>
            <a:pPr rtl="0"/>
            <a:r>
              <a:rPr lang="de-DE" noProof="0" smtClean="0"/>
              <a:t>v.gehmlich@hs-osnabrueck.de</a:t>
            </a:r>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a:t>
            </a:fld>
            <a:endParaRPr lang="de-DE" noProof="0" dirty="0"/>
          </a:p>
        </p:txBody>
      </p:sp>
    </p:spTree>
    <p:extLst>
      <p:ext uri="{BB962C8B-B14F-4D97-AF65-F5344CB8AC3E}">
        <p14:creationId xmlns:p14="http://schemas.microsoft.com/office/powerpoint/2010/main" val="14114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935140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1" y="1122363"/>
            <a:ext cx="9144000" cy="2387600"/>
          </a:xfrm>
        </p:spPr>
        <p:txBody>
          <a:bodyPr anchor="b"/>
          <a:lstStyle>
            <a:lvl1pPr algn="ctr">
              <a:defRPr sz="5998"/>
            </a:lvl1pPr>
          </a:lstStyle>
          <a:p>
            <a:r>
              <a:rPr lang="de-DE" smtClean="0"/>
              <a:t>Titelmasterformat durch Klicken bearbeiten</a:t>
            </a:r>
            <a:endParaRPr lang="de-DE"/>
          </a:p>
        </p:txBody>
      </p:sp>
      <p:sp>
        <p:nvSpPr>
          <p:cNvPr id="3" name="Untertitel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1EAFAE6-3298-4EED-AB34-B64006AEC959}"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13863104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B271035-2236-4C5E-A030-1B3F9A8B69E1}"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0029606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40"/>
            <a:ext cx="10515600" cy="2852737"/>
          </a:xfrm>
        </p:spPr>
        <p:txBody>
          <a:bodyPr anchor="b"/>
          <a:lstStyle>
            <a:lvl1pPr>
              <a:defRPr sz="5998"/>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BF6F19C7-D0F9-434F-BCB5-3B3D61D0BBF0}"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2749660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1"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6F724DC-D4C4-41DC-8074-08CE2CBE6B84}"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226312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9"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A81B10A-2134-45C0-8CBC-D10C063B4FA6}" type="datetime1">
              <a:rPr lang="de-DE" smtClean="0"/>
              <a:t>30.06.2022</a:t>
            </a:fld>
            <a:endParaRPr lang="de-DE"/>
          </a:p>
        </p:txBody>
      </p:sp>
      <p:sp>
        <p:nvSpPr>
          <p:cNvPr id="8" name="Fußzeilenplatzhalter 7"/>
          <p:cNvSpPr>
            <a:spLocks noGrp="1"/>
          </p:cNvSpPr>
          <p:nvPr>
            <p:ph type="ftr" sz="quarter" idx="11"/>
          </p:nvPr>
        </p:nvSpPr>
        <p:spPr/>
        <p:txBody>
          <a:bodyPr/>
          <a:lstStyle/>
          <a:p>
            <a:r>
              <a:rPr lang="de-DE" smtClean="0"/>
              <a:t>v.gehmlich@hs-osnabrueck.de</a:t>
            </a:r>
            <a:endParaRPr lang="de-DE"/>
          </a:p>
        </p:txBody>
      </p:sp>
      <p:sp>
        <p:nvSpPr>
          <p:cNvPr id="9" name="Foliennummernplatzhalter 8"/>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9448242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83F9B4D-F114-481F-8F23-82CFD2B93484}" type="datetime1">
              <a:rPr lang="de-DE" smtClean="0"/>
              <a:t>30.06.2022</a:t>
            </a:fld>
            <a:endParaRPr lang="de-DE"/>
          </a:p>
        </p:txBody>
      </p:sp>
      <p:sp>
        <p:nvSpPr>
          <p:cNvPr id="4" name="Fußzeilenplatzhalter 3"/>
          <p:cNvSpPr>
            <a:spLocks noGrp="1"/>
          </p:cNvSpPr>
          <p:nvPr>
            <p:ph type="ftr" sz="quarter" idx="11"/>
          </p:nvPr>
        </p:nvSpPr>
        <p:spPr/>
        <p:txBody>
          <a:bodyPr/>
          <a:lstStyle/>
          <a:p>
            <a:r>
              <a:rPr lang="de-DE" smtClean="0"/>
              <a:t>v.gehmlich@hs-osnabrueck.de</a:t>
            </a:r>
            <a:endParaRPr lang="de-DE"/>
          </a:p>
        </p:txBody>
      </p:sp>
      <p:sp>
        <p:nvSpPr>
          <p:cNvPr id="5" name="Foliennummernplatzhalter 4"/>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5140664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E7C40B9-5ED9-47DB-8141-2C1719AA2F54}" type="datetime1">
              <a:rPr lang="de-DE" smtClean="0"/>
              <a:t>30.06.2022</a:t>
            </a:fld>
            <a:endParaRPr lang="de-DE"/>
          </a:p>
        </p:txBody>
      </p:sp>
      <p:sp>
        <p:nvSpPr>
          <p:cNvPr id="3" name="Fußzeilenplatzhalter 2"/>
          <p:cNvSpPr>
            <a:spLocks noGrp="1"/>
          </p:cNvSpPr>
          <p:nvPr>
            <p:ph type="ftr" sz="quarter" idx="11"/>
          </p:nvPr>
        </p:nvSpPr>
        <p:spPr/>
        <p:txBody>
          <a:bodyPr/>
          <a:lstStyle/>
          <a:p>
            <a:r>
              <a:rPr lang="de-DE" smtClean="0"/>
              <a:t>v.gehmlich@hs-osnabrueck.de</a:t>
            </a:r>
            <a:endParaRPr lang="de-DE"/>
          </a:p>
        </p:txBody>
      </p:sp>
      <p:sp>
        <p:nvSpPr>
          <p:cNvPr id="4" name="Foliennummernplatzhalter 3"/>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8088988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9" y="457200"/>
            <a:ext cx="3932237" cy="1600200"/>
          </a:xfrm>
        </p:spPr>
        <p:txBody>
          <a:bodyPr anchor="b"/>
          <a:lstStyle>
            <a:lvl1pPr>
              <a:defRPr sz="3199"/>
            </a:lvl1pPr>
          </a:lstStyle>
          <a:p>
            <a:r>
              <a:rPr lang="de-DE" smtClean="0"/>
              <a:t>Titelmasterformat durch Klicken bearbeiten</a:t>
            </a:r>
            <a:endParaRPr lang="de-DE"/>
          </a:p>
        </p:txBody>
      </p:sp>
      <p:sp>
        <p:nvSpPr>
          <p:cNvPr id="3" name="Inhaltsplatzhalt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71BA3704-5B26-434B-808B-A9CA75AAFCC2}"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3437271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9" y="457200"/>
            <a:ext cx="3932237" cy="1600200"/>
          </a:xfrm>
        </p:spPr>
        <p:txBody>
          <a:bodyPr anchor="b"/>
          <a:lstStyle>
            <a:lvl1pPr>
              <a:defRPr sz="3199"/>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de-DE"/>
          </a:p>
        </p:txBody>
      </p:sp>
      <p:sp>
        <p:nvSpPr>
          <p:cNvPr id="4" name="Textplatzhalt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BAEE1F4D-C61B-4F61-96B8-0B56B4766923}"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1999025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12800" y="4445000"/>
            <a:ext cx="7010400" cy="1930400"/>
          </a:xfrm>
        </p:spPr>
        <p:txBody>
          <a:bodyPr rtlCol="0" anchor="t">
            <a:normAutofit/>
          </a:bodyPr>
          <a:lstStyle>
            <a:lvl1pPr algn="l" rtl="0">
              <a:defRPr sz="5400" b="0" cap="none" baseline="0"/>
            </a:lvl1pPr>
          </a:lstStyle>
          <a:p>
            <a:pPr rtl="0"/>
            <a:r>
              <a:rPr lang="de-DE" noProof="0" smtClean="0"/>
              <a:t>Titelmasterformat durch Klicken bearbeiten</a:t>
            </a:r>
            <a:endParaRPr lang="de-DE" noProof="0" dirty="0"/>
          </a:p>
        </p:txBody>
      </p:sp>
      <p:sp>
        <p:nvSpPr>
          <p:cNvPr id="3" name="Textplatzhalter 2"/>
          <p:cNvSpPr>
            <a:spLocks noGrp="1"/>
          </p:cNvSpPr>
          <p:nvPr>
            <p:ph type="body" idx="1" hasCustomPrompt="1"/>
          </p:nvPr>
        </p:nvSpPr>
        <p:spPr>
          <a:xfrm>
            <a:off x="812800" y="3124201"/>
            <a:ext cx="7010400"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de-DE" noProof="0" dirty="0" smtClean="0"/>
              <a:t>Textmasterformat bearbeiten</a:t>
            </a:r>
            <a:endParaRPr lang="de-DE" noProof="0" dirty="0"/>
          </a:p>
        </p:txBody>
      </p:sp>
    </p:spTree>
    <p:extLst>
      <p:ext uri="{BB962C8B-B14F-4D97-AF65-F5344CB8AC3E}">
        <p14:creationId xmlns:p14="http://schemas.microsoft.com/office/powerpoint/2010/main" val="3680542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7AD411A-D115-4C89-BC21-437843A663FA}"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3764570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64147DE-F3D7-4DEE-AA69-8847DC0D471C}"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916244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8629679"/>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2999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6744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9057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156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ußzeilenplatzhalt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liennummernplatzhalt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093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5124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ußzeilenplatzhalt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66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smtClean="0"/>
              <a:t>Titelmasterformat durch Klicken bearbeiten</a:t>
            </a:r>
            <a:endParaRPr lang="de-DE" noProof="0" dirty="0"/>
          </a:p>
        </p:txBody>
      </p:sp>
      <p:sp>
        <p:nvSpPr>
          <p:cNvPr id="3" name="Inhaltsplatzhalter 2"/>
          <p:cNvSpPr>
            <a:spLocks noGrp="1"/>
          </p:cNvSpPr>
          <p:nvPr>
            <p:ph sz="half" idx="1" hasCustomPrompt="1"/>
          </p:nvPr>
        </p:nvSpPr>
        <p:spPr>
          <a:xfrm>
            <a:off x="1117600" y="1701800"/>
            <a:ext cx="5054620" cy="4470400"/>
          </a:xfrm>
        </p:spPr>
        <p:txBody>
          <a:bodyPr rtlCol="0">
            <a:normAutofit/>
          </a:bodyPr>
          <a:lstStyle>
            <a:lvl1pPr algn="l" rtl="0">
              <a:defRPr sz="2300" baseline="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smtClean="0"/>
              <a:t>Textmasterformate bearbeiten</a:t>
            </a:r>
          </a:p>
          <a:p>
            <a:pPr lvl="1" rtl="0"/>
            <a:r>
              <a:rPr lang="de-DE" noProof="0" dirty="0" smtClean="0"/>
              <a:t>Zweite Ebene</a:t>
            </a:r>
          </a:p>
          <a:p>
            <a:pPr lvl="2" rtl="0"/>
            <a:r>
              <a:rPr lang="de-DE" noProof="0" dirty="0" smtClean="0"/>
              <a:t>Dritte Ebene</a:t>
            </a:r>
          </a:p>
          <a:p>
            <a:pPr lvl="3" rtl="0"/>
            <a:r>
              <a:rPr lang="de-DE" noProof="0" dirty="0" smtClean="0"/>
              <a:t>Vierte Ebene</a:t>
            </a:r>
          </a:p>
          <a:p>
            <a:pPr lvl="4" rtl="0"/>
            <a:r>
              <a:rPr lang="de-DE" noProof="0" dirty="0" smtClean="0"/>
              <a:t>Fünfte Ebene</a:t>
            </a:r>
            <a:endParaRPr lang="de-DE" noProof="0" dirty="0"/>
          </a:p>
        </p:txBody>
      </p:sp>
      <p:sp>
        <p:nvSpPr>
          <p:cNvPr id="4" name="Inhaltsplatzhalter 3"/>
          <p:cNvSpPr>
            <a:spLocks noGrp="1"/>
          </p:cNvSpPr>
          <p:nvPr>
            <p:ph sz="half" idx="2" hasCustomPrompt="1"/>
          </p:nvPr>
        </p:nvSpPr>
        <p:spPr>
          <a:xfrm>
            <a:off x="6248438" y="1701800"/>
            <a:ext cx="5029162" cy="4470400"/>
          </a:xfrm>
        </p:spPr>
        <p:txBody>
          <a:bodyPr rtlCol="0">
            <a:normAutofit/>
          </a:bodyPr>
          <a:lstStyle>
            <a:lvl1pPr algn="l" rtl="0">
              <a:defRPr sz="23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smtClean="0"/>
              <a:t>Textmasterformate bearbeiten</a:t>
            </a:r>
          </a:p>
          <a:p>
            <a:pPr lvl="1" rtl="0"/>
            <a:r>
              <a:rPr lang="de-DE" noProof="0" dirty="0" smtClean="0"/>
              <a:t>Zweite Ebene</a:t>
            </a:r>
          </a:p>
          <a:p>
            <a:pPr lvl="2" rtl="0"/>
            <a:r>
              <a:rPr lang="de-DE" noProof="0" dirty="0" smtClean="0"/>
              <a:t>Dritte Ebene</a:t>
            </a:r>
          </a:p>
          <a:p>
            <a:pPr lvl="3" rtl="0"/>
            <a:r>
              <a:rPr lang="de-DE" noProof="0" dirty="0" smtClean="0"/>
              <a:t>Vierte Ebene</a:t>
            </a:r>
          </a:p>
          <a:p>
            <a:pPr lvl="4" rtl="0"/>
            <a:r>
              <a:rPr lang="de-DE" noProof="0" dirty="0" smtClean="0"/>
              <a:t>Fünfte Ebene</a:t>
            </a:r>
            <a:endParaRPr lang="de-DE" noProof="0" dirty="0"/>
          </a:p>
        </p:txBody>
      </p:sp>
      <p:sp>
        <p:nvSpPr>
          <p:cNvPr id="5" name="Datumsplatzhalter 4"/>
          <p:cNvSpPr>
            <a:spLocks noGrp="1"/>
          </p:cNvSpPr>
          <p:nvPr>
            <p:ph type="dt" sz="half" idx="10"/>
          </p:nvPr>
        </p:nvSpPr>
        <p:spPr/>
        <p:txBody>
          <a:bodyPr rtlCol="0"/>
          <a:lstStyle>
            <a:lvl1pPr>
              <a:defRPr/>
            </a:lvl1pPr>
          </a:lstStyle>
          <a:p>
            <a:fld id="{D39378E7-B181-422E-98C8-BEB432457408}" type="datetime1">
              <a:rPr lang="de-DE" smtClean="0"/>
              <a:t>30.06.2022</a:t>
            </a:fld>
            <a:endParaRPr lang="de-DE" dirty="0"/>
          </a:p>
        </p:txBody>
      </p:sp>
      <p:sp>
        <p:nvSpPr>
          <p:cNvPr id="6" name="Fußzeilenplatzhalter 5"/>
          <p:cNvSpPr>
            <a:spLocks noGrp="1"/>
          </p:cNvSpPr>
          <p:nvPr>
            <p:ph type="ftr" sz="quarter" idx="11"/>
          </p:nvPr>
        </p:nvSpPr>
        <p:spPr/>
        <p:txBody>
          <a:bodyPr rtlCol="0"/>
          <a:lstStyle/>
          <a:p>
            <a:pPr rtl="0"/>
            <a:r>
              <a:rPr lang="de-DE" noProof="0" smtClean="0"/>
              <a:t>v.gehmlich@hs-osnabrueck.de</a:t>
            </a:r>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a:t>
            </a:fld>
            <a:endParaRPr lang="de-DE" noProof="0" dirty="0"/>
          </a:p>
        </p:txBody>
      </p:sp>
    </p:spTree>
    <p:extLst>
      <p:ext uri="{BB962C8B-B14F-4D97-AF65-F5344CB8AC3E}">
        <p14:creationId xmlns:p14="http://schemas.microsoft.com/office/powerpoint/2010/main" val="12863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7181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3109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509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5648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F0EF646-8D82-4013-85A4-132CBC1C36F9}"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3030057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6B5EA8E-12B9-4BE6-8C48-E70D1C147E4D}"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18561626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3DB7405-D6A7-4643-BDFB-FBBAEA042890}"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20411749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FF2F5A4-AF09-4ED3-A5E9-71803395E761}"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21987114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7A57046-0370-41B5-B5A6-E01E5A5643A5}" type="datetime1">
              <a:rPr lang="de-DE" smtClean="0"/>
              <a:t>30.06.2022</a:t>
            </a:fld>
            <a:endParaRPr lang="de-DE"/>
          </a:p>
        </p:txBody>
      </p:sp>
      <p:sp>
        <p:nvSpPr>
          <p:cNvPr id="8" name="Fußzeilenplatzhalter 7"/>
          <p:cNvSpPr>
            <a:spLocks noGrp="1"/>
          </p:cNvSpPr>
          <p:nvPr>
            <p:ph type="ftr" sz="quarter" idx="11"/>
          </p:nvPr>
        </p:nvSpPr>
        <p:spPr/>
        <p:txBody>
          <a:bodyPr/>
          <a:lstStyle/>
          <a:p>
            <a:r>
              <a:rPr lang="de-DE" smtClean="0"/>
              <a:t>v.gehmlich@hs-osnabrueck.de</a:t>
            </a:r>
            <a:endParaRPr lang="de-DE"/>
          </a:p>
        </p:txBody>
      </p:sp>
      <p:sp>
        <p:nvSpPr>
          <p:cNvPr id="9" name="Foliennummernplatzhalter 8"/>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4646314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FA47967-8CDC-4C37-A84D-555CC6A92EF3}" type="datetime1">
              <a:rPr lang="de-DE" smtClean="0"/>
              <a:t>30.06.2022</a:t>
            </a:fld>
            <a:endParaRPr lang="de-DE"/>
          </a:p>
        </p:txBody>
      </p:sp>
      <p:sp>
        <p:nvSpPr>
          <p:cNvPr id="4" name="Fußzeilenplatzhalter 3"/>
          <p:cNvSpPr>
            <a:spLocks noGrp="1"/>
          </p:cNvSpPr>
          <p:nvPr>
            <p:ph type="ftr" sz="quarter" idx="11"/>
          </p:nvPr>
        </p:nvSpPr>
        <p:spPr/>
        <p:txBody>
          <a:bodyPr/>
          <a:lstStyle/>
          <a:p>
            <a:r>
              <a:rPr lang="de-DE" smtClean="0"/>
              <a:t>v.gehmlich@hs-osnabrueck.de</a:t>
            </a:r>
            <a:endParaRPr lang="de-DE"/>
          </a:p>
        </p:txBody>
      </p:sp>
      <p:sp>
        <p:nvSpPr>
          <p:cNvPr id="5" name="Foliennummernplatzhalter 4"/>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363276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smtClean="0"/>
              <a:t>Titelmasterformat durch Klicken bearbeiten</a:t>
            </a:r>
            <a:endParaRPr lang="de-DE" noProof="0" dirty="0"/>
          </a:p>
        </p:txBody>
      </p:sp>
      <p:sp>
        <p:nvSpPr>
          <p:cNvPr id="3" name="Textplatzhalter 2"/>
          <p:cNvSpPr>
            <a:spLocks noGrp="1"/>
          </p:cNvSpPr>
          <p:nvPr>
            <p:ph type="body" idx="1" hasCustomPrompt="1"/>
          </p:nvPr>
        </p:nvSpPr>
        <p:spPr>
          <a:xfrm>
            <a:off x="1121665" y="1608836"/>
            <a:ext cx="4974336" cy="6771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noProof="0" dirty="0" smtClean="0"/>
              <a:t>Textmasterformate bearbeiten</a:t>
            </a:r>
            <a:endParaRPr lang="de-DE" noProof="0" dirty="0"/>
          </a:p>
        </p:txBody>
      </p:sp>
      <p:sp>
        <p:nvSpPr>
          <p:cNvPr id="4" name="Inhaltsplatzhalter 3"/>
          <p:cNvSpPr>
            <a:spLocks noGrp="1"/>
          </p:cNvSpPr>
          <p:nvPr>
            <p:ph sz="half" idx="2" hasCustomPrompt="1"/>
          </p:nvPr>
        </p:nvSpPr>
        <p:spPr>
          <a:xfrm>
            <a:off x="1117600" y="2349501"/>
            <a:ext cx="4978400" cy="3822699"/>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smtClean="0"/>
              <a:t>Textmasterformate bearbeiten</a:t>
            </a:r>
          </a:p>
          <a:p>
            <a:pPr lvl="1" rtl="0"/>
            <a:r>
              <a:rPr lang="de-DE" noProof="0" dirty="0" smtClean="0"/>
              <a:t>Zweite Ebene</a:t>
            </a:r>
          </a:p>
          <a:p>
            <a:pPr lvl="2" rtl="0"/>
            <a:r>
              <a:rPr lang="de-DE" noProof="0" dirty="0" smtClean="0"/>
              <a:t>Dritte Ebene</a:t>
            </a:r>
          </a:p>
          <a:p>
            <a:pPr lvl="3" rtl="0"/>
            <a:r>
              <a:rPr lang="de-DE" noProof="0" dirty="0" smtClean="0"/>
              <a:t>Vierte Ebene</a:t>
            </a:r>
          </a:p>
          <a:p>
            <a:pPr lvl="4" rtl="0"/>
            <a:r>
              <a:rPr lang="de-DE" noProof="0" dirty="0" smtClean="0"/>
              <a:t>Fünfte Ebene</a:t>
            </a:r>
            <a:endParaRPr lang="de-DE" noProof="0" dirty="0"/>
          </a:p>
        </p:txBody>
      </p:sp>
      <p:sp>
        <p:nvSpPr>
          <p:cNvPr id="5" name="Textplatzhalter 4"/>
          <p:cNvSpPr>
            <a:spLocks noGrp="1"/>
          </p:cNvSpPr>
          <p:nvPr>
            <p:ph type="body" sz="quarter" idx="3" hasCustomPrompt="1"/>
          </p:nvPr>
        </p:nvSpPr>
        <p:spPr>
          <a:xfrm>
            <a:off x="6303264" y="1608836"/>
            <a:ext cx="4974336" cy="6771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noProof="0" dirty="0" smtClean="0"/>
              <a:t>Textmasterformate bearbeiten</a:t>
            </a:r>
            <a:endParaRPr lang="de-DE" noProof="0" dirty="0"/>
          </a:p>
        </p:txBody>
      </p:sp>
      <p:sp>
        <p:nvSpPr>
          <p:cNvPr id="6" name="Inhaltsplatzhalter 5"/>
          <p:cNvSpPr>
            <a:spLocks noGrp="1"/>
          </p:cNvSpPr>
          <p:nvPr>
            <p:ph sz="quarter" idx="4" hasCustomPrompt="1"/>
          </p:nvPr>
        </p:nvSpPr>
        <p:spPr>
          <a:xfrm>
            <a:off x="6299200" y="2349500"/>
            <a:ext cx="4978400" cy="38227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smtClean="0"/>
              <a:t>Textmasterformate bearbeiten</a:t>
            </a:r>
          </a:p>
          <a:p>
            <a:pPr lvl="1" rtl="0"/>
            <a:r>
              <a:rPr lang="de-DE" noProof="0" dirty="0" smtClean="0"/>
              <a:t>Zweite Ebene</a:t>
            </a:r>
          </a:p>
          <a:p>
            <a:pPr lvl="2" rtl="0"/>
            <a:r>
              <a:rPr lang="de-DE" noProof="0" dirty="0" smtClean="0"/>
              <a:t>Dritte Ebene</a:t>
            </a:r>
          </a:p>
          <a:p>
            <a:pPr lvl="3" rtl="0"/>
            <a:r>
              <a:rPr lang="de-DE" noProof="0" dirty="0" smtClean="0"/>
              <a:t>Vierte Ebene</a:t>
            </a:r>
          </a:p>
          <a:p>
            <a:pPr lvl="4" rtl="0"/>
            <a:r>
              <a:rPr lang="de-DE" noProof="0" dirty="0" smtClean="0"/>
              <a:t>Fünfte Ebene</a:t>
            </a:r>
            <a:endParaRPr lang="de-DE" noProof="0" dirty="0"/>
          </a:p>
        </p:txBody>
      </p:sp>
      <p:sp>
        <p:nvSpPr>
          <p:cNvPr id="7" name="Datumsplatzhalter 6"/>
          <p:cNvSpPr>
            <a:spLocks noGrp="1"/>
          </p:cNvSpPr>
          <p:nvPr>
            <p:ph type="dt" sz="half" idx="10"/>
          </p:nvPr>
        </p:nvSpPr>
        <p:spPr/>
        <p:txBody>
          <a:bodyPr rtlCol="0"/>
          <a:lstStyle>
            <a:lvl1pPr>
              <a:defRPr/>
            </a:lvl1pPr>
          </a:lstStyle>
          <a:p>
            <a:fld id="{917AF020-7962-424E-981C-C30E94C3E917}" type="datetime1">
              <a:rPr lang="de-DE" smtClean="0"/>
              <a:t>30.06.2022</a:t>
            </a:fld>
            <a:endParaRPr lang="de-DE" dirty="0"/>
          </a:p>
        </p:txBody>
      </p:sp>
      <p:sp>
        <p:nvSpPr>
          <p:cNvPr id="8" name="Fußzeilenplatzhalter 7"/>
          <p:cNvSpPr>
            <a:spLocks noGrp="1"/>
          </p:cNvSpPr>
          <p:nvPr>
            <p:ph type="ftr" sz="quarter" idx="11"/>
          </p:nvPr>
        </p:nvSpPr>
        <p:spPr/>
        <p:txBody>
          <a:bodyPr rtlCol="0"/>
          <a:lstStyle/>
          <a:p>
            <a:pPr rtl="0"/>
            <a:r>
              <a:rPr lang="de-DE" noProof="0" smtClean="0"/>
              <a:t>v.gehmlich@hs-osnabrueck.de</a:t>
            </a:r>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a:t>
            </a:fld>
            <a:endParaRPr lang="de-DE" noProof="0" dirty="0"/>
          </a:p>
        </p:txBody>
      </p:sp>
    </p:spTree>
    <p:extLst>
      <p:ext uri="{BB962C8B-B14F-4D97-AF65-F5344CB8AC3E}">
        <p14:creationId xmlns:p14="http://schemas.microsoft.com/office/powerpoint/2010/main" val="58131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B858E02-A38C-44E7-B5CE-6351195FD35C}" type="datetime1">
              <a:rPr lang="de-DE" smtClean="0"/>
              <a:t>30.06.2022</a:t>
            </a:fld>
            <a:endParaRPr lang="de-DE"/>
          </a:p>
        </p:txBody>
      </p:sp>
      <p:sp>
        <p:nvSpPr>
          <p:cNvPr id="3" name="Fußzeilenplatzhalter 2"/>
          <p:cNvSpPr>
            <a:spLocks noGrp="1"/>
          </p:cNvSpPr>
          <p:nvPr>
            <p:ph type="ftr" sz="quarter" idx="11"/>
          </p:nvPr>
        </p:nvSpPr>
        <p:spPr/>
        <p:txBody>
          <a:bodyPr/>
          <a:lstStyle/>
          <a:p>
            <a:r>
              <a:rPr lang="de-DE" smtClean="0"/>
              <a:t>v.gehmlich@hs-osnabrueck.de</a:t>
            </a:r>
            <a:endParaRPr lang="de-DE"/>
          </a:p>
        </p:txBody>
      </p:sp>
      <p:sp>
        <p:nvSpPr>
          <p:cNvPr id="4" name="Foliennummernplatzhalter 3"/>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10999123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8C88816-5A61-45C7-9C62-898348C3A29E}"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32391812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6EEE9B7-F7E7-4101-9F64-A34F61DAF675}"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37556969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AC06F24-B884-4E2D-B40B-18A370EA3E66}"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4409815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0CBD9E-78A3-4AB0-B1D4-3591D31ECAF3}"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5F762CE0-27BB-491D-B5F0-6187E01C39CC}" type="slidenum">
              <a:rPr lang="de-DE" smtClean="0"/>
              <a:t>‹#›</a:t>
            </a:fld>
            <a:endParaRPr lang="de-DE"/>
          </a:p>
        </p:txBody>
      </p:sp>
    </p:spTree>
    <p:extLst>
      <p:ext uri="{BB962C8B-B14F-4D97-AF65-F5344CB8AC3E}">
        <p14:creationId xmlns:p14="http://schemas.microsoft.com/office/powerpoint/2010/main" val="377795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smtClean="0"/>
              <a:t>Titelmasterformat durch Klicken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DA8EE9D5-074E-4219-BEC2-06D879CC125C}" type="datetime1">
              <a:rPr lang="de-DE" smtClean="0"/>
              <a:t>30.06.2022</a:t>
            </a:fld>
            <a:endParaRPr lang="de-DE" dirty="0"/>
          </a:p>
        </p:txBody>
      </p:sp>
      <p:sp>
        <p:nvSpPr>
          <p:cNvPr id="4" name="Fußzeilenplatzhalter 3"/>
          <p:cNvSpPr>
            <a:spLocks noGrp="1"/>
          </p:cNvSpPr>
          <p:nvPr>
            <p:ph type="ftr" sz="quarter" idx="11"/>
          </p:nvPr>
        </p:nvSpPr>
        <p:spPr/>
        <p:txBody>
          <a:bodyPr rtlCol="0"/>
          <a:lstStyle/>
          <a:p>
            <a:pPr rtl="0"/>
            <a:r>
              <a:rPr lang="de-DE" noProof="0" smtClean="0"/>
              <a:t>v.gehmlich@hs-osnabrueck.de</a:t>
            </a:r>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a:t>
            </a:fld>
            <a:endParaRPr lang="de-DE" noProof="0" dirty="0"/>
          </a:p>
        </p:txBody>
      </p:sp>
    </p:spTree>
    <p:extLst>
      <p:ext uri="{BB962C8B-B14F-4D97-AF65-F5344CB8AC3E}">
        <p14:creationId xmlns:p14="http://schemas.microsoft.com/office/powerpoint/2010/main" val="35801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9A704B3E-9A5D-4764-A14F-DAD051E5926D}" type="datetime1">
              <a:rPr lang="de-DE" smtClean="0"/>
              <a:t>30.06.2022</a:t>
            </a:fld>
            <a:endParaRPr lang="de-DE" dirty="0"/>
          </a:p>
        </p:txBody>
      </p:sp>
      <p:sp>
        <p:nvSpPr>
          <p:cNvPr id="3" name="Fußzeilenplatzhalter 2"/>
          <p:cNvSpPr>
            <a:spLocks noGrp="1"/>
          </p:cNvSpPr>
          <p:nvPr>
            <p:ph type="ftr" sz="quarter" idx="11"/>
          </p:nvPr>
        </p:nvSpPr>
        <p:spPr/>
        <p:txBody>
          <a:bodyPr rtlCol="0"/>
          <a:lstStyle/>
          <a:p>
            <a:pPr rtl="0"/>
            <a:r>
              <a:rPr lang="de-DE" noProof="0" smtClean="0"/>
              <a:t>v.gehmlich@hs-osnabrueck.de</a:t>
            </a:r>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a:t>
            </a:fld>
            <a:endParaRPr lang="de-DE" noProof="0" dirty="0"/>
          </a:p>
        </p:txBody>
      </p:sp>
    </p:spTree>
    <p:extLst>
      <p:ext uri="{BB962C8B-B14F-4D97-AF65-F5344CB8AC3E}">
        <p14:creationId xmlns:p14="http://schemas.microsoft.com/office/powerpoint/2010/main" val="184905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sz="1800" noProof="0" dirty="0"/>
          </a:p>
        </p:txBody>
      </p:sp>
      <p:sp>
        <p:nvSpPr>
          <p:cNvPr id="2" name="Titel 1"/>
          <p:cNvSpPr>
            <a:spLocks noGrp="1"/>
          </p:cNvSpPr>
          <p:nvPr>
            <p:ph type="title"/>
          </p:nvPr>
        </p:nvSpPr>
        <p:spPr>
          <a:xfrm>
            <a:off x="304801" y="1701800"/>
            <a:ext cx="3352800" cy="2844800"/>
          </a:xfrm>
        </p:spPr>
        <p:txBody>
          <a:bodyPr rtlCol="0" anchor="b">
            <a:normAutofit/>
          </a:bodyPr>
          <a:lstStyle>
            <a:lvl1pPr algn="l" rtl="0">
              <a:defRPr sz="2000" b="1"/>
            </a:lvl1pPr>
          </a:lstStyle>
          <a:p>
            <a:pPr rtl="0"/>
            <a:r>
              <a:rPr lang="de-DE" noProof="0" smtClean="0"/>
              <a:t>Titelmasterformat durch Klicken bearbeiten</a:t>
            </a:r>
            <a:endParaRPr lang="de-DE" noProof="0" dirty="0"/>
          </a:p>
        </p:txBody>
      </p:sp>
      <p:sp>
        <p:nvSpPr>
          <p:cNvPr id="3" name="Inhaltsplatzhalter 2"/>
          <p:cNvSpPr>
            <a:spLocks noGrp="1"/>
          </p:cNvSpPr>
          <p:nvPr>
            <p:ph idx="1" hasCustomPrompt="1"/>
          </p:nvPr>
        </p:nvSpPr>
        <p:spPr>
          <a:xfrm>
            <a:off x="4470401" y="482600"/>
            <a:ext cx="6807200"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de-DE" noProof="0" dirty="0" smtClean="0"/>
              <a:t>Textmasterformate bearbeiten</a:t>
            </a:r>
          </a:p>
          <a:p>
            <a:pPr lvl="1" rtl="0"/>
            <a:r>
              <a:rPr lang="de-DE" noProof="0" dirty="0" smtClean="0"/>
              <a:t>Zweite Ebene</a:t>
            </a:r>
          </a:p>
          <a:p>
            <a:pPr lvl="2" rtl="0"/>
            <a:r>
              <a:rPr lang="de-DE" noProof="0" dirty="0" smtClean="0"/>
              <a:t>Dritte Ebene</a:t>
            </a:r>
          </a:p>
          <a:p>
            <a:pPr lvl="3" rtl="0"/>
            <a:r>
              <a:rPr lang="de-DE" noProof="0" dirty="0" smtClean="0"/>
              <a:t>Vierte Ebene</a:t>
            </a:r>
          </a:p>
          <a:p>
            <a:pPr lvl="4" rtl="0"/>
            <a:r>
              <a:rPr lang="de-DE" noProof="0" dirty="0" smtClean="0"/>
              <a:t>Fünfte Ebene</a:t>
            </a:r>
            <a:endParaRPr lang="de-DE" noProof="0" dirty="0"/>
          </a:p>
        </p:txBody>
      </p:sp>
      <p:sp>
        <p:nvSpPr>
          <p:cNvPr id="4" name="Textplatzhalter 3"/>
          <p:cNvSpPr>
            <a:spLocks noGrp="1"/>
          </p:cNvSpPr>
          <p:nvPr>
            <p:ph type="body" sz="half" idx="2" hasCustomPrompt="1"/>
          </p:nvPr>
        </p:nvSpPr>
        <p:spPr>
          <a:xfrm>
            <a:off x="304801" y="4648200"/>
            <a:ext cx="3352800"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noProof="0" dirty="0" smtClean="0"/>
              <a:t>Textmasterformate bearbeiten</a:t>
            </a:r>
            <a:endParaRPr lang="de-DE" noProof="0" dirty="0"/>
          </a:p>
        </p:txBody>
      </p:sp>
      <p:sp>
        <p:nvSpPr>
          <p:cNvPr id="5" name="Datumsplatzhalter 4"/>
          <p:cNvSpPr>
            <a:spLocks noGrp="1"/>
          </p:cNvSpPr>
          <p:nvPr>
            <p:ph type="dt" sz="half" idx="10"/>
          </p:nvPr>
        </p:nvSpPr>
        <p:spPr/>
        <p:txBody>
          <a:bodyPr rtlCol="0"/>
          <a:lstStyle>
            <a:lvl1pPr>
              <a:defRPr/>
            </a:lvl1pPr>
          </a:lstStyle>
          <a:p>
            <a:fld id="{18E5CB93-64E2-4ECC-B0A0-24DB182B865F}" type="datetime1">
              <a:rPr lang="de-DE" smtClean="0"/>
              <a:t>30.06.2022</a:t>
            </a:fld>
            <a:endParaRPr lang="de-DE" dirty="0"/>
          </a:p>
        </p:txBody>
      </p:sp>
      <p:sp>
        <p:nvSpPr>
          <p:cNvPr id="6" name="Fußzeilenplatzhalter 5"/>
          <p:cNvSpPr>
            <a:spLocks noGrp="1"/>
          </p:cNvSpPr>
          <p:nvPr>
            <p:ph type="ftr" sz="quarter" idx="11"/>
          </p:nvPr>
        </p:nvSpPr>
        <p:spPr/>
        <p:txBody>
          <a:bodyPr rtlCol="0"/>
          <a:lstStyle/>
          <a:p>
            <a:pPr rtl="0"/>
            <a:r>
              <a:rPr lang="de-DE" noProof="0" smtClean="0"/>
              <a:t>v.gehmlich@hs-osnabrueck.de</a:t>
            </a:r>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a:t>
            </a:fld>
            <a:endParaRPr lang="de-DE" noProof="0" dirty="0"/>
          </a:p>
        </p:txBody>
      </p:sp>
    </p:spTree>
    <p:extLst>
      <p:ext uri="{BB962C8B-B14F-4D97-AF65-F5344CB8AC3E}">
        <p14:creationId xmlns:p14="http://schemas.microsoft.com/office/powerpoint/2010/main" val="184384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E7EA6B0-B1EC-4DE8-B7B2-3CE1589F62F8}" type="datetime1">
              <a:rPr lang="en-US" smtClean="0"/>
              <a:t>6/30/2022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sz="1800" noProof="0" dirty="0"/>
          </a:p>
        </p:txBody>
      </p:sp>
      <p:sp>
        <p:nvSpPr>
          <p:cNvPr id="2" name="Titel 1"/>
          <p:cNvSpPr>
            <a:spLocks noGrp="1"/>
          </p:cNvSpPr>
          <p:nvPr>
            <p:ph type="title"/>
          </p:nvPr>
        </p:nvSpPr>
        <p:spPr>
          <a:xfrm>
            <a:off x="2438401" y="4800600"/>
            <a:ext cx="7315200" cy="762000"/>
          </a:xfrm>
        </p:spPr>
        <p:txBody>
          <a:bodyPr rtlCol="0" anchor="b">
            <a:normAutofit/>
          </a:bodyPr>
          <a:lstStyle>
            <a:lvl1pPr algn="l" rtl="0">
              <a:defRPr sz="2000" b="1"/>
            </a:lvl1pPr>
          </a:lstStyle>
          <a:p>
            <a:pPr rtl="0"/>
            <a:r>
              <a:rPr lang="de-DE" noProof="0" smtClean="0"/>
              <a:t>Titelmasterformat durch Klicken bearbeiten</a:t>
            </a:r>
            <a:endParaRPr lang="de-DE" noProof="0" dirty="0"/>
          </a:p>
        </p:txBody>
      </p:sp>
      <p:sp>
        <p:nvSpPr>
          <p:cNvPr id="3" name="Bildplatzhalter 2"/>
          <p:cNvSpPr>
            <a:spLocks noGrp="1"/>
          </p:cNvSpPr>
          <p:nvPr>
            <p:ph type="pic" idx="1"/>
          </p:nvPr>
        </p:nvSpPr>
        <p:spPr>
          <a:xfrm>
            <a:off x="2438401" y="279402"/>
            <a:ext cx="7315200"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de-DE" noProof="0" smtClean="0"/>
              <a:t>Bild durch Klicken auf Symbol hinzufügen</a:t>
            </a:r>
            <a:endParaRPr lang="de-DE" noProof="0" dirty="0"/>
          </a:p>
        </p:txBody>
      </p:sp>
      <p:sp>
        <p:nvSpPr>
          <p:cNvPr id="4" name="Textplatzhalter 3"/>
          <p:cNvSpPr>
            <a:spLocks noGrp="1"/>
          </p:cNvSpPr>
          <p:nvPr>
            <p:ph type="body" sz="half" idx="2" hasCustomPrompt="1"/>
          </p:nvPr>
        </p:nvSpPr>
        <p:spPr>
          <a:xfrm>
            <a:off x="2438401" y="5562600"/>
            <a:ext cx="7315200"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noProof="0" dirty="0" smtClean="0"/>
              <a:t>Textmasterformate bearbeiten</a:t>
            </a:r>
            <a:endParaRPr lang="de-DE" noProof="0" dirty="0"/>
          </a:p>
        </p:txBody>
      </p:sp>
      <p:sp>
        <p:nvSpPr>
          <p:cNvPr id="5" name="Datumsplatzhalter 4"/>
          <p:cNvSpPr>
            <a:spLocks noGrp="1"/>
          </p:cNvSpPr>
          <p:nvPr>
            <p:ph type="dt" sz="half" idx="10"/>
          </p:nvPr>
        </p:nvSpPr>
        <p:spPr/>
        <p:txBody>
          <a:bodyPr rtlCol="0"/>
          <a:lstStyle>
            <a:lvl1pPr>
              <a:defRPr/>
            </a:lvl1pPr>
          </a:lstStyle>
          <a:p>
            <a:fld id="{74350370-BCF2-4924-9AA2-6DCD6F79408C}" type="datetime1">
              <a:rPr lang="de-DE" smtClean="0"/>
              <a:t>30.06.2022</a:t>
            </a:fld>
            <a:endParaRPr lang="de-DE" dirty="0"/>
          </a:p>
        </p:txBody>
      </p:sp>
      <p:sp>
        <p:nvSpPr>
          <p:cNvPr id="6" name="Fußzeilenplatzhalter 5"/>
          <p:cNvSpPr>
            <a:spLocks noGrp="1"/>
          </p:cNvSpPr>
          <p:nvPr>
            <p:ph type="ftr" sz="quarter" idx="11"/>
          </p:nvPr>
        </p:nvSpPr>
        <p:spPr/>
        <p:txBody>
          <a:bodyPr rtlCol="0"/>
          <a:lstStyle/>
          <a:p>
            <a:pPr rtl="0"/>
            <a:r>
              <a:rPr lang="de-DE" noProof="0" smtClean="0"/>
              <a:t>v.gehmlich@hs-osnabrueck.de</a:t>
            </a:r>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a:t>
            </a:fld>
            <a:endParaRPr lang="de-DE" noProof="0" dirty="0"/>
          </a:p>
        </p:txBody>
      </p:sp>
    </p:spTree>
    <p:extLst>
      <p:ext uri="{BB962C8B-B14F-4D97-AF65-F5344CB8AC3E}">
        <p14:creationId xmlns:p14="http://schemas.microsoft.com/office/powerpoint/2010/main" val="242036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smtClean="0"/>
              <a:t>Titelmasterformat durch Klicken bearbeiten</a:t>
            </a:r>
            <a:endParaRPr lang="de-DE" noProof="0" dirty="0"/>
          </a:p>
        </p:txBody>
      </p:sp>
      <p:sp>
        <p:nvSpPr>
          <p:cNvPr id="3" name="Vertikaler Textplatzhalter 2"/>
          <p:cNvSpPr>
            <a:spLocks noGrp="1"/>
          </p:cNvSpPr>
          <p:nvPr>
            <p:ph type="body" orient="vert" idx="1" hasCustomPrompt="1"/>
          </p:nvPr>
        </p:nvSpPr>
        <p:spPr>
          <a:xfrm>
            <a:off x="1117600" y="1701800"/>
            <a:ext cx="10160000" cy="4394200"/>
          </a:xfrm>
        </p:spPr>
        <p:txBody>
          <a:bodyPr vert="eaVert" rtlCol="0"/>
          <a:lstStyle/>
          <a:p>
            <a:pPr lvl="0" rtl="0"/>
            <a:r>
              <a:rPr lang="de-DE" noProof="0" dirty="0" smtClean="0"/>
              <a:t>Textmasterformate bearbeiten</a:t>
            </a:r>
          </a:p>
          <a:p>
            <a:pPr lvl="1" rtl="0"/>
            <a:r>
              <a:rPr lang="de-DE" noProof="0" dirty="0" smtClean="0"/>
              <a:t>Zweite Ebene</a:t>
            </a:r>
          </a:p>
          <a:p>
            <a:pPr lvl="2" rtl="0"/>
            <a:r>
              <a:rPr lang="de-DE" noProof="0" dirty="0" smtClean="0"/>
              <a:t>Dritte Ebene</a:t>
            </a:r>
          </a:p>
          <a:p>
            <a:pPr lvl="3" rtl="0"/>
            <a:r>
              <a:rPr lang="de-DE" noProof="0" dirty="0" smtClean="0"/>
              <a:t>Vierte Ebene</a:t>
            </a:r>
          </a:p>
          <a:p>
            <a:pPr lvl="4" rtl="0"/>
            <a:r>
              <a:rPr lang="de-DE" noProof="0" dirty="0" smtClean="0"/>
              <a:t>Fünfte Ebene</a:t>
            </a:r>
            <a:endParaRPr lang="de-DE" noProof="0" dirty="0"/>
          </a:p>
        </p:txBody>
      </p:sp>
      <p:sp>
        <p:nvSpPr>
          <p:cNvPr id="4" name="Datumsplatzhalter 3"/>
          <p:cNvSpPr>
            <a:spLocks noGrp="1"/>
          </p:cNvSpPr>
          <p:nvPr>
            <p:ph type="dt" sz="half" idx="10"/>
          </p:nvPr>
        </p:nvSpPr>
        <p:spPr/>
        <p:txBody>
          <a:bodyPr rtlCol="0"/>
          <a:lstStyle>
            <a:lvl1pPr>
              <a:defRPr/>
            </a:lvl1pPr>
          </a:lstStyle>
          <a:p>
            <a:fld id="{673CA927-D64F-4737-8464-7543A565067C}" type="datetime1">
              <a:rPr lang="de-DE" smtClean="0"/>
              <a:t>30.06.2022</a:t>
            </a:fld>
            <a:endParaRPr lang="de-DE" dirty="0"/>
          </a:p>
        </p:txBody>
      </p:sp>
      <p:sp>
        <p:nvSpPr>
          <p:cNvPr id="5" name="Fußzeilenplatzhalter 4"/>
          <p:cNvSpPr>
            <a:spLocks noGrp="1"/>
          </p:cNvSpPr>
          <p:nvPr>
            <p:ph type="ftr" sz="quarter" idx="11"/>
          </p:nvPr>
        </p:nvSpPr>
        <p:spPr/>
        <p:txBody>
          <a:bodyPr rtlCol="0"/>
          <a:lstStyle/>
          <a:p>
            <a:pPr rtl="0"/>
            <a:r>
              <a:rPr lang="de-DE" noProof="0" smtClean="0"/>
              <a:t>v.gehmlich@hs-osnabrueck.de</a:t>
            </a:r>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a:t>
            </a:fld>
            <a:endParaRPr lang="de-DE" noProof="0" dirty="0"/>
          </a:p>
        </p:txBody>
      </p:sp>
    </p:spTree>
    <p:extLst>
      <p:ext uri="{BB962C8B-B14F-4D97-AF65-F5344CB8AC3E}">
        <p14:creationId xmlns:p14="http://schemas.microsoft.com/office/powerpoint/2010/main" val="334142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855200" y="274639"/>
            <a:ext cx="1422400" cy="5897561"/>
          </a:xfrm>
        </p:spPr>
        <p:txBody>
          <a:bodyPr vert="eaVert" rtlCol="0"/>
          <a:lstStyle/>
          <a:p>
            <a:pPr rtl="0"/>
            <a:r>
              <a:rPr lang="de-DE" noProof="0" smtClean="0"/>
              <a:t>Titelmasterformat durch Klicken bearbeiten</a:t>
            </a:r>
            <a:endParaRPr lang="de-DE" noProof="0" dirty="0"/>
          </a:p>
        </p:txBody>
      </p:sp>
      <p:sp>
        <p:nvSpPr>
          <p:cNvPr id="3" name="Vertikaler Textplatzhalter 2"/>
          <p:cNvSpPr>
            <a:spLocks noGrp="1"/>
          </p:cNvSpPr>
          <p:nvPr>
            <p:ph type="body" orient="vert" idx="1" hasCustomPrompt="1"/>
          </p:nvPr>
        </p:nvSpPr>
        <p:spPr>
          <a:xfrm>
            <a:off x="1117600" y="274639"/>
            <a:ext cx="8534401" cy="5897561"/>
          </a:xfrm>
        </p:spPr>
        <p:txBody>
          <a:bodyPr vert="eaVert" rtlCol="0"/>
          <a:lstStyle/>
          <a:p>
            <a:pPr lvl="0" rtl="0"/>
            <a:r>
              <a:rPr lang="de-DE" noProof="0" dirty="0" smtClean="0"/>
              <a:t>Textmasterformate bearbeiten</a:t>
            </a:r>
          </a:p>
          <a:p>
            <a:pPr lvl="1" rtl="0"/>
            <a:r>
              <a:rPr lang="de-DE" noProof="0" dirty="0" smtClean="0"/>
              <a:t>Zweite Ebene</a:t>
            </a:r>
          </a:p>
          <a:p>
            <a:pPr lvl="2" rtl="0"/>
            <a:r>
              <a:rPr lang="de-DE" noProof="0" dirty="0" smtClean="0"/>
              <a:t>Dritte Ebene</a:t>
            </a:r>
          </a:p>
          <a:p>
            <a:pPr lvl="3" rtl="0"/>
            <a:r>
              <a:rPr lang="de-DE" noProof="0" dirty="0" smtClean="0"/>
              <a:t>Vierte Ebene</a:t>
            </a:r>
          </a:p>
          <a:p>
            <a:pPr lvl="4" rtl="0"/>
            <a:r>
              <a:rPr lang="de-DE" noProof="0" dirty="0" smtClean="0"/>
              <a:t>Fünfte Ebene</a:t>
            </a:r>
            <a:endParaRPr lang="de-DE" noProof="0" dirty="0"/>
          </a:p>
        </p:txBody>
      </p:sp>
      <p:sp>
        <p:nvSpPr>
          <p:cNvPr id="4" name="Datumsplatzhalter 3"/>
          <p:cNvSpPr>
            <a:spLocks noGrp="1"/>
          </p:cNvSpPr>
          <p:nvPr>
            <p:ph type="dt" sz="half" idx="10"/>
          </p:nvPr>
        </p:nvSpPr>
        <p:spPr/>
        <p:txBody>
          <a:bodyPr rtlCol="0"/>
          <a:lstStyle>
            <a:lvl1pPr>
              <a:defRPr/>
            </a:lvl1pPr>
          </a:lstStyle>
          <a:p>
            <a:fld id="{6347B1AC-05DA-4364-8683-229D90C20EDE}" type="datetime1">
              <a:rPr lang="de-DE" smtClean="0"/>
              <a:t>30.06.2022</a:t>
            </a:fld>
            <a:endParaRPr lang="de-DE" dirty="0"/>
          </a:p>
        </p:txBody>
      </p:sp>
      <p:sp>
        <p:nvSpPr>
          <p:cNvPr id="5" name="Fußzeilenplatzhalter 4"/>
          <p:cNvSpPr>
            <a:spLocks noGrp="1"/>
          </p:cNvSpPr>
          <p:nvPr>
            <p:ph type="ftr" sz="quarter" idx="11"/>
          </p:nvPr>
        </p:nvSpPr>
        <p:spPr/>
        <p:txBody>
          <a:bodyPr rtlCol="0"/>
          <a:lstStyle/>
          <a:p>
            <a:pPr rtl="0"/>
            <a:r>
              <a:rPr lang="de-DE" noProof="0" smtClean="0"/>
              <a:t>v.gehmlich@hs-osnabrueck.de</a:t>
            </a:r>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a:t>
            </a:fld>
            <a:endParaRPr lang="de-DE" noProof="0" dirty="0"/>
          </a:p>
        </p:txBody>
      </p:sp>
    </p:spTree>
    <p:extLst>
      <p:ext uri="{BB962C8B-B14F-4D97-AF65-F5344CB8AC3E}">
        <p14:creationId xmlns:p14="http://schemas.microsoft.com/office/powerpoint/2010/main" val="295027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D329FB7-70C7-4C6E-A413-5B2E1F349A42}" type="datetimeFigureOut">
              <a:rPr lang="de-DE" smtClean="0"/>
              <a:t>30.06.2022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188564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D329FB7-70C7-4C6E-A413-5B2E1F349A42}" type="datetimeFigureOut">
              <a:rPr lang="de-DE" smtClean="0"/>
              <a:t>30.06.2022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2837820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8D329FB7-70C7-4C6E-A413-5B2E1F349A42}" type="datetimeFigureOut">
              <a:rPr lang="de-DE" smtClean="0"/>
              <a:t>30.06.2022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1779518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D329FB7-70C7-4C6E-A413-5B2E1F349A42}" type="datetimeFigureOut">
              <a:rPr lang="de-DE" smtClean="0"/>
              <a:t>30.06.2022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122510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D329FB7-70C7-4C6E-A413-5B2E1F349A42}" type="datetimeFigureOut">
              <a:rPr lang="de-DE" smtClean="0"/>
              <a:t>30.06.2022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4044880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D329FB7-70C7-4C6E-A413-5B2E1F349A42}" type="datetimeFigureOut">
              <a:rPr lang="de-DE" smtClean="0"/>
              <a:t>30.06.2022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247703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329FB7-70C7-4C6E-A413-5B2E1F349A42}" type="datetimeFigureOut">
              <a:rPr lang="de-DE" smtClean="0"/>
              <a:t>30.06.2022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145664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4D986EE3-6E50-4FAD-AD06-CB06F48B53EF}" type="datetime1">
              <a:rPr lang="en-US" smtClean="0"/>
              <a:t>6/30/2022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8D329FB7-70C7-4C6E-A413-5B2E1F349A42}" type="datetimeFigureOut">
              <a:rPr lang="de-DE" smtClean="0"/>
              <a:t>30.06.2022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990995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8D329FB7-70C7-4C6E-A413-5B2E1F349A42}" type="datetimeFigureOut">
              <a:rPr lang="de-DE" smtClean="0"/>
              <a:t>30.06.2022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1229173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D329FB7-70C7-4C6E-A413-5B2E1F349A42}" type="datetimeFigureOut">
              <a:rPr lang="de-DE" smtClean="0"/>
              <a:t>30.06.2022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776995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D329FB7-70C7-4C6E-A413-5B2E1F349A42}" type="datetimeFigureOut">
              <a:rPr lang="de-DE" smtClean="0"/>
              <a:t>30.06.2022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A38CDBA-20CA-49CE-A5F7-777B55681E33}" type="slidenum">
              <a:rPr lang="de-DE" smtClean="0"/>
              <a:t>‹#›</a:t>
            </a:fld>
            <a:endParaRPr lang="de-DE"/>
          </a:p>
        </p:txBody>
      </p:sp>
    </p:spTree>
    <p:extLst>
      <p:ext uri="{BB962C8B-B14F-4D97-AF65-F5344CB8AC3E}">
        <p14:creationId xmlns:p14="http://schemas.microsoft.com/office/powerpoint/2010/main" val="3305928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515835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1E85142-123A-4D86-BA35-A37C131D3B12}"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239030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EA5EC5C-3F0C-41D6-A480-FBC851C304B8}"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2511742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56BCA317-9EF6-4CE7-A0B2-629BF5140EF2}"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2428451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B4C173E-2B40-4885-B01B-2E103C07D346}"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28607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E980A6B-2013-4C9D-A9CE-9595600EC19F}" type="datetime1">
              <a:rPr lang="de-DE" smtClean="0"/>
              <a:t>30.06.2022</a:t>
            </a:fld>
            <a:endParaRPr lang="de-DE"/>
          </a:p>
        </p:txBody>
      </p:sp>
      <p:sp>
        <p:nvSpPr>
          <p:cNvPr id="8" name="Fußzeilenplatzhalter 7"/>
          <p:cNvSpPr>
            <a:spLocks noGrp="1"/>
          </p:cNvSpPr>
          <p:nvPr>
            <p:ph type="ftr" sz="quarter" idx="11"/>
          </p:nvPr>
        </p:nvSpPr>
        <p:spPr/>
        <p:txBody>
          <a:bodyPr/>
          <a:lstStyle/>
          <a:p>
            <a:r>
              <a:rPr lang="de-DE" smtClean="0"/>
              <a:t>v.gehmlich@hs-osnabrueck.de</a:t>
            </a:r>
            <a:endParaRPr lang="de-DE"/>
          </a:p>
        </p:txBody>
      </p:sp>
      <p:sp>
        <p:nvSpPr>
          <p:cNvPr id="9" name="Foliennummernplatzhalter 8"/>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151797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e Placeholder 7"/>
          <p:cNvSpPr>
            <a:spLocks noGrp="1"/>
          </p:cNvSpPr>
          <p:nvPr>
            <p:ph type="dt" sz="half" idx="10"/>
          </p:nvPr>
        </p:nvSpPr>
        <p:spPr/>
        <p:txBody>
          <a:bodyPr/>
          <a:lstStyle/>
          <a:p>
            <a:fld id="{592F0AC9-09FE-472A-BBC7-A019C2E7C588}" type="datetime1">
              <a:rPr lang="en-US" smtClean="0"/>
              <a:t>6/30/2022</a:t>
            </a:fld>
            <a:endParaRPr lang="en-US" dirty="0"/>
          </a:p>
        </p:txBody>
      </p:sp>
      <p:sp>
        <p:nvSpPr>
          <p:cNvPr id="9" name="Footer Placeholder 8"/>
          <p:cNvSpPr>
            <a:spLocks noGrp="1"/>
          </p:cNvSpPr>
          <p:nvPr>
            <p:ph type="ftr" sz="quarter" idx="11"/>
          </p:nvPr>
        </p:nvSpPr>
        <p:spPr/>
        <p:txBody>
          <a:bodyPr/>
          <a:lstStyle/>
          <a:p>
            <a:r>
              <a:rPr lang="en-US" smtClean="0"/>
              <a:t>v.gehmlich@hs-osnabrueck.de</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3F66DEE-072B-4228-A97B-11BA81D42486}" type="datetime1">
              <a:rPr lang="de-DE" smtClean="0"/>
              <a:t>30.06.2022</a:t>
            </a:fld>
            <a:endParaRPr lang="de-DE"/>
          </a:p>
        </p:txBody>
      </p:sp>
      <p:sp>
        <p:nvSpPr>
          <p:cNvPr id="4" name="Fußzeilenplatzhalter 3"/>
          <p:cNvSpPr>
            <a:spLocks noGrp="1"/>
          </p:cNvSpPr>
          <p:nvPr>
            <p:ph type="ftr" sz="quarter" idx="11"/>
          </p:nvPr>
        </p:nvSpPr>
        <p:spPr/>
        <p:txBody>
          <a:bodyPr/>
          <a:lstStyle/>
          <a:p>
            <a:r>
              <a:rPr lang="de-DE" smtClean="0"/>
              <a:t>v.gehmlich@hs-osnabrueck.de</a:t>
            </a:r>
            <a:endParaRPr lang="de-DE"/>
          </a:p>
        </p:txBody>
      </p:sp>
      <p:sp>
        <p:nvSpPr>
          <p:cNvPr id="5" name="Foliennummernplatzhalter 4"/>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4208524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5C6DA16-B21A-4C96-8C22-399466410149}" type="datetime1">
              <a:rPr lang="de-DE" smtClean="0"/>
              <a:t>30.06.2022</a:t>
            </a:fld>
            <a:endParaRPr lang="de-DE"/>
          </a:p>
        </p:txBody>
      </p:sp>
      <p:sp>
        <p:nvSpPr>
          <p:cNvPr id="3" name="Fußzeilenplatzhalter 2"/>
          <p:cNvSpPr>
            <a:spLocks noGrp="1"/>
          </p:cNvSpPr>
          <p:nvPr>
            <p:ph type="ftr" sz="quarter" idx="11"/>
          </p:nvPr>
        </p:nvSpPr>
        <p:spPr/>
        <p:txBody>
          <a:bodyPr/>
          <a:lstStyle/>
          <a:p>
            <a:r>
              <a:rPr lang="de-DE" smtClean="0"/>
              <a:t>v.gehmlich@hs-osnabrueck.de</a:t>
            </a:r>
            <a:endParaRPr lang="de-DE"/>
          </a:p>
        </p:txBody>
      </p:sp>
      <p:sp>
        <p:nvSpPr>
          <p:cNvPr id="4" name="Foliennummernplatzhalter 3"/>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63984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FEED9808-5170-489B-B623-4D1993E60747}"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1358760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F7AF4B4-FFF1-440A-BF9E-2FC799D9EB1A}"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3832957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A77A3C4-4078-4EE2-8F62-BEAC585162A7}"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3790749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882CD5B-DD47-4A56-A374-FD9174175A68}"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BF76BF16-C6EF-4116-826E-3DCF2DB07168}" type="slidenum">
              <a:rPr lang="de-DE" smtClean="0"/>
              <a:t>‹#›</a:t>
            </a:fld>
            <a:endParaRPr lang="de-DE"/>
          </a:p>
        </p:txBody>
      </p:sp>
    </p:spTree>
    <p:extLst>
      <p:ext uri="{BB962C8B-B14F-4D97-AF65-F5344CB8AC3E}">
        <p14:creationId xmlns:p14="http://schemas.microsoft.com/office/powerpoint/2010/main" val="2751279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398"/>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72E82397-E9C5-4270-83C2-0A104C97DDB4}"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7" name="Freeform 6"/>
          <p:cNvSpPr/>
          <p:nvPr/>
        </p:nvSpPr>
        <p:spPr bwMode="auto">
          <a:xfrm>
            <a:off x="0"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3" y="452954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8910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9E5950C-42AD-44A9-9E00-17AC9FDD6D93}"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3991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2058750"/>
            <a:ext cx="8915399" cy="1468800"/>
          </a:xfrm>
        </p:spPr>
        <p:txBody>
          <a:bodyPr anchor="b"/>
          <a:lstStyle>
            <a:lvl1pPr algn="l">
              <a:defRPr sz="3999"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3" y="3530129"/>
            <a:ext cx="8915399"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E7AB3A6A-F76F-4896-B264-602B3FEBEB45}"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1"/>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231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3" y="2133600"/>
            <a:ext cx="4313864" cy="3777622"/>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3A399A12-E4E2-4A8E-ABE3-A78E424158AA}"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3" y="787784"/>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524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Date Placeholder 1"/>
          <p:cNvSpPr>
            <a:spLocks noGrp="1"/>
          </p:cNvSpPr>
          <p:nvPr>
            <p:ph type="dt" sz="half" idx="10"/>
          </p:nvPr>
        </p:nvSpPr>
        <p:spPr/>
        <p:txBody>
          <a:bodyPr/>
          <a:lstStyle/>
          <a:p>
            <a:fld id="{D896456B-1DF0-4F38-9676-AA7C24E7A346}" type="datetime1">
              <a:rPr lang="en-US" smtClean="0"/>
              <a:t>6/30/2022</a:t>
            </a:fld>
            <a:endParaRPr lang="en-US" dirty="0"/>
          </a:p>
        </p:txBody>
      </p:sp>
      <p:sp>
        <p:nvSpPr>
          <p:cNvPr id="11" name="Footer Placeholder 10"/>
          <p:cNvSpPr>
            <a:spLocks noGrp="1"/>
          </p:cNvSpPr>
          <p:nvPr>
            <p:ph type="ftr" sz="quarter" idx="11"/>
          </p:nvPr>
        </p:nvSpPr>
        <p:spPr/>
        <p:txBody>
          <a:bodyPr/>
          <a:lstStyle/>
          <a:p>
            <a:r>
              <a:rPr lang="en-US" smtClean="0"/>
              <a:t>v.gehmlich@hs-osnabrueck.de</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42855C0-82BF-491A-BB0A-7A26C7A47454}" type="datetime1">
              <a:rPr lang="de-DE" smtClean="0"/>
              <a:t>30.06.2022</a:t>
            </a:fld>
            <a:endParaRPr lang="en-US" dirty="0"/>
          </a:p>
        </p:txBody>
      </p:sp>
      <p:sp>
        <p:nvSpPr>
          <p:cNvPr id="8" name="Footer Placeholder 7"/>
          <p:cNvSpPr>
            <a:spLocks noGrp="1"/>
          </p:cNvSpPr>
          <p:nvPr>
            <p:ph type="ftr" sz="quarter" idx="11"/>
          </p:nvPr>
        </p:nvSpPr>
        <p:spPr/>
        <p:txBody>
          <a:bodyPr/>
          <a:lstStyle/>
          <a:p>
            <a:r>
              <a:rPr lang="en-US" smtClean="0"/>
              <a:t>v.gehmlich@hs-osnabrueck.de</a:t>
            </a:r>
            <a:endParaRPr lang="en-US" dirty="0"/>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3" y="787784"/>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547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55ACCECE-3811-43DE-9115-4BA6A651EA8F}" type="datetime1">
              <a:rPr lang="de-DE" smtClean="0"/>
              <a:t>30.06.2022</a:t>
            </a:fld>
            <a:endParaRPr lang="en-US" dirty="0"/>
          </a:p>
        </p:txBody>
      </p:sp>
      <p:sp>
        <p:nvSpPr>
          <p:cNvPr id="4" name="Footer Placeholder 3"/>
          <p:cNvSpPr>
            <a:spLocks noGrp="1"/>
          </p:cNvSpPr>
          <p:nvPr>
            <p:ph type="ftr" sz="quarter" idx="11"/>
          </p:nvPr>
        </p:nvSpPr>
        <p:spPr/>
        <p:txBody>
          <a:bodyPr/>
          <a:lstStyle/>
          <a:p>
            <a:r>
              <a:rPr lang="en-US" smtClean="0"/>
              <a:t>v.gehmlich@hs-osnabrueck.de</a:t>
            </a:r>
            <a:endParaRPr lang="en-US" dirty="0"/>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1746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66B25-4D41-48ED-AEE4-67F78D187464}" type="datetime1">
              <a:rPr lang="de-DE" smtClean="0"/>
              <a:t>30.06.2022</a:t>
            </a:fld>
            <a:endParaRPr lang="en-US" dirty="0"/>
          </a:p>
        </p:txBody>
      </p:sp>
      <p:sp>
        <p:nvSpPr>
          <p:cNvPr id="3" name="Footer Placeholder 2"/>
          <p:cNvSpPr>
            <a:spLocks noGrp="1"/>
          </p:cNvSpPr>
          <p:nvPr>
            <p:ph type="ftr" sz="quarter" idx="11"/>
          </p:nvPr>
        </p:nvSpPr>
        <p:spPr/>
        <p:txBody>
          <a:bodyPr/>
          <a:lstStyle/>
          <a:p>
            <a:r>
              <a:rPr lang="en-US" smtClean="0"/>
              <a:t>v.gehmlich@hs-osnabrueck.de</a:t>
            </a:r>
            <a:endParaRPr lang="en-US" dirty="0"/>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6054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1999"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FE80A4DF-BDEA-4141-AE6A-17BAEA3BAEAD}"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0739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399"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6BE1AACF-0EDC-4145-81E9-0182AA749512}"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343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3" y="609600"/>
            <a:ext cx="8915399" cy="3117040"/>
          </a:xfrm>
        </p:spPr>
        <p:txBody>
          <a:bodyPr anchor="ctr">
            <a:normAutofit/>
          </a:bodyPr>
          <a:lstStyle>
            <a:lvl1pPr algn="l">
              <a:defRPr sz="4799"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4BC359EE-202F-4884-8892-7253FE40E54B}"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1"/>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8221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799"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D6B999F7-CEFB-42FA-95AB-D52B677BD774}"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1"/>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3" y="648005"/>
            <a:ext cx="609600"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4853" y="2905306"/>
            <a:ext cx="609600"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5729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799"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82E11385-B444-4E43-B253-B0462AA0EF1E}"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60016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799"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B55FE95B-0D10-4723-AA45-6042DE5EBCA6}"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9"/>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3" y="648005"/>
            <a:ext cx="609600"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4853" y="2905306"/>
            <a:ext cx="609600"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77052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3" y="627407"/>
            <a:ext cx="8915399" cy="2880020"/>
          </a:xfrm>
        </p:spPr>
        <p:txBody>
          <a:bodyPr anchor="ctr">
            <a:normAutofit/>
          </a:bodyPr>
          <a:lstStyle>
            <a:lvl1pPr algn="l">
              <a:defRPr sz="4799"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6F85B67E-7FBD-47AC-9981-8B5EC5C16AFA}"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41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dirty="0"/>
          </a:p>
        </p:txBody>
      </p:sp>
      <p:sp>
        <p:nvSpPr>
          <p:cNvPr id="2" name="Date Placeholder 1"/>
          <p:cNvSpPr>
            <a:spLocks noGrp="1"/>
          </p:cNvSpPr>
          <p:nvPr>
            <p:ph type="dt" sz="half" idx="10"/>
          </p:nvPr>
        </p:nvSpPr>
        <p:spPr/>
        <p:txBody>
          <a:bodyPr/>
          <a:lstStyle/>
          <a:p>
            <a:fld id="{9D167A92-491E-449D-9782-C269EE059D10}" type="datetime1">
              <a:rPr lang="en-US" smtClean="0"/>
              <a:t>6/30/2022</a:t>
            </a:fld>
            <a:endParaRPr lang="en-US" dirty="0"/>
          </a:p>
        </p:txBody>
      </p:sp>
      <p:sp>
        <p:nvSpPr>
          <p:cNvPr id="7" name="Footer Placeholder 6"/>
          <p:cNvSpPr>
            <a:spLocks noGrp="1"/>
          </p:cNvSpPr>
          <p:nvPr>
            <p:ph type="ftr" sz="quarter" idx="11"/>
          </p:nvPr>
        </p:nvSpPr>
        <p:spPr/>
        <p:txBody>
          <a:bodyPr/>
          <a:lstStyle/>
          <a:p>
            <a:r>
              <a:rPr lang="en-US" smtClean="0"/>
              <a:t>v.gehmlich@hs-osnabrueck.de</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8437B7A-B76F-4459-AB74-6F5B38A151CC}"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81483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7"/>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3" y="627407"/>
            <a:ext cx="6477000" cy="528381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CE43807-3D68-42C6-AEF7-921AE6310162}"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9816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1" y="2130428"/>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95EB3C7-E055-4E38-8D00-F05B442562C3}"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2785315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B7C4BAB-E670-4399-907E-6EE1A74CDA3A}"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2530132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3999"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EFCD06E-AFCC-46D6-A425-EB2FB39151E2}"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19803381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3"/>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3"/>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78846A6-C277-47CD-A8F3-75147F3D19BC}"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26263186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1"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1"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EE73B53-0C39-4DEA-BA5E-2F2EFFEAB4A8}" type="datetime1">
              <a:rPr lang="de-DE" smtClean="0"/>
              <a:t>30.06.2022</a:t>
            </a:fld>
            <a:endParaRPr lang="de-DE"/>
          </a:p>
        </p:txBody>
      </p:sp>
      <p:sp>
        <p:nvSpPr>
          <p:cNvPr id="8" name="Fußzeilenplatzhalter 7"/>
          <p:cNvSpPr>
            <a:spLocks noGrp="1"/>
          </p:cNvSpPr>
          <p:nvPr>
            <p:ph type="ftr" sz="quarter" idx="11"/>
          </p:nvPr>
        </p:nvSpPr>
        <p:spPr/>
        <p:txBody>
          <a:bodyPr/>
          <a:lstStyle/>
          <a:p>
            <a:r>
              <a:rPr lang="de-DE" smtClean="0"/>
              <a:t>v.gehmlich@hs-osnabrueck.de</a:t>
            </a:r>
            <a:endParaRPr lang="de-DE"/>
          </a:p>
        </p:txBody>
      </p:sp>
      <p:sp>
        <p:nvSpPr>
          <p:cNvPr id="9" name="Foliennummernplatzhalter 8"/>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42650826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22510F8-6555-47F8-96E6-2368C1815C38}" type="datetime1">
              <a:rPr lang="de-DE" smtClean="0"/>
              <a:t>30.06.2022</a:t>
            </a:fld>
            <a:endParaRPr lang="de-DE"/>
          </a:p>
        </p:txBody>
      </p:sp>
      <p:sp>
        <p:nvSpPr>
          <p:cNvPr id="4" name="Fußzeilenplatzhalter 3"/>
          <p:cNvSpPr>
            <a:spLocks noGrp="1"/>
          </p:cNvSpPr>
          <p:nvPr>
            <p:ph type="ftr" sz="quarter" idx="11"/>
          </p:nvPr>
        </p:nvSpPr>
        <p:spPr/>
        <p:txBody>
          <a:bodyPr/>
          <a:lstStyle/>
          <a:p>
            <a:r>
              <a:rPr lang="de-DE" smtClean="0"/>
              <a:t>v.gehmlich@hs-osnabrueck.de</a:t>
            </a:r>
            <a:endParaRPr lang="de-DE"/>
          </a:p>
        </p:txBody>
      </p:sp>
      <p:sp>
        <p:nvSpPr>
          <p:cNvPr id="5" name="Foliennummernplatzhalter 4"/>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29437121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CF9227F-0E89-4EEE-85DF-4D73654CD5DA}" type="datetime1">
              <a:rPr lang="de-DE" smtClean="0"/>
              <a:t>30.06.2022</a:t>
            </a:fld>
            <a:endParaRPr lang="de-DE"/>
          </a:p>
        </p:txBody>
      </p:sp>
      <p:sp>
        <p:nvSpPr>
          <p:cNvPr id="3" name="Fußzeilenplatzhalter 2"/>
          <p:cNvSpPr>
            <a:spLocks noGrp="1"/>
          </p:cNvSpPr>
          <p:nvPr>
            <p:ph type="ftr" sz="quarter" idx="11"/>
          </p:nvPr>
        </p:nvSpPr>
        <p:spPr/>
        <p:txBody>
          <a:bodyPr/>
          <a:lstStyle/>
          <a:p>
            <a:r>
              <a:rPr lang="de-DE" smtClean="0"/>
              <a:t>v.gehmlich@hs-osnabrueck.de</a:t>
            </a:r>
            <a:endParaRPr lang="de-DE"/>
          </a:p>
        </p:txBody>
      </p:sp>
      <p:sp>
        <p:nvSpPr>
          <p:cNvPr id="4" name="Foliennummernplatzhalter 3"/>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626653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1999"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3"/>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3"/>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135C8C7-1035-4A11-90C9-F3CF6916F84B}"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7041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23EAF6-2FD6-4D39-9619-6E4710FCCCED}" type="datetime1">
              <a:rPr lang="en-US" smtClean="0"/>
              <a:t>6/30/2022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8" y="4800600"/>
            <a:ext cx="7315200" cy="566738"/>
          </a:xfrm>
        </p:spPr>
        <p:txBody>
          <a:bodyPr anchor="b"/>
          <a:lstStyle>
            <a:lvl1pPr algn="l">
              <a:defRPr sz="1999" b="1"/>
            </a:lvl1pPr>
          </a:lstStyle>
          <a:p>
            <a:r>
              <a:rPr lang="de-DE" smtClean="0"/>
              <a:t>Titelmasterformat durch Klicken bearbeiten</a:t>
            </a:r>
            <a:endParaRPr lang="de-DE"/>
          </a:p>
        </p:txBody>
      </p:sp>
      <p:sp>
        <p:nvSpPr>
          <p:cNvPr id="3" name="Bildplatzhalter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de-DE"/>
          </a:p>
        </p:txBody>
      </p:sp>
      <p:sp>
        <p:nvSpPr>
          <p:cNvPr id="4" name="Textplatzhalter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108869C-C81B-4C47-82EC-04450F249F9B}" type="datetime1">
              <a:rPr lang="de-DE" smtClean="0"/>
              <a:t>30.06.2022</a:t>
            </a:fld>
            <a:endParaRPr lang="de-DE"/>
          </a:p>
        </p:txBody>
      </p:sp>
      <p:sp>
        <p:nvSpPr>
          <p:cNvPr id="6" name="Fußzeilenplatzhalter 5"/>
          <p:cNvSpPr>
            <a:spLocks noGrp="1"/>
          </p:cNvSpPr>
          <p:nvPr>
            <p:ph type="ftr" sz="quarter" idx="11"/>
          </p:nvPr>
        </p:nvSpPr>
        <p:spPr/>
        <p:txBody>
          <a:bodyPr/>
          <a:lstStyle/>
          <a:p>
            <a:r>
              <a:rPr lang="de-DE" smtClean="0"/>
              <a:t>v.gehmlich@hs-osnabrueck.de</a:t>
            </a:r>
            <a:endParaRPr lang="de-DE"/>
          </a:p>
        </p:txBody>
      </p:sp>
      <p:sp>
        <p:nvSpPr>
          <p:cNvPr id="7" name="Foliennummernplatzhalter 6"/>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2919356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2A99F5B-6405-4CDD-B911-AE77C054657A}"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3761530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1"/>
            <a:ext cx="27432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41"/>
            <a:ext cx="80264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7B155C-1FF0-4679-86AA-18A43405D3D8}" type="datetime1">
              <a:rPr lang="de-DE" smtClean="0"/>
              <a:t>30.06.2022</a:t>
            </a:fld>
            <a:endParaRPr lang="de-DE"/>
          </a:p>
        </p:txBody>
      </p:sp>
      <p:sp>
        <p:nvSpPr>
          <p:cNvPr id="5" name="Fußzeilenplatzhalter 4"/>
          <p:cNvSpPr>
            <a:spLocks noGrp="1"/>
          </p:cNvSpPr>
          <p:nvPr>
            <p:ph type="ftr" sz="quarter" idx="11"/>
          </p:nvPr>
        </p:nvSpPr>
        <p:spPr/>
        <p:txBody>
          <a:bodyPr/>
          <a:lstStyle/>
          <a:p>
            <a:r>
              <a:rPr lang="de-DE" smtClean="0"/>
              <a:t>v.gehmlich@hs-osnabrueck.de</a:t>
            </a:r>
            <a:endParaRPr lang="de-DE"/>
          </a:p>
        </p:txBody>
      </p:sp>
      <p:sp>
        <p:nvSpPr>
          <p:cNvPr id="6" name="Foliennummernplatzhalter 5"/>
          <p:cNvSpPr>
            <a:spLocks noGrp="1"/>
          </p:cNvSpPr>
          <p:nvPr>
            <p:ph type="sldNum" sz="quarter" idx="12"/>
          </p:nvPr>
        </p:nvSpPr>
        <p:spPr/>
        <p:txBody>
          <a:bodyPr/>
          <a:lstStyle/>
          <a:p>
            <a:fld id="{0A8BA66D-7D97-4FDE-B217-B1C3152100EB}" type="slidenum">
              <a:rPr lang="de-DE" smtClean="0"/>
              <a:t>‹#›</a:t>
            </a:fld>
            <a:endParaRPr lang="de-DE"/>
          </a:p>
        </p:txBody>
      </p:sp>
    </p:spTree>
    <p:extLst>
      <p:ext uri="{BB962C8B-B14F-4D97-AF65-F5344CB8AC3E}">
        <p14:creationId xmlns:p14="http://schemas.microsoft.com/office/powerpoint/2010/main" val="2427399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1"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600" y="1600203"/>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3"/>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defTabSz="457063">
              <a:defRPr/>
            </a:pPr>
            <a:fld id="{E0DBF6AF-88BD-4442-825F-0AABD6D3F67B}" type="datetime1">
              <a:rPr lang="de-DE" smtClean="0"/>
              <a:t>30.06.2022</a:t>
            </a:fld>
            <a:endParaRPr lang="de-DE"/>
          </a:p>
        </p:txBody>
      </p:sp>
      <p:sp>
        <p:nvSpPr>
          <p:cNvPr id="6" name="Rectangle 5"/>
          <p:cNvSpPr>
            <a:spLocks noGrp="1" noChangeArrowheads="1"/>
          </p:cNvSpPr>
          <p:nvPr>
            <p:ph type="ftr" sz="quarter" idx="11"/>
          </p:nvPr>
        </p:nvSpPr>
        <p:spPr/>
        <p:txBody>
          <a:bodyPr/>
          <a:lstStyle>
            <a:lvl1pPr>
              <a:defRPr/>
            </a:lvl1pPr>
          </a:lstStyle>
          <a:p>
            <a:pPr defTabSz="457063">
              <a:defRPr/>
            </a:pPr>
            <a:r>
              <a:rPr lang="de-DE" smtClean="0">
                <a:solidFill>
                  <a:prstClr val="black">
                    <a:tint val="75000"/>
                  </a:prstClr>
                </a:solidFill>
              </a:rPr>
              <a:t>v.gehmlich@hs-osnabrueck.de</a:t>
            </a:r>
            <a:endParaRPr lang="de-DE">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defTabSz="457063">
              <a:defRPr/>
            </a:pPr>
            <a:fld id="{B180FB35-D263-405C-A619-E44F61A84008}" type="slidenum">
              <a:rPr lang="de-DE" smtClean="0">
                <a:solidFill>
                  <a:prstClr val="black">
                    <a:tint val="75000"/>
                  </a:prstClr>
                </a:solidFill>
              </a:rPr>
              <a:pPr defTabSz="457063">
                <a:defRPr/>
              </a:pPr>
              <a:t>‹#›</a:t>
            </a:fld>
            <a:endParaRPr lang="de-DE">
              <a:solidFill>
                <a:prstClr val="black">
                  <a:tint val="75000"/>
                </a:prstClr>
              </a:solidFill>
            </a:endParaRPr>
          </a:p>
        </p:txBody>
      </p:sp>
    </p:spTree>
    <p:extLst>
      <p:ext uri="{BB962C8B-B14F-4D97-AF65-F5344CB8AC3E}">
        <p14:creationId xmlns:p14="http://schemas.microsoft.com/office/powerpoint/2010/main" val="67100592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398"/>
            </a:lvl1pPr>
          </a:lstStyle>
          <a:p>
            <a:r>
              <a:rPr lang="de-DE"/>
              <a:t>Titelmasterformat durch Klicken bearbeiten</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708045DE-C63F-4335-86FF-DAEAB6FA531B}"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7" name="Freeform 6"/>
          <p:cNvSpPr/>
          <p:nvPr/>
        </p:nvSpPr>
        <p:spPr bwMode="auto">
          <a:xfrm>
            <a:off x="0"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3" y="452954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9869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A64F001-F86E-420E-AF71-A56EA23DBC9F}"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33904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2058750"/>
            <a:ext cx="8915399" cy="1468800"/>
          </a:xfrm>
        </p:spPr>
        <p:txBody>
          <a:bodyPr anchor="b"/>
          <a:lstStyle>
            <a:lvl1pPr algn="l">
              <a:defRPr sz="3999"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3" y="3530129"/>
            <a:ext cx="8915399"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E3FAC11-556A-41BB-A6D6-6ECF7585AAA8}"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1"/>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7127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2589213" y="2133600"/>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D7F25FF-D6AD-4236-A8B3-C06E3E327436}"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3" y="787784"/>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89565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850655A-8DC8-4FC6-AD06-FEC110C24E96}" type="datetime1">
              <a:rPr lang="de-DE" smtClean="0"/>
              <a:t>30.06.2022</a:t>
            </a:fld>
            <a:endParaRPr lang="en-US" dirty="0"/>
          </a:p>
        </p:txBody>
      </p:sp>
      <p:sp>
        <p:nvSpPr>
          <p:cNvPr id="8" name="Footer Placeholder 7"/>
          <p:cNvSpPr>
            <a:spLocks noGrp="1"/>
          </p:cNvSpPr>
          <p:nvPr>
            <p:ph type="ftr" sz="quarter" idx="11"/>
          </p:nvPr>
        </p:nvSpPr>
        <p:spPr/>
        <p:txBody>
          <a:bodyPr/>
          <a:lstStyle/>
          <a:p>
            <a:r>
              <a:rPr lang="en-US" smtClean="0"/>
              <a:t>v.gehmlich@hs-osnabrueck.de</a:t>
            </a:r>
            <a:endParaRPr lang="en-US" dirty="0"/>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3" y="787784"/>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6416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7436643B-9C81-4903-8B80-C8E3F465269F}" type="datetime1">
              <a:rPr lang="de-DE" smtClean="0"/>
              <a:t>30.06.2022</a:t>
            </a:fld>
            <a:endParaRPr lang="en-US" dirty="0"/>
          </a:p>
        </p:txBody>
      </p:sp>
      <p:sp>
        <p:nvSpPr>
          <p:cNvPr id="4" name="Footer Placeholder 3"/>
          <p:cNvSpPr>
            <a:spLocks noGrp="1"/>
          </p:cNvSpPr>
          <p:nvPr>
            <p:ph type="ftr" sz="quarter" idx="11"/>
          </p:nvPr>
        </p:nvSpPr>
        <p:spPr/>
        <p:txBody>
          <a:bodyPr/>
          <a:lstStyle/>
          <a:p>
            <a:r>
              <a:rPr lang="en-US" smtClean="0"/>
              <a:t>v.gehmlich@hs-osnabrueck.de</a:t>
            </a:r>
            <a:endParaRPr lang="en-US" dirty="0"/>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163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smtClean="0"/>
              <a:t>Titelmasterformat durch Klicken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8" name="Date Placeholder 7"/>
          <p:cNvSpPr>
            <a:spLocks noGrp="1"/>
          </p:cNvSpPr>
          <p:nvPr>
            <p:ph type="dt" sz="half" idx="10"/>
          </p:nvPr>
        </p:nvSpPr>
        <p:spPr/>
        <p:txBody>
          <a:bodyPr/>
          <a:lstStyle/>
          <a:p>
            <a:fld id="{0AB5D843-8809-4472-8B6D-951938CC4775}" type="datetime1">
              <a:rPr lang="en-US" smtClean="0"/>
              <a:t>6/30/2022</a:t>
            </a:fld>
            <a:endParaRPr lang="en-US" dirty="0"/>
          </a:p>
        </p:txBody>
      </p:sp>
      <p:sp>
        <p:nvSpPr>
          <p:cNvPr id="9" name="Footer Placeholder 8"/>
          <p:cNvSpPr>
            <a:spLocks noGrp="1"/>
          </p:cNvSpPr>
          <p:nvPr>
            <p:ph type="ftr" sz="quarter" idx="11"/>
          </p:nvPr>
        </p:nvSpPr>
        <p:spPr/>
        <p:txBody>
          <a:bodyPr/>
          <a:lstStyle/>
          <a:p>
            <a:r>
              <a:rPr lang="en-US" smtClean="0"/>
              <a:t>v.gehmlich@hs-osnabrueck.de</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84C0E-CC8A-4D63-821E-AB3A3BDF4ED0}" type="datetime1">
              <a:rPr lang="de-DE" smtClean="0"/>
              <a:t>30.06.2022</a:t>
            </a:fld>
            <a:endParaRPr lang="en-US" dirty="0"/>
          </a:p>
        </p:txBody>
      </p:sp>
      <p:sp>
        <p:nvSpPr>
          <p:cNvPr id="3" name="Footer Placeholder 2"/>
          <p:cNvSpPr>
            <a:spLocks noGrp="1"/>
          </p:cNvSpPr>
          <p:nvPr>
            <p:ph type="ftr" sz="quarter" idx="11"/>
          </p:nvPr>
        </p:nvSpPr>
        <p:spPr/>
        <p:txBody>
          <a:bodyPr/>
          <a:lstStyle/>
          <a:p>
            <a:r>
              <a:rPr lang="en-US" smtClean="0"/>
              <a:t>v.gehmlich@hs-osnabrueck.de</a:t>
            </a:r>
            <a:endParaRPr lang="en-US" dirty="0"/>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3465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1999" b="0"/>
            </a:lvl1pPr>
          </a:lstStyle>
          <a:p>
            <a:r>
              <a:rPr lang="de-DE"/>
              <a:t>Titelmasterformat durch Klicken bearbeiten</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F57823F7-B517-4522-88FB-CB7D524EBD1D}"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9902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399"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8805E04D-F72B-4FF4-B602-7455CE926A47}"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61939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3" y="609600"/>
            <a:ext cx="8915399" cy="3117040"/>
          </a:xfrm>
        </p:spPr>
        <p:txBody>
          <a:bodyPr anchor="ctr">
            <a:normAutofit/>
          </a:bodyPr>
          <a:lstStyle>
            <a:lvl1pPr algn="l">
              <a:defRPr sz="4799"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84135F03-08EA-4530-99D9-51B7291239AF}"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1"/>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2392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799" b="0" cap="none"/>
            </a:lvl1pPr>
          </a:lstStyle>
          <a:p>
            <a:r>
              <a:rPr lang="de-DE"/>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7C3A5EE-C3AE-46CD-AAE3-665CE3C6451C}"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1"/>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3" y="648005"/>
            <a:ext cx="609600"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4853" y="2905306"/>
            <a:ext cx="609600"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82904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799" b="0"/>
            </a:lvl1pPr>
          </a:lstStyle>
          <a:p>
            <a:r>
              <a:rPr lang="de-DE"/>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10961BCB-CE4A-4151-B510-8F10A68F1C5A}"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88494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799" b="0" cap="none"/>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CC95FF07-E4B0-4F06-B773-B117A8783407}"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9"/>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3" y="648005"/>
            <a:ext cx="609600"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4853" y="2905306"/>
            <a:ext cx="609600"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67198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3" y="627407"/>
            <a:ext cx="8915399" cy="2880020"/>
          </a:xfrm>
        </p:spPr>
        <p:txBody>
          <a:bodyPr anchor="ctr">
            <a:normAutofit/>
          </a:bodyPr>
          <a:lstStyle>
            <a:lvl1pPr algn="l">
              <a:defRPr sz="4799" b="0"/>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23255151-DCDD-4730-A871-9B20B639CCBC}" type="datetime1">
              <a:rPr lang="de-DE" smtClean="0"/>
              <a:t>30.06.2022</a:t>
            </a:fld>
            <a:endParaRPr lang="en-US" dirty="0"/>
          </a:p>
        </p:txBody>
      </p:sp>
      <p:sp>
        <p:nvSpPr>
          <p:cNvPr id="6" name="Footer Placeholder 5"/>
          <p:cNvSpPr>
            <a:spLocks noGrp="1"/>
          </p:cNvSpPr>
          <p:nvPr>
            <p:ph type="ftr" sz="quarter" idx="11"/>
          </p:nvPr>
        </p:nvSpPr>
        <p:spPr/>
        <p:txBody>
          <a:bodyPr/>
          <a:lstStyle/>
          <a:p>
            <a:r>
              <a:rPr lang="en-US" smtClean="0"/>
              <a:t>v.gehmlich@hs-osnabrueck.de</a:t>
            </a:r>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97477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0D1656-7F9D-4E10-8CE3-FE5BA246D097}"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564008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7"/>
            <a:ext cx="2207601" cy="5283817"/>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2589213" y="627407"/>
            <a:ext cx="6477000" cy="528381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74B897B-6058-4CA6-9560-D0A836EB811A}" type="datetime1">
              <a:rPr lang="de-DE" smtClean="0"/>
              <a:t>30.06.2022</a:t>
            </a:fld>
            <a:endParaRPr lang="en-US" dirty="0"/>
          </a:p>
        </p:txBody>
      </p:sp>
      <p:sp>
        <p:nvSpPr>
          <p:cNvPr id="5" name="Footer Placeholder 4"/>
          <p:cNvSpPr>
            <a:spLocks noGrp="1"/>
          </p:cNvSpPr>
          <p:nvPr>
            <p:ph type="ftr" sz="quarter" idx="11"/>
          </p:nvPr>
        </p:nvSpPr>
        <p:spPr/>
        <p:txBody>
          <a:bodyPr/>
          <a:lstStyle/>
          <a:p>
            <a:r>
              <a:rPr lang="en-US" smtClean="0"/>
              <a:t>v.gehmlich@hs-osnabrueck.de</a:t>
            </a:r>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629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8" name="Date Placeholder 7"/>
          <p:cNvSpPr>
            <a:spLocks noGrp="1"/>
          </p:cNvSpPr>
          <p:nvPr>
            <p:ph type="dt" sz="half" idx="10"/>
          </p:nvPr>
        </p:nvSpPr>
        <p:spPr/>
        <p:txBody>
          <a:bodyPr/>
          <a:lstStyle/>
          <a:p>
            <a:fld id="{560BECC1-F484-4E76-B14F-3441BB269F26}" type="datetime1">
              <a:rPr lang="en-US" smtClean="0"/>
              <a:t>6/30/2022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smtClean="0"/>
              <a:t>v.gehmlich@hs-osnabrueck.de</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24640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36538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4665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92755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ußzeilenplatzhalt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oliennummernplatzhalt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62472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600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ußzeilenplatzhalt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51737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2999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80003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998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10.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7.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76AD483-FAA2-40C4-B9A3-18245E3E9BC9}" type="datetime1">
              <a:rPr lang="en-US" smtClean="0"/>
              <a:t>6/30/2022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smtClean="0"/>
              <a:t>v.gehmlich@hs-osnabrueck.de</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6/30/2022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1057832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E3D49-D090-4B32-9A99-327B450ED5B7}" type="datetime1">
              <a:rPr lang="de-DE" smtClean="0"/>
              <a:t>30.06.2022</a:t>
            </a:fld>
            <a:endParaRPr lang="de-DE"/>
          </a:p>
        </p:txBody>
      </p:sp>
      <p:sp>
        <p:nvSpPr>
          <p:cNvPr id="5" name="Fußzeilenplatzhalt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v.gehmlich@hs-osnabrueck.de</a:t>
            </a:r>
            <a:endParaRPr lang="de-DE"/>
          </a:p>
        </p:txBody>
      </p:sp>
      <p:sp>
        <p:nvSpPr>
          <p:cNvPr id="6" name="Foliennummernplatzhalt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8CDBA-20CA-49CE-A5F7-777B55681E33}" type="slidenum">
              <a:rPr lang="de-DE" smtClean="0"/>
              <a:t>‹#›</a:t>
            </a:fld>
            <a:endParaRPr lang="de-DE"/>
          </a:p>
        </p:txBody>
      </p:sp>
    </p:spTree>
    <p:extLst>
      <p:ext uri="{BB962C8B-B14F-4D97-AF65-F5344CB8AC3E}">
        <p14:creationId xmlns:p14="http://schemas.microsoft.com/office/powerpoint/2010/main" val="94202650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hf hd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1AADCF-972F-461B-A6BB-A8E32D8A2619}"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C31DA9-FFC5-4536-9704-4243247B960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35372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FDD23-2917-4E25-9637-BCFC8638BDD6}" type="datetime1">
              <a:rPr lang="de-DE" smtClean="0"/>
              <a:t>30.06.2022</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v.gehmlich@hs-osnabrueck.de</a:t>
            </a:r>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2CE0-27BB-491D-B5F0-6187E01C39CC}" type="slidenum">
              <a:rPr lang="de-DE" smtClean="0"/>
              <a:t>‹#›</a:t>
            </a:fld>
            <a:endParaRPr lang="de-DE"/>
          </a:p>
        </p:txBody>
      </p:sp>
    </p:spTree>
    <p:extLst>
      <p:ext uri="{BB962C8B-B14F-4D97-AF65-F5344CB8AC3E}">
        <p14:creationId xmlns:p14="http://schemas.microsoft.com/office/powerpoint/2010/main" val="73285605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sz="1800" noProof="0" dirty="0"/>
          </a:p>
        </p:txBody>
      </p:sp>
      <p:sp>
        <p:nvSpPr>
          <p:cNvPr id="2" name="Titelplatzhalt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pPr rtl="0"/>
            <a:r>
              <a:rPr lang="de-DE" noProof="0" dirty="0" smtClean="0"/>
              <a:t>Titelmasterformat durch Klicken bearbeiten</a:t>
            </a:r>
            <a:endParaRPr lang="de-DE" noProof="0" dirty="0"/>
          </a:p>
        </p:txBody>
      </p:sp>
      <p:sp>
        <p:nvSpPr>
          <p:cNvPr id="3" name="Textplatzhalt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rtl="0"/>
            <a:r>
              <a:rPr lang="de-DE" noProof="0" dirty="0" smtClean="0"/>
              <a:t>Textmasterformat bearbeiten</a:t>
            </a:r>
          </a:p>
          <a:p>
            <a:pPr lvl="1" rtl="0"/>
            <a:r>
              <a:rPr lang="de-DE" noProof="0" dirty="0" smtClean="0"/>
              <a:t>Zweite Ebene</a:t>
            </a:r>
          </a:p>
          <a:p>
            <a:pPr lvl="2" rtl="0"/>
            <a:r>
              <a:rPr lang="de-DE" noProof="0" dirty="0" smtClean="0"/>
              <a:t>Dritte Ebene</a:t>
            </a:r>
          </a:p>
          <a:p>
            <a:pPr lvl="3" rtl="0"/>
            <a:r>
              <a:rPr lang="de-DE" noProof="0" dirty="0" smtClean="0"/>
              <a:t>Vierte Ebene</a:t>
            </a:r>
          </a:p>
          <a:p>
            <a:pPr lvl="4" rtl="0"/>
            <a:r>
              <a:rPr lang="de-DE" noProof="0" dirty="0" smtClean="0"/>
              <a:t>Fünfte Ebene</a:t>
            </a:r>
            <a:endParaRPr lang="de-DE" noProof="0" dirty="0"/>
          </a:p>
        </p:txBody>
      </p:sp>
      <p:sp>
        <p:nvSpPr>
          <p:cNvPr id="4" name="Datumsplatzhalt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248C97B7-CE76-49CA-9FF4-12DDA328E7C9}" type="datetime1">
              <a:rPr lang="de-DE" smtClean="0"/>
              <a:t>30.06.2022</a:t>
            </a:fld>
            <a:endParaRPr lang="de-DE" dirty="0"/>
          </a:p>
        </p:txBody>
      </p:sp>
      <p:sp>
        <p:nvSpPr>
          <p:cNvPr id="5" name="Fußzeilenplatzhalt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r>
              <a:rPr lang="de-DE" noProof="0" smtClean="0"/>
              <a:t>v.gehmlich@hs-osnabrueck.de</a:t>
            </a:r>
            <a:endParaRPr lang="de-DE" noProof="0" dirty="0"/>
          </a:p>
        </p:txBody>
      </p:sp>
      <p:sp>
        <p:nvSpPr>
          <p:cNvPr id="6" name="Foliennummernplatzhalt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de-DE" smtClean="0"/>
              <a:pPr/>
              <a:t>‹#›</a:t>
            </a:fld>
            <a:endParaRPr lang="de-DE" dirty="0"/>
          </a:p>
        </p:txBody>
      </p:sp>
    </p:spTree>
    <p:extLst>
      <p:ext uri="{BB962C8B-B14F-4D97-AF65-F5344CB8AC3E}">
        <p14:creationId xmlns:p14="http://schemas.microsoft.com/office/powerpoint/2010/main" val="196975902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29FB7-70C7-4C6E-A413-5B2E1F349A42}" type="datetimeFigureOut">
              <a:rPr lang="de-DE" smtClean="0"/>
              <a:t>30.06.2022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8CDBA-20CA-49CE-A5F7-777B55681E33}" type="slidenum">
              <a:rPr lang="de-DE" smtClean="0"/>
              <a:t>‹#›</a:t>
            </a:fld>
            <a:endParaRPr lang="de-DE"/>
          </a:p>
        </p:txBody>
      </p:sp>
    </p:spTree>
    <p:extLst>
      <p:ext uri="{BB962C8B-B14F-4D97-AF65-F5344CB8AC3E}">
        <p14:creationId xmlns:p14="http://schemas.microsoft.com/office/powerpoint/2010/main" val="238209019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71C94-E27D-4AB5-B983-0FD9E590393C}" type="datetime1">
              <a:rPr lang="de-DE" smtClean="0"/>
              <a:t>30.06.2022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v.gehmlich@hs-osnabrueck.de</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6BF16-C6EF-4116-826E-3DCF2DB07168}" type="slidenum">
              <a:rPr lang="de-DE" smtClean="0"/>
              <a:t>‹#›</a:t>
            </a:fld>
            <a:endParaRPr lang="de-DE"/>
          </a:p>
        </p:txBody>
      </p:sp>
    </p:spTree>
    <p:extLst>
      <p:ext uri="{BB962C8B-B14F-4D97-AF65-F5344CB8AC3E}">
        <p14:creationId xmlns:p14="http://schemas.microsoft.com/office/powerpoint/2010/main" val="60300258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F5AE89-FE5A-42C9-B037-D8606787D361}" type="datetime1">
              <a:rPr lang="de-DE" smtClean="0"/>
              <a:t>30.06.2022</a:t>
            </a:fld>
            <a:endParaRPr lang="de-DE" dirty="0"/>
          </a:p>
        </p:txBody>
      </p:sp>
      <p:sp>
        <p:nvSpPr>
          <p:cNvPr id="5" name="Footer Placeholder 4"/>
          <p:cNvSpPr>
            <a:spLocks noGrp="1"/>
          </p:cNvSpPr>
          <p:nvPr>
            <p:ph type="ftr" sz="quarter" idx="3"/>
          </p:nvPr>
        </p:nvSpPr>
        <p:spPr>
          <a:xfrm>
            <a:off x="2589213"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de-DE" noProof="0" smtClean="0"/>
              <a:t>v.gehmlich@hs-osnabrueck.de</a:t>
            </a:r>
            <a:endParaRPr lang="de-DE" noProof="0" dirty="0"/>
          </a:p>
        </p:txBody>
      </p:sp>
      <p:sp>
        <p:nvSpPr>
          <p:cNvPr id="6" name="Slide Number Placeholder 5"/>
          <p:cNvSpPr>
            <a:spLocks noGrp="1"/>
          </p:cNvSpPr>
          <p:nvPr>
            <p:ph type="sldNum" sz="quarter" idx="4"/>
          </p:nvPr>
        </p:nvSpPr>
        <p:spPr bwMode="gray">
          <a:xfrm>
            <a:off x="531813" y="787784"/>
            <a:ext cx="779767" cy="365125"/>
          </a:xfrm>
          <a:prstGeom prst="rect">
            <a:avLst/>
          </a:prstGeom>
        </p:spPr>
        <p:txBody>
          <a:bodyPr vert="horz" lIns="91440" tIns="45720" rIns="91440" bIns="45720" rtlCol="0" anchor="ctr"/>
          <a:lstStyle>
            <a:lvl1pPr algn="r">
              <a:defRPr sz="1999">
                <a:solidFill>
                  <a:srgbClr val="FEFFFF"/>
                </a:solidFill>
              </a:defRPr>
            </a:lvl1pPr>
          </a:lstStyle>
          <a:p>
            <a:fld id="{EB37DED6-D4C7-42EE-AB49-D2E39E64FDE4}" type="slidenum">
              <a:rPr lang="de-DE" smtClean="0"/>
              <a:pPr/>
              <a:t>‹#›</a:t>
            </a:fld>
            <a:endParaRPr lang="de-DE" dirty="0"/>
          </a:p>
        </p:txBody>
      </p:sp>
    </p:spTree>
    <p:extLst>
      <p:ext uri="{BB962C8B-B14F-4D97-AF65-F5344CB8AC3E}">
        <p14:creationId xmlns:p14="http://schemas.microsoft.com/office/powerpoint/2010/main" val="240984956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Lst>
  <p:hf hdr="0" dt="0"/>
  <p:txStyles>
    <p:titleStyle>
      <a:lvl1pPr algn="l" defTabSz="457063" rtl="0" eaLnBrk="1" latinLnBrk="0" hangingPunct="1">
        <a:spcBef>
          <a:spcPct val="0"/>
        </a:spcBef>
        <a:buNone/>
        <a:defRPr sz="3599"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09600" y="1600203"/>
            <a:ext cx="10972801"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25405-535D-4157-B8A8-451FFCC25F56}" type="datetime1">
              <a:rPr lang="de-DE" smtClean="0"/>
              <a:t>30.06.2022</a:t>
            </a:fld>
            <a:endParaRPr lang="de-DE"/>
          </a:p>
        </p:txBody>
      </p:sp>
      <p:sp>
        <p:nvSpPr>
          <p:cNvPr id="5" name="Fußzeilenplatzhalt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v.gehmlich@hs-osnabrueck.de</a:t>
            </a:r>
            <a:endParaRPr lang="de-DE"/>
          </a:p>
        </p:txBody>
      </p:sp>
      <p:sp>
        <p:nvSpPr>
          <p:cNvPr id="6" name="Foliennummernplatzhalt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A66D-7D97-4FDE-B217-B1C3152100EB}" type="slidenum">
              <a:rPr lang="de-DE" smtClean="0"/>
              <a:t>‹#›</a:t>
            </a:fld>
            <a:endParaRPr lang="de-DE"/>
          </a:p>
        </p:txBody>
      </p:sp>
    </p:spTree>
    <p:extLst>
      <p:ext uri="{BB962C8B-B14F-4D97-AF65-F5344CB8AC3E}">
        <p14:creationId xmlns:p14="http://schemas.microsoft.com/office/powerpoint/2010/main" val="27875626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hf hdr="0" dt="0"/>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1026918-31A1-465D-A785-511CE815DF3B}" type="datetime1">
              <a:rPr lang="de-DE" smtClean="0"/>
              <a:t>30.06.2022</a:t>
            </a:fld>
            <a:endParaRPr lang="en-US" dirty="0"/>
          </a:p>
        </p:txBody>
      </p:sp>
      <p:sp>
        <p:nvSpPr>
          <p:cNvPr id="5" name="Footer Placeholder 4"/>
          <p:cNvSpPr>
            <a:spLocks noGrp="1"/>
          </p:cNvSpPr>
          <p:nvPr>
            <p:ph type="ftr" sz="quarter" idx="3"/>
          </p:nvPr>
        </p:nvSpPr>
        <p:spPr>
          <a:xfrm>
            <a:off x="2589213"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v.gehmlich@hs-osnabrueck.de</a:t>
            </a:r>
            <a:endParaRPr lang="en-US" dirty="0"/>
          </a:p>
        </p:txBody>
      </p:sp>
      <p:sp>
        <p:nvSpPr>
          <p:cNvPr id="6" name="Slide Number Placeholder 5"/>
          <p:cNvSpPr>
            <a:spLocks noGrp="1"/>
          </p:cNvSpPr>
          <p:nvPr>
            <p:ph type="sldNum" sz="quarter" idx="4"/>
          </p:nvPr>
        </p:nvSpPr>
        <p:spPr bwMode="gray">
          <a:xfrm>
            <a:off x="531813" y="787784"/>
            <a:ext cx="779767" cy="365125"/>
          </a:xfrm>
          <a:prstGeom prst="rect">
            <a:avLst/>
          </a:prstGeom>
        </p:spPr>
        <p:txBody>
          <a:bodyPr vert="horz" lIns="91440" tIns="45720" rIns="91440" bIns="45720" rtlCol="0" anchor="ctr"/>
          <a:lstStyle>
            <a:lvl1pPr algn="r">
              <a:defRPr sz="1999">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743533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Lst>
  <p:hf hdr="0" dt="0"/>
  <p:txStyles>
    <p:titleStyle>
      <a:lvl1pPr algn="l" defTabSz="457063" rtl="0" eaLnBrk="1" latinLnBrk="0" hangingPunct="1">
        <a:spcBef>
          <a:spcPct val="0"/>
        </a:spcBef>
        <a:buNone/>
        <a:defRPr sz="359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D9ABD6-F23B-4CEC-855F-C0A5EBF4EC12}"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861818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5DD339C-67AD-4828-8304-4882B6A0300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264606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1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1621" y="1820849"/>
            <a:ext cx="7407038" cy="2870421"/>
          </a:xfrm>
        </p:spPr>
        <p:txBody>
          <a:bodyPr>
            <a:normAutofit fontScale="90000"/>
          </a:bodyPr>
          <a:lstStyle/>
          <a:p>
            <a:pPr>
              <a:spcAft>
                <a:spcPts val="0"/>
              </a:spcAft>
            </a:pPr>
            <a:r>
              <a:rPr lang="en-GB" sz="3600" b="1" dirty="0" smtClean="0">
                <a:solidFill>
                  <a:srgbClr val="1F497D"/>
                </a:solidFill>
                <a:latin typeface="Calibri" panose="020F0502020204030204" pitchFamily="34" charset="0"/>
                <a:ea typeface="Calibri" panose="020F0502020204030204" pitchFamily="34" charset="0"/>
              </a:rPr>
              <a:t/>
            </a:r>
            <a:br>
              <a:rPr lang="en-GB" sz="3600" b="1" dirty="0" smtClean="0">
                <a:solidFill>
                  <a:srgbClr val="1F497D"/>
                </a:solidFill>
                <a:latin typeface="Calibri" panose="020F0502020204030204" pitchFamily="34" charset="0"/>
                <a:ea typeface="Calibri" panose="020F0502020204030204" pitchFamily="34" charset="0"/>
              </a:rPr>
            </a:br>
            <a:r>
              <a:rPr lang="en-GB" sz="3600" b="1" dirty="0">
                <a:solidFill>
                  <a:srgbClr val="1F497D"/>
                </a:solidFill>
                <a:latin typeface="Calibri" panose="020F0502020204030204" pitchFamily="34" charset="0"/>
                <a:ea typeface="Calibri" panose="020F0502020204030204" pitchFamily="34" charset="0"/>
              </a:rPr>
              <a:t/>
            </a:r>
            <a:br>
              <a:rPr lang="en-GB" sz="3600" b="1" dirty="0">
                <a:solidFill>
                  <a:srgbClr val="1F497D"/>
                </a:solidFill>
                <a:latin typeface="Calibri" panose="020F0502020204030204" pitchFamily="34" charset="0"/>
                <a:ea typeface="Calibri" panose="020F0502020204030204" pitchFamily="34" charset="0"/>
              </a:rPr>
            </a:br>
            <a:r>
              <a:rPr lang="en-GB" sz="4000" b="1" dirty="0" smtClean="0">
                <a:solidFill>
                  <a:srgbClr val="1F497D"/>
                </a:solidFill>
                <a:latin typeface="Calibri" panose="020F0502020204030204" pitchFamily="34" charset="0"/>
                <a:ea typeface="Calibri" panose="020F0502020204030204" pitchFamily="34" charset="0"/>
              </a:rPr>
              <a:t>Bologna Hub Peer Support </a:t>
            </a:r>
            <a:br>
              <a:rPr lang="en-GB" sz="4000" b="1" dirty="0" smtClean="0">
                <a:solidFill>
                  <a:srgbClr val="1F497D"/>
                </a:solidFill>
                <a:latin typeface="Calibri" panose="020F0502020204030204" pitchFamily="34" charset="0"/>
                <a:ea typeface="Calibri" panose="020F0502020204030204" pitchFamily="34" charset="0"/>
              </a:rPr>
            </a:br>
            <a:r>
              <a:rPr lang="en-GB" sz="4000" b="1" dirty="0" smtClean="0">
                <a:solidFill>
                  <a:srgbClr val="1F497D"/>
                </a:solidFill>
                <a:latin typeface="Calibri" panose="020F0502020204030204" pitchFamily="34" charset="0"/>
                <a:ea typeface="Calibri" panose="020F0502020204030204" pitchFamily="34" charset="0"/>
              </a:rPr>
              <a:t/>
            </a:r>
            <a:br>
              <a:rPr lang="en-GB" sz="4000" b="1" dirty="0" smtClean="0">
                <a:solidFill>
                  <a:srgbClr val="1F497D"/>
                </a:solidFill>
                <a:latin typeface="Calibri" panose="020F0502020204030204" pitchFamily="34" charset="0"/>
                <a:ea typeface="Calibri" panose="020F0502020204030204" pitchFamily="34" charset="0"/>
              </a:rPr>
            </a:br>
            <a:r>
              <a:rPr lang="en-GB" sz="3600" dirty="0" smtClean="0">
                <a:solidFill>
                  <a:schemeClr val="bg1"/>
                </a:solidFill>
                <a:latin typeface="Calibri" panose="020F0502020204030204" pitchFamily="34" charset="0"/>
                <a:ea typeface="Calibri" panose="020F0502020204030204" pitchFamily="34" charset="0"/>
              </a:rPr>
              <a:t>1 Harmonisation </a:t>
            </a:r>
            <a:r>
              <a:rPr lang="en-GB" sz="3600" dirty="0">
                <a:solidFill>
                  <a:schemeClr val="bg1"/>
                </a:solidFill>
                <a:latin typeface="Calibri" panose="020F0502020204030204" pitchFamily="34" charset="0"/>
                <a:ea typeface="Calibri" panose="020F0502020204030204" pitchFamily="34" charset="0"/>
              </a:rPr>
              <a:t>of study-programme aims </a:t>
            </a:r>
            <a:r>
              <a:rPr lang="en-GB" sz="3600" dirty="0" smtClean="0">
                <a:solidFill>
                  <a:schemeClr val="bg1"/>
                </a:solidFill>
                <a:latin typeface="Calibri" panose="020F0502020204030204" pitchFamily="34" charset="0"/>
                <a:ea typeface="Calibri" panose="020F0502020204030204" pitchFamily="34" charset="0"/>
              </a:rPr>
              <a:t>&amp;  objectives </a:t>
            </a:r>
            <a:r>
              <a:rPr lang="en-GB" sz="3600" dirty="0">
                <a:solidFill>
                  <a:schemeClr val="bg1"/>
                </a:solidFill>
                <a:latin typeface="Calibri" panose="020F0502020204030204" pitchFamily="34" charset="0"/>
                <a:ea typeface="Calibri" panose="020F0502020204030204" pitchFamily="34" charset="0"/>
              </a:rPr>
              <a:t>with the LO of its courses &amp; </a:t>
            </a:r>
            <a:r>
              <a:rPr lang="en-GB" sz="3600" dirty="0" smtClean="0">
                <a:solidFill>
                  <a:schemeClr val="bg1"/>
                </a:solidFill>
                <a:latin typeface="Calibri" panose="020F0502020204030204" pitchFamily="34" charset="0"/>
                <a:ea typeface="Calibri" panose="020F0502020204030204" pitchFamily="34" charset="0"/>
              </a:rPr>
              <a:t>modules</a:t>
            </a:r>
            <a:r>
              <a:rPr lang="en-GB" sz="3600" dirty="0" smtClean="0">
                <a:solidFill>
                  <a:srgbClr val="1F497D"/>
                </a:solidFill>
                <a:latin typeface="Calibri" panose="020F0502020204030204" pitchFamily="34" charset="0"/>
                <a:ea typeface="Calibri" panose="020F0502020204030204" pitchFamily="34" charset="0"/>
              </a:rPr>
              <a:t/>
            </a:r>
            <a:br>
              <a:rPr lang="en-GB" sz="3600" dirty="0" smtClean="0">
                <a:solidFill>
                  <a:srgbClr val="1F497D"/>
                </a:solidFill>
                <a:latin typeface="Calibri" panose="020F0502020204030204" pitchFamily="34" charset="0"/>
                <a:ea typeface="Calibri" panose="020F0502020204030204" pitchFamily="34" charset="0"/>
              </a:rPr>
            </a:br>
            <a:r>
              <a:rPr lang="en-GB" sz="3600" dirty="0" smtClean="0">
                <a:solidFill>
                  <a:srgbClr val="1F497D"/>
                </a:solidFill>
                <a:latin typeface="Calibri" panose="020F0502020204030204" pitchFamily="34" charset="0"/>
                <a:ea typeface="Calibri" panose="020F0502020204030204" pitchFamily="34" charset="0"/>
              </a:rPr>
              <a:t/>
            </a:r>
            <a:br>
              <a:rPr lang="en-GB" sz="3600" dirty="0" smtClean="0">
                <a:solidFill>
                  <a:srgbClr val="1F497D"/>
                </a:solidFill>
                <a:latin typeface="Calibri" panose="020F0502020204030204" pitchFamily="34" charset="0"/>
                <a:ea typeface="Calibri" panose="020F0502020204030204" pitchFamily="34" charset="0"/>
              </a:rPr>
            </a:br>
            <a:r>
              <a:rPr lang="en-GB" sz="3600" dirty="0" smtClean="0">
                <a:solidFill>
                  <a:schemeClr val="accent2"/>
                </a:solidFill>
                <a:latin typeface="Calibri" panose="020F0502020204030204" pitchFamily="34" charset="0"/>
                <a:ea typeface="Calibri" panose="020F0502020204030204" pitchFamily="34" charset="0"/>
              </a:rPr>
              <a:t>2</a:t>
            </a:r>
            <a:r>
              <a:rPr lang="en-GB" sz="3600" dirty="0" smtClean="0">
                <a:solidFill>
                  <a:srgbClr val="1F497D"/>
                </a:solidFill>
                <a:latin typeface="Calibri" panose="020F0502020204030204" pitchFamily="34" charset="0"/>
                <a:ea typeface="Calibri" panose="020F0502020204030204" pitchFamily="34" charset="0"/>
              </a:rPr>
              <a:t> </a:t>
            </a:r>
            <a:r>
              <a:rPr lang="en-GB" sz="3600" dirty="0" smtClean="0">
                <a:solidFill>
                  <a:srgbClr val="FFC000"/>
                </a:solidFill>
                <a:latin typeface="Calibri" panose="020F0502020204030204" pitchFamily="34" charset="0"/>
                <a:ea typeface="Calibri" panose="020F0502020204030204" pitchFamily="34" charset="0"/>
              </a:rPr>
              <a:t>Quality </a:t>
            </a:r>
            <a:r>
              <a:rPr lang="en-GB" sz="3600" dirty="0">
                <a:solidFill>
                  <a:srgbClr val="FFC000"/>
                </a:solidFill>
                <a:latin typeface="Calibri" panose="020F0502020204030204" pitchFamily="34" charset="0"/>
                <a:ea typeface="Calibri" panose="020F0502020204030204" pitchFamily="34" charset="0"/>
              </a:rPr>
              <a:t>Culture and Quality </a:t>
            </a:r>
            <a:r>
              <a:rPr lang="en-GB" sz="3600" dirty="0" smtClean="0">
                <a:solidFill>
                  <a:srgbClr val="FFC000"/>
                </a:solidFill>
                <a:latin typeface="Calibri" panose="020F0502020204030204" pitchFamily="34" charset="0"/>
                <a:ea typeface="Calibri" panose="020F0502020204030204" pitchFamily="34" charset="0"/>
              </a:rPr>
              <a:t>Assurance </a:t>
            </a:r>
            <a:br>
              <a:rPr lang="en-GB" sz="3600" dirty="0" smtClean="0">
                <a:solidFill>
                  <a:srgbClr val="FFC000"/>
                </a:solidFill>
                <a:latin typeface="Calibri" panose="020F0502020204030204" pitchFamily="34" charset="0"/>
                <a:ea typeface="Calibri" panose="020F0502020204030204" pitchFamily="34" charset="0"/>
              </a:rPr>
            </a:br>
            <a:r>
              <a:rPr lang="de-DE" sz="3600" dirty="0">
                <a:latin typeface="Times New Roman" panose="02020603050405020304" pitchFamily="18" charset="0"/>
                <a:ea typeface="Calibri" panose="020F0502020204030204" pitchFamily="34" charset="0"/>
              </a:rPr>
              <a:t/>
            </a:r>
            <a:br>
              <a:rPr lang="de-DE" sz="3600" dirty="0">
                <a:latin typeface="Times New Roman" panose="02020603050405020304" pitchFamily="18" charset="0"/>
                <a:ea typeface="Calibri" panose="020F0502020204030204" pitchFamily="34" charset="0"/>
              </a:rPr>
            </a:br>
            <a:r>
              <a:rPr lang="de-DE" sz="3600" dirty="0" smtClean="0">
                <a:solidFill>
                  <a:srgbClr val="0070C0"/>
                </a:solidFill>
                <a:latin typeface="Times New Roman" panose="02020603050405020304" pitchFamily="18" charset="0"/>
                <a:ea typeface="Calibri" panose="020F0502020204030204" pitchFamily="34" charset="0"/>
              </a:rPr>
              <a:t>3 </a:t>
            </a:r>
            <a:r>
              <a:rPr lang="en-GB" sz="3600" dirty="0" smtClean="0">
                <a:solidFill>
                  <a:srgbClr val="0070C0"/>
                </a:solidFill>
                <a:latin typeface="Calibri" panose="020F0502020204030204" pitchFamily="34" charset="0"/>
                <a:ea typeface="Calibri" panose="020F0502020204030204" pitchFamily="34" charset="0"/>
              </a:rPr>
              <a:t>Organisational </a:t>
            </a:r>
            <a:r>
              <a:rPr lang="en-GB" sz="3600" dirty="0">
                <a:solidFill>
                  <a:srgbClr val="0070C0"/>
                </a:solidFill>
                <a:latin typeface="Calibri" panose="020F0502020204030204" pitchFamily="34" charset="0"/>
                <a:ea typeface="Calibri" panose="020F0502020204030204" pitchFamily="34" charset="0"/>
              </a:rPr>
              <a:t>Culture at LOGOS</a:t>
            </a:r>
            <a:r>
              <a:rPr lang="en-GB" sz="3600" b="1" dirty="0">
                <a:solidFill>
                  <a:srgbClr val="0070C0"/>
                </a:solidFill>
                <a:latin typeface="Calibri" panose="020F0502020204030204" pitchFamily="34" charset="0"/>
                <a:ea typeface="Calibri" panose="020F0502020204030204" pitchFamily="34" charset="0"/>
              </a:rPr>
              <a:t> </a:t>
            </a:r>
            <a:endParaRPr lang="de-DE" sz="3600" dirty="0">
              <a:solidFill>
                <a:srgbClr val="0070C0"/>
              </a:solidFill>
              <a:effectLst/>
              <a:latin typeface="Times New Roman" panose="02020603050405020304" pitchFamily="18" charset="0"/>
              <a:ea typeface="Calibri" panose="020F0502020204030204" pitchFamily="34" charset="0"/>
            </a:endParaRPr>
          </a:p>
        </p:txBody>
      </p:sp>
      <p:sp>
        <p:nvSpPr>
          <p:cNvPr id="3" name="Untertitel 2"/>
          <p:cNvSpPr>
            <a:spLocks noGrp="1"/>
          </p:cNvSpPr>
          <p:nvPr>
            <p:ph type="subTitle" idx="1"/>
          </p:nvPr>
        </p:nvSpPr>
        <p:spPr>
          <a:xfrm>
            <a:off x="1041621" y="5033176"/>
            <a:ext cx="7373594" cy="551470"/>
          </a:xfrm>
        </p:spPr>
        <p:txBody>
          <a:bodyPr>
            <a:normAutofit/>
          </a:bodyPr>
          <a:lstStyle/>
          <a:p>
            <a:pPr>
              <a:spcAft>
                <a:spcPts val="0"/>
              </a:spcAft>
            </a:pPr>
            <a:r>
              <a:rPr lang="en-GB" sz="2400" b="1" dirty="0" smtClean="0">
                <a:solidFill>
                  <a:srgbClr val="1F497D"/>
                </a:solidFill>
                <a:latin typeface="Calibri" panose="020F0502020204030204" pitchFamily="34" charset="0"/>
                <a:ea typeface="Calibri" panose="020F0502020204030204" pitchFamily="34" charset="0"/>
              </a:rPr>
              <a:t>Session II - Tuesday, 28.06.2022, 12-14h - all faculty</a:t>
            </a:r>
            <a:endParaRPr lang="de-DE" sz="2800" dirty="0" smtClean="0">
              <a:latin typeface="Times New Roman" panose="02020603050405020304" pitchFamily="18" charset="0"/>
              <a:ea typeface="Calibri" panose="020F0502020204030204" pitchFamily="34" charset="0"/>
            </a:endParaRPr>
          </a:p>
          <a:p>
            <a:endParaRPr lang="de-DE" dirty="0"/>
          </a:p>
        </p:txBody>
      </p:sp>
      <p:sp>
        <p:nvSpPr>
          <p:cNvPr id="5" name="Fußzeilenplatzhalter 4"/>
          <p:cNvSpPr>
            <a:spLocks noGrp="1"/>
          </p:cNvSpPr>
          <p:nvPr>
            <p:ph type="ftr" sz="quarter" idx="11"/>
          </p:nvPr>
        </p:nvSpPr>
        <p:spPr/>
        <p:txBody>
          <a:bodyPr/>
          <a:lstStyle/>
          <a:p>
            <a:r>
              <a:rPr lang="en-US" smtClean="0"/>
              <a:t>v.gehmlich@hs-osnabrueck.de</a:t>
            </a:r>
            <a:endParaRPr lang="en-US" dirty="0"/>
          </a:p>
        </p:txBody>
      </p:sp>
      <p:sp>
        <p:nvSpPr>
          <p:cNvPr id="6" name="Foliennummernplatzhalter 5"/>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3885430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633502" y="1701258"/>
            <a:ext cx="9034143" cy="4830834"/>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de-DE" sz="2799" b="1" i="0" u="none" strike="noStrike" kern="1200" cap="none" spc="0" normalizeH="0" baseline="0" noProof="0" dirty="0">
                <a:ln>
                  <a:noFill/>
                </a:ln>
                <a:solidFill>
                  <a:prstClr val="black"/>
                </a:solidFill>
                <a:effectLst/>
                <a:uLnTx/>
                <a:uFillTx/>
                <a:latin typeface="Calibri"/>
                <a:ea typeface="+mn-ea"/>
                <a:cs typeface="+mn-cs"/>
              </a:rPr>
              <a:t>The </a:t>
            </a:r>
            <a:r>
              <a:rPr kumimoji="0" lang="de-DE" sz="2799" b="1" i="0" u="none" strike="noStrike" kern="1200" cap="none" spc="0" normalizeH="0" baseline="0" noProof="0" dirty="0" err="1">
                <a:ln>
                  <a:noFill/>
                </a:ln>
                <a:solidFill>
                  <a:prstClr val="black"/>
                </a:solidFill>
                <a:effectLst/>
                <a:uLnTx/>
                <a:uFillTx/>
                <a:latin typeface="Calibri"/>
                <a:ea typeface="+mn-ea"/>
                <a:cs typeface="+mn-cs"/>
              </a:rPr>
              <a:t>student</a:t>
            </a:r>
            <a:r>
              <a:rPr kumimoji="0" lang="de-DE" sz="2799" b="1" i="0" u="none" strike="noStrike" kern="1200" cap="none" spc="0" normalizeH="0" baseline="0" noProof="0" dirty="0">
                <a:ln>
                  <a:noFill/>
                </a:ln>
                <a:solidFill>
                  <a:prstClr val="black"/>
                </a:solidFill>
                <a:effectLst/>
                <a:uLnTx/>
                <a:uFillTx/>
                <a:latin typeface="Calibri"/>
                <a:ea typeface="+mn-ea"/>
                <a:cs typeface="+mn-cs"/>
              </a:rPr>
              <a:t> (</a:t>
            </a:r>
            <a:r>
              <a:rPr kumimoji="0" lang="de-DE" sz="2799" b="1" i="0" u="none" strike="noStrike" kern="1200" cap="none" spc="0" normalizeH="0" baseline="0" noProof="0" dirty="0" err="1">
                <a:ln>
                  <a:noFill/>
                </a:ln>
                <a:solidFill>
                  <a:prstClr val="black"/>
                </a:solidFill>
                <a:effectLst/>
                <a:uLnTx/>
                <a:uFillTx/>
                <a:latin typeface="Calibri"/>
                <a:ea typeface="+mn-ea"/>
                <a:cs typeface="+mn-cs"/>
              </a:rPr>
              <a:t>learner-centred</a:t>
            </a:r>
            <a:r>
              <a:rPr kumimoji="0" lang="de-DE" sz="2799" b="1" i="0" u="none" strike="noStrike" kern="1200" cap="none" spc="0" normalizeH="0" baseline="0" noProof="0" dirty="0">
                <a:ln>
                  <a:noFill/>
                </a:ln>
                <a:solidFill>
                  <a:prstClr val="black"/>
                </a:solidFill>
                <a:effectLst/>
                <a:uLnTx/>
                <a:uFillTx/>
                <a:latin typeface="Calibri"/>
                <a:ea typeface="+mn-ea"/>
                <a:cs typeface="+mn-cs"/>
              </a:rPr>
              <a:t>)…</a:t>
            </a:r>
          </a:p>
          <a:p>
            <a:pPr marL="514196" marR="0" lvl="0" indent="-514196" algn="l" defTabSz="914126" rtl="0" eaLnBrk="1" fontAlgn="auto" latinLnBrk="0" hangingPunct="1">
              <a:lnSpc>
                <a:spcPct val="100000"/>
              </a:lnSpc>
              <a:spcBef>
                <a:spcPts val="0"/>
              </a:spcBef>
              <a:spcAft>
                <a:spcPts val="0"/>
              </a:spcAft>
              <a:buClrTx/>
              <a:buSzTx/>
              <a:buFontTx/>
              <a:buAutoNum type="arabicPeriod"/>
              <a:tabLst/>
              <a:defRPr/>
            </a:pPr>
            <a:r>
              <a:rPr kumimoji="0" lang="de-DE" sz="2799" b="0" i="0" u="none" strike="noStrike" kern="1200" cap="none" spc="0" normalizeH="0" baseline="0" noProof="0" dirty="0" err="1">
                <a:ln>
                  <a:noFill/>
                </a:ln>
                <a:solidFill>
                  <a:prstClr val="black"/>
                </a:solidFill>
                <a:effectLst/>
                <a:uLnTx/>
                <a:uFillTx/>
                <a:latin typeface="Calibri"/>
                <a:ea typeface="+mn-ea"/>
                <a:cs typeface="+mn-cs"/>
              </a:rPr>
              <a:t>Use</a:t>
            </a:r>
            <a:r>
              <a:rPr kumimoji="0" lang="de-DE" sz="2799" b="0" i="0" u="none" strike="noStrike" kern="1200" cap="none" spc="0" normalizeH="0" baseline="0" noProof="0" dirty="0">
                <a:ln>
                  <a:noFill/>
                </a:ln>
                <a:solidFill>
                  <a:prstClr val="black"/>
                </a:solidFill>
                <a:effectLst/>
                <a:uLnTx/>
                <a:uFillTx/>
                <a:latin typeface="Calibri"/>
                <a:ea typeface="+mn-ea"/>
                <a:cs typeface="+mn-cs"/>
              </a:rPr>
              <a:t> an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active</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verb</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to</a:t>
            </a:r>
            <a:r>
              <a:rPr kumimoji="0" lang="de-DE" sz="2799" b="0" i="0" u="none" strike="noStrike" kern="1200" cap="none" spc="0" normalizeH="0" baseline="0" noProof="0" dirty="0">
                <a:ln>
                  <a:noFill/>
                </a:ln>
                <a:solidFill>
                  <a:prstClr val="black"/>
                </a:solidFill>
                <a:effectLst/>
                <a:uLnTx/>
                <a:uFillTx/>
                <a:latin typeface="Calibri"/>
                <a:ea typeface="+mn-ea"/>
                <a:cs typeface="+mn-cs"/>
              </a:rPr>
              <a:t> express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what</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learners</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are</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expected</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to</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know</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and</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be</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able</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to</a:t>
            </a:r>
            <a:r>
              <a:rPr kumimoji="0" lang="de-DE" sz="2799" b="0" i="0" u="none" strike="noStrike" kern="1200" cap="none" spc="0" normalizeH="0" baseline="0" noProof="0" dirty="0">
                <a:ln>
                  <a:noFill/>
                </a:ln>
                <a:solidFill>
                  <a:prstClr val="black"/>
                </a:solidFill>
                <a:effectLst/>
                <a:uLnTx/>
                <a:uFillTx/>
                <a:latin typeface="Calibri"/>
                <a:ea typeface="+mn-ea"/>
                <a:cs typeface="+mn-cs"/>
              </a:rPr>
              <a:t> do (e.g.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graduates</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can</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describe</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implement</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draw</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conclusions</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assess</a:t>
            </a:r>
            <a:r>
              <a:rPr kumimoji="0" lang="de-DE" sz="2799" b="0" i="0" u="none" strike="noStrike" kern="1200" cap="none" spc="0" normalizeH="0" baseline="0" noProof="0" dirty="0">
                <a:ln>
                  <a:noFill/>
                </a:ln>
                <a:solidFill>
                  <a:prstClr val="black"/>
                </a:solidFill>
                <a:effectLst/>
                <a:uLnTx/>
                <a:uFillTx/>
                <a:latin typeface="Calibri"/>
                <a:ea typeface="+mn-ea"/>
                <a:cs typeface="+mn-cs"/>
              </a:rPr>
              <a:t>“, „plan“…)</a:t>
            </a:r>
          </a:p>
          <a:p>
            <a:pPr marL="514196" marR="0" lvl="0" indent="-514196" algn="l" defTabSz="914126" rtl="0" eaLnBrk="1" fontAlgn="auto" latinLnBrk="0" hangingPunct="1">
              <a:lnSpc>
                <a:spcPct val="100000"/>
              </a:lnSpc>
              <a:spcBef>
                <a:spcPts val="0"/>
              </a:spcBef>
              <a:spcAft>
                <a:spcPts val="0"/>
              </a:spcAft>
              <a:buClrTx/>
              <a:buSzTx/>
              <a:buFontTx/>
              <a:buAutoNum type="arabicPeriod"/>
              <a:tabLst/>
              <a:defRPr/>
            </a:pPr>
            <a:r>
              <a:rPr kumimoji="0" lang="de-DE" sz="2799" b="0" i="0" u="none" strike="noStrike" kern="1200" cap="none" spc="0" normalizeH="0" baseline="0" noProof="0" dirty="0" err="1">
                <a:ln>
                  <a:noFill/>
                </a:ln>
                <a:solidFill>
                  <a:prstClr val="black"/>
                </a:solidFill>
                <a:effectLst/>
                <a:uLnTx/>
                <a:uFillTx/>
                <a:latin typeface="Calibri"/>
                <a:ea typeface="+mn-ea"/>
                <a:cs typeface="+mn-cs"/>
              </a:rPr>
              <a:t>Specify</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to</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what</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this</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outcome</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refers</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to</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object</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skill</a:t>
            </a:r>
            <a:r>
              <a:rPr kumimoji="0" lang="de-DE" sz="2799" b="0" i="0" u="none" strike="noStrike" kern="1200" cap="none" spc="0" normalizeH="0" baseline="0" noProof="0" dirty="0">
                <a:ln>
                  <a:noFill/>
                </a:ln>
                <a:solidFill>
                  <a:prstClr val="black"/>
                </a:solidFill>
                <a:effectLst/>
                <a:uLnTx/>
                <a:uFillTx/>
                <a:latin typeface="Calibri"/>
                <a:ea typeface="+mn-ea"/>
                <a:cs typeface="+mn-cs"/>
              </a:rPr>
              <a:t>, e.g. Can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explain</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the</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function</a:t>
            </a:r>
            <a:r>
              <a:rPr kumimoji="0" lang="de-DE" sz="2799" b="0" i="0" u="none" strike="noStrike" kern="1200" cap="none" spc="0" normalizeH="0" baseline="0" noProof="0" dirty="0">
                <a:ln>
                  <a:noFill/>
                </a:ln>
                <a:solidFill>
                  <a:prstClr val="black"/>
                </a:solidFill>
                <a:effectLst/>
                <a:uLnTx/>
                <a:uFillTx/>
                <a:latin typeface="Calibri"/>
                <a:ea typeface="+mn-ea"/>
                <a:cs typeface="+mn-cs"/>
              </a:rPr>
              <a:t> of hardware-</a:t>
            </a:r>
            <a:r>
              <a:rPr kumimoji="0" lang="de-DE" sz="2799" b="0" i="0" u="none" strike="noStrike" kern="1200" cap="none" spc="0" normalizeH="0" baseline="0" noProof="0" dirty="0" err="1">
                <a:ln>
                  <a:noFill/>
                </a:ln>
                <a:solidFill>
                  <a:prstClr val="black"/>
                </a:solidFill>
                <a:effectLst/>
                <a:uLnTx/>
                <a:uFillTx/>
                <a:latin typeface="Calibri"/>
                <a:ea typeface="+mn-ea"/>
                <a:cs typeface="+mn-cs"/>
              </a:rPr>
              <a:t>components</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can</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present</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the</a:t>
            </a:r>
            <a:r>
              <a:rPr kumimoji="0" lang="de-DE" sz="2799" b="0" i="0" u="none" strike="noStrike" kern="1200" cap="none" spc="0" normalizeH="0" baseline="0" noProof="0" dirty="0">
                <a:ln>
                  <a:noFill/>
                </a:ln>
                <a:solidFill>
                  <a:prstClr val="black"/>
                </a:solidFill>
                <a:effectLst/>
                <a:uLnTx/>
                <a:uFillTx/>
                <a:latin typeface="Calibri"/>
                <a:ea typeface="+mn-ea"/>
                <a:cs typeface="+mn-cs"/>
              </a:rPr>
              <a:t> „design of a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living-room</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by</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hand</a:t>
            </a:r>
            <a:r>
              <a:rPr kumimoji="0" lang="de-DE" sz="2799" b="0" i="0" u="none" strike="noStrike" kern="1200" cap="none" spc="0" normalizeH="0" baseline="0" noProof="0" dirty="0">
                <a:ln>
                  <a:noFill/>
                </a:ln>
                <a:solidFill>
                  <a:prstClr val="black"/>
                </a:solidFill>
                <a:effectLst/>
                <a:uLnTx/>
                <a:uFillTx/>
                <a:latin typeface="Calibri"/>
                <a:ea typeface="+mn-ea"/>
                <a:cs typeface="+mn-cs"/>
              </a:rPr>
              <a:t>“)</a:t>
            </a:r>
          </a:p>
          <a:p>
            <a:pPr marL="514196" marR="0" lvl="0" indent="-514196" algn="l" defTabSz="914126" rtl="0" eaLnBrk="1" fontAlgn="auto" latinLnBrk="0" hangingPunct="1">
              <a:lnSpc>
                <a:spcPct val="100000"/>
              </a:lnSpc>
              <a:spcBef>
                <a:spcPts val="0"/>
              </a:spcBef>
              <a:spcAft>
                <a:spcPts val="0"/>
              </a:spcAft>
              <a:buClrTx/>
              <a:buSzTx/>
              <a:buFontTx/>
              <a:buAutoNum type="arabicPeriod"/>
              <a:tabLst/>
              <a:defRPr/>
            </a:pPr>
            <a:r>
              <a:rPr kumimoji="0" lang="de-DE" sz="2799" b="0" i="0" u="none" strike="noStrike" kern="1200" cap="none" spc="0" normalizeH="0" baseline="0" noProof="0" dirty="0" err="1">
                <a:ln>
                  <a:noFill/>
                </a:ln>
                <a:solidFill>
                  <a:prstClr val="black"/>
                </a:solidFill>
                <a:effectLst/>
                <a:uLnTx/>
                <a:uFillTx/>
                <a:latin typeface="Calibri"/>
                <a:ea typeface="+mn-ea"/>
                <a:cs typeface="+mn-cs"/>
              </a:rPr>
              <a:t>Specify</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modality</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to</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proof</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the</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achievement</a:t>
            </a:r>
            <a:r>
              <a:rPr kumimoji="0" lang="de-DE" sz="2799" b="0" i="0" u="none" strike="noStrike" kern="1200" cap="none" spc="0" normalizeH="0" baseline="0" noProof="0" dirty="0">
                <a:ln>
                  <a:noFill/>
                </a:ln>
                <a:solidFill>
                  <a:prstClr val="black"/>
                </a:solidFill>
                <a:effectLst/>
                <a:uLnTx/>
                <a:uFillTx/>
                <a:latin typeface="Calibri"/>
                <a:ea typeface="+mn-ea"/>
                <a:cs typeface="+mn-cs"/>
              </a:rPr>
              <a:t> of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learning</a:t>
            </a:r>
            <a:r>
              <a:rPr kumimoji="0" lang="de-DE" sz="2799" b="0" i="0" u="none" strike="noStrike" kern="1200" cap="none" spc="0" normalizeH="0" baseline="0" noProof="0" dirty="0">
                <a:ln>
                  <a:noFill/>
                </a:ln>
                <a:solidFill>
                  <a:prstClr val="black"/>
                </a:solidFill>
                <a:effectLst/>
                <a:uLnTx/>
                <a:uFillTx/>
                <a:latin typeface="Calibri"/>
                <a:ea typeface="+mn-ea"/>
                <a:cs typeface="+mn-cs"/>
              </a:rPr>
              <a:t> (e.g.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to</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give</a:t>
            </a:r>
            <a:r>
              <a:rPr kumimoji="0" lang="de-DE" sz="2799" b="0" i="0" u="none" strike="noStrike" kern="1200" cap="none" spc="0" normalizeH="0" baseline="0" noProof="0" dirty="0">
                <a:ln>
                  <a:noFill/>
                </a:ln>
                <a:solidFill>
                  <a:prstClr val="black"/>
                </a:solidFill>
                <a:effectLst/>
                <a:uLnTx/>
                <a:uFillTx/>
                <a:latin typeface="Calibri"/>
                <a:ea typeface="+mn-ea"/>
                <a:cs typeface="+mn-cs"/>
              </a:rPr>
              <a:t> an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overview</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over</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the</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materials</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most</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often</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used</a:t>
            </a:r>
            <a:r>
              <a:rPr kumimoji="0" lang="de-DE" sz="2799" b="0" i="0" u="none" strike="noStrike" kern="1200" cap="none" spc="0" normalizeH="0" baseline="0" noProof="0" dirty="0">
                <a:ln>
                  <a:noFill/>
                </a:ln>
                <a:solidFill>
                  <a:prstClr val="black"/>
                </a:solidFill>
                <a:effectLst/>
                <a:uLnTx/>
                <a:uFillTx/>
                <a:latin typeface="Calibri"/>
                <a:ea typeface="+mn-ea"/>
                <a:cs typeface="+mn-cs"/>
              </a:rPr>
              <a:t> in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electro</a:t>
            </a:r>
            <a:r>
              <a:rPr kumimoji="0" lang="de-DE" sz="2799" b="0" i="0" u="none" strike="noStrike" kern="1200" cap="none" spc="0" normalizeH="0" baseline="0" noProof="0" dirty="0">
                <a:ln>
                  <a:noFill/>
                </a:ln>
                <a:solidFill>
                  <a:prstClr val="black"/>
                </a:solidFill>
                <a:effectLst/>
                <a:uLnTx/>
                <a:uFillTx/>
                <a:latin typeface="Calibri"/>
                <a:ea typeface="+mn-ea"/>
                <a:cs typeface="+mn-cs"/>
              </a:rPr>
              <a:t>-engineering;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to</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develop</a:t>
            </a:r>
            <a:r>
              <a:rPr kumimoji="0" lang="de-DE" sz="2799" b="0" i="0" u="none" strike="noStrike" kern="1200" cap="none" spc="0" normalizeH="0" baseline="0" noProof="0" dirty="0">
                <a:ln>
                  <a:noFill/>
                </a:ln>
                <a:solidFill>
                  <a:prstClr val="black"/>
                </a:solidFill>
                <a:effectLst/>
                <a:uLnTx/>
                <a:uFillTx/>
                <a:latin typeface="Calibri"/>
                <a:ea typeface="+mn-ea"/>
                <a:cs typeface="+mn-cs"/>
              </a:rPr>
              <a:t> a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research</a:t>
            </a:r>
            <a:r>
              <a:rPr kumimoji="0" lang="de-DE" sz="2799" b="0" i="0" u="none" strike="noStrike" kern="1200" cap="none" spc="0" normalizeH="0" baseline="0" noProof="0" dirty="0">
                <a:ln>
                  <a:noFill/>
                </a:ln>
                <a:solidFill>
                  <a:prstClr val="black"/>
                </a:solidFill>
                <a:effectLst/>
                <a:uLnTx/>
                <a:uFillTx/>
                <a:latin typeface="Calibri"/>
                <a:ea typeface="+mn-ea"/>
                <a:cs typeface="+mn-cs"/>
              </a:rPr>
              <a:t> design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by</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applying</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up</a:t>
            </a:r>
            <a:r>
              <a:rPr kumimoji="0" lang="de-DE" sz="2799" b="0" i="0" u="none" strike="noStrike" kern="1200" cap="none" spc="0" normalizeH="0" baseline="0" noProof="0" dirty="0">
                <a:ln>
                  <a:noFill/>
                </a:ln>
                <a:solidFill>
                  <a:prstClr val="black"/>
                </a:solidFill>
                <a:effectLst/>
                <a:uLnTx/>
                <a:uFillTx/>
                <a:latin typeface="Calibri"/>
                <a:ea typeface="+mn-ea"/>
                <a:cs typeface="+mn-cs"/>
              </a:rPr>
              <a:t>-</a:t>
            </a:r>
            <a:r>
              <a:rPr kumimoji="0" lang="de-DE" sz="2799" b="0" i="0" u="none" strike="noStrike" kern="1200" cap="none" spc="0" normalizeH="0" baseline="0" noProof="0" dirty="0" err="1">
                <a:ln>
                  <a:noFill/>
                </a:ln>
                <a:solidFill>
                  <a:prstClr val="black"/>
                </a:solidFill>
                <a:effectLst/>
                <a:uLnTx/>
                <a:uFillTx/>
                <a:latin typeface="Calibri"/>
                <a:ea typeface="+mn-ea"/>
                <a:cs typeface="+mn-cs"/>
              </a:rPr>
              <a:t>to</a:t>
            </a:r>
            <a:r>
              <a:rPr kumimoji="0" lang="de-DE" sz="2799" b="0" i="0" u="none" strike="noStrike" kern="1200" cap="none" spc="0" normalizeH="0" baseline="0" noProof="0" dirty="0">
                <a:ln>
                  <a:noFill/>
                </a:ln>
                <a:solidFill>
                  <a:prstClr val="black"/>
                </a:solidFill>
                <a:effectLst/>
                <a:uLnTx/>
                <a:uFillTx/>
                <a:latin typeface="Calibri"/>
                <a:ea typeface="+mn-ea"/>
                <a:cs typeface="+mn-cs"/>
              </a:rPr>
              <a:t>-date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scientific</a:t>
            </a:r>
            <a:r>
              <a:rPr kumimoji="0" lang="de-DE" sz="2799" b="0" i="0" u="none" strike="noStrike" kern="1200" cap="none" spc="0" normalizeH="0" baseline="0" noProof="0" dirty="0">
                <a:ln>
                  <a:noFill/>
                </a:ln>
                <a:solidFill>
                  <a:prstClr val="black"/>
                </a:solidFill>
                <a:effectLst/>
                <a:uLnTx/>
                <a:uFillTx/>
                <a:latin typeface="Calibri"/>
                <a:ea typeface="+mn-ea"/>
                <a:cs typeface="+mn-cs"/>
              </a:rPr>
              <a:t> </a:t>
            </a:r>
            <a:r>
              <a:rPr kumimoji="0" lang="de-DE" sz="2799" b="0" i="0" u="none" strike="noStrike" kern="1200" cap="none" spc="0" normalizeH="0" baseline="0" noProof="0" dirty="0" err="1">
                <a:ln>
                  <a:noFill/>
                </a:ln>
                <a:solidFill>
                  <a:prstClr val="black"/>
                </a:solidFill>
                <a:effectLst/>
                <a:uLnTx/>
                <a:uFillTx/>
                <a:latin typeface="Calibri"/>
                <a:ea typeface="+mn-ea"/>
                <a:cs typeface="+mn-cs"/>
              </a:rPr>
              <a:t>methods</a:t>
            </a:r>
            <a:r>
              <a:rPr kumimoji="0" lang="de-DE" sz="2799" b="0" i="0" u="none" strike="noStrike" kern="1200" cap="none" spc="0" normalizeH="0" baseline="0" noProof="0" dirty="0">
                <a:ln>
                  <a:noFill/>
                </a:ln>
                <a:solidFill>
                  <a:prstClr val="black"/>
                </a:solidFill>
                <a:effectLst/>
                <a:uLnTx/>
                <a:uFillTx/>
                <a:latin typeface="Calibri"/>
                <a:ea typeface="+mn-ea"/>
                <a:cs typeface="+mn-cs"/>
              </a:rPr>
              <a:t>“, etc…  </a:t>
            </a:r>
          </a:p>
        </p:txBody>
      </p:sp>
      <p:sp>
        <p:nvSpPr>
          <p:cNvPr id="3" name="Rechteck 2"/>
          <p:cNvSpPr/>
          <p:nvPr/>
        </p:nvSpPr>
        <p:spPr>
          <a:xfrm>
            <a:off x="1776646" y="117496"/>
            <a:ext cx="8350753" cy="1384610"/>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de-DE" sz="2799" b="1"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de-DE" sz="2799" b="1"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Well</a:t>
            </a:r>
            <a:r>
              <a:rPr kumimoji="0" lang="de-DE" sz="2799" b="1"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a:t>
            </a:r>
            <a:r>
              <a:rPr kumimoji="0" lang="de-DE" sz="2799"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formulated</a:t>
            </a:r>
            <a:r>
              <a:rPr kumimoji="0" lang="de-DE" sz="2799"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de-DE" sz="2799"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learning</a:t>
            </a:r>
            <a:r>
              <a:rPr kumimoji="0" lang="de-DE" sz="2799"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de-DE" sz="2799"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outcomes</a:t>
            </a:r>
            <a:r>
              <a:rPr kumimoji="0" lang="de-DE" sz="2799"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de-DE" sz="2799"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comprise</a:t>
            </a:r>
            <a:r>
              <a:rPr kumimoji="0" lang="de-DE" sz="2799"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least </a:t>
            </a:r>
            <a:r>
              <a:rPr kumimoji="0" lang="de-DE" sz="2799"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three</a:t>
            </a:r>
            <a:r>
              <a:rPr kumimoji="0" lang="de-DE" sz="2799"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essential </a:t>
            </a:r>
            <a:r>
              <a:rPr kumimoji="0" lang="de-DE" sz="2799"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elements</a:t>
            </a:r>
            <a:r>
              <a:rPr kumimoji="0" lang="de-DE" sz="2799"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de-DE" sz="2799"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see</a:t>
            </a:r>
            <a:r>
              <a:rPr kumimoji="0" lang="de-DE" sz="2799"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Moon 2004):</a:t>
            </a:r>
          </a:p>
        </p:txBody>
      </p:sp>
      <p:sp>
        <p:nvSpPr>
          <p:cNvPr id="4" name="Wolkenförmige Legende 3"/>
          <p:cNvSpPr/>
          <p:nvPr/>
        </p:nvSpPr>
        <p:spPr>
          <a:xfrm>
            <a:off x="1647204" y="1701260"/>
            <a:ext cx="1950529" cy="612615"/>
          </a:xfrm>
          <a:prstGeom prst="cloudCallout">
            <a:avLst>
              <a:gd name="adj1" fmla="val -42535"/>
              <a:gd name="adj2" fmla="val -253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799" b="1" i="0" u="none" strike="noStrike" kern="1200" cap="none" spc="0" normalizeH="0" baseline="0" noProof="0" dirty="0">
                <a:ln>
                  <a:noFill/>
                </a:ln>
                <a:solidFill>
                  <a:prstClr val="white"/>
                </a:solidFill>
                <a:effectLst/>
                <a:uLnTx/>
                <a:uFillTx/>
                <a:latin typeface="Calibri"/>
                <a:ea typeface="+mn-ea"/>
                <a:cs typeface="+mn-cs"/>
              </a:rPr>
              <a:t>Who?</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799" b="0" i="0" u="none" strike="noStrike" kern="1200" cap="none" spc="0" normalizeH="0" baseline="0" noProof="0" dirty="0" err="1">
                <a:ln>
                  <a:noFill/>
                </a:ln>
                <a:solidFill>
                  <a:prstClr val="white"/>
                </a:solidFill>
                <a:effectLst/>
                <a:uLnTx/>
                <a:uFillTx/>
                <a:latin typeface="Calibri"/>
                <a:ea typeface="+mn-ea"/>
                <a:cs typeface="+mn-cs"/>
              </a:rPr>
              <a:t>Subject</a:t>
            </a:r>
            <a:r>
              <a:rPr kumimoji="0" lang="de-DE" sz="1799" b="0" i="0" u="none" strike="noStrike" kern="1200" cap="none" spc="0" normalizeH="0" baseline="0" noProof="0" dirty="0">
                <a:ln>
                  <a:noFill/>
                </a:ln>
                <a:solidFill>
                  <a:prstClr val="white"/>
                </a:solidFill>
                <a:effectLst/>
                <a:uLnTx/>
                <a:uFillTx/>
                <a:latin typeface="Calibri"/>
                <a:ea typeface="+mn-ea"/>
                <a:cs typeface="+mn-cs"/>
              </a:rPr>
              <a:t> </a:t>
            </a:r>
            <a:r>
              <a:rPr kumimoji="0" lang="de-DE" sz="1799" b="1" i="0" u="none" strike="noStrike" kern="1200" cap="none" spc="0" normalizeH="0" baseline="0" noProof="0" dirty="0">
                <a:ln>
                  <a:noFill/>
                </a:ln>
                <a:solidFill>
                  <a:prstClr val="white"/>
                </a:solidFill>
                <a:effectLst/>
                <a:uLnTx/>
                <a:uFillTx/>
                <a:latin typeface="Calibri"/>
                <a:ea typeface="+mn-ea"/>
                <a:cs typeface="+mn-cs"/>
              </a:rPr>
              <a:t> </a:t>
            </a:r>
          </a:p>
        </p:txBody>
      </p:sp>
      <p:sp>
        <p:nvSpPr>
          <p:cNvPr id="5" name="Wolkenförmige Legende 4"/>
          <p:cNvSpPr/>
          <p:nvPr/>
        </p:nvSpPr>
        <p:spPr>
          <a:xfrm>
            <a:off x="4155976" y="1839249"/>
            <a:ext cx="3528093" cy="1553757"/>
          </a:xfrm>
          <a:prstGeom prst="cloudCallout">
            <a:avLst>
              <a:gd name="adj1" fmla="val -92283"/>
              <a:gd name="adj2" fmla="val -294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799" b="1" i="0" u="none" strike="noStrike" kern="1200" cap="none" spc="0" normalizeH="0" baseline="0" noProof="0" dirty="0" err="1" smtClean="0">
                <a:ln>
                  <a:noFill/>
                </a:ln>
                <a:solidFill>
                  <a:prstClr val="white"/>
                </a:solidFill>
                <a:effectLst/>
                <a:uLnTx/>
                <a:uFillTx/>
                <a:latin typeface="Calibri"/>
                <a:ea typeface="+mn-ea"/>
                <a:cs typeface="+mn-cs"/>
              </a:rPr>
              <a:t>Knows</a:t>
            </a:r>
            <a:r>
              <a:rPr kumimoji="0" lang="de-DE" sz="1799" b="1" i="0" u="none" strike="noStrike" kern="1200" cap="none" spc="0" normalizeH="0" baseline="0" noProof="0" dirty="0" smtClean="0">
                <a:ln>
                  <a:noFill/>
                </a:ln>
                <a:solidFill>
                  <a:prstClr val="white"/>
                </a:solidFill>
                <a:effectLst/>
                <a:uLnTx/>
                <a:uFillTx/>
                <a:latin typeface="Calibri"/>
                <a:ea typeface="+mn-ea"/>
                <a:cs typeface="+mn-cs"/>
              </a:rPr>
              <a:t>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799" b="1" i="0" u="none" strike="noStrike" kern="1200" cap="none" spc="0" normalizeH="0" baseline="0" noProof="0" dirty="0" err="1" smtClean="0">
                <a:ln>
                  <a:noFill/>
                </a:ln>
                <a:solidFill>
                  <a:prstClr val="white"/>
                </a:solidFill>
                <a:effectLst/>
                <a:uLnTx/>
                <a:uFillTx/>
                <a:latin typeface="Calibri"/>
                <a:ea typeface="+mn-ea"/>
                <a:cs typeface="+mn-cs"/>
              </a:rPr>
              <a:t>Does</a:t>
            </a:r>
            <a:r>
              <a:rPr kumimoji="0" lang="de-DE" sz="1799" b="1" i="0" u="none" strike="noStrike" kern="1200" cap="none" spc="0" normalizeH="0" baseline="0" noProof="0" dirty="0" smtClean="0">
                <a:ln>
                  <a:noFill/>
                </a:ln>
                <a:solidFill>
                  <a:prstClr val="white"/>
                </a:solidFill>
                <a:effectLst/>
                <a:uLnTx/>
                <a:uFillTx/>
                <a:latin typeface="Calibri"/>
                <a:ea typeface="+mn-ea"/>
                <a:cs typeface="+mn-cs"/>
              </a:rPr>
              <a:t> </a:t>
            </a:r>
            <a:r>
              <a:rPr kumimoji="0" lang="de-DE" sz="1799" b="1" i="0" u="none" strike="noStrike" kern="1200" cap="none" spc="0" normalizeH="0" baseline="0" noProof="0" dirty="0" err="1">
                <a:ln>
                  <a:noFill/>
                </a:ln>
                <a:solidFill>
                  <a:prstClr val="white"/>
                </a:solidFill>
                <a:effectLst/>
                <a:uLnTx/>
                <a:uFillTx/>
                <a:latin typeface="Calibri"/>
                <a:ea typeface="+mn-ea"/>
                <a:cs typeface="+mn-cs"/>
              </a:rPr>
              <a:t>what</a:t>
            </a:r>
            <a:r>
              <a:rPr kumimoji="0" lang="de-DE" sz="1799" b="1"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799" b="0" i="0" u="none" strike="noStrike" kern="1200" cap="none" spc="0" normalizeH="0" baseline="0" noProof="0" dirty="0" err="1">
                <a:ln>
                  <a:noFill/>
                </a:ln>
                <a:solidFill>
                  <a:prstClr val="white"/>
                </a:solidFill>
                <a:effectLst/>
                <a:uLnTx/>
                <a:uFillTx/>
                <a:latin typeface="Calibri"/>
                <a:ea typeface="+mn-ea"/>
                <a:cs typeface="+mn-cs"/>
              </a:rPr>
              <a:t>Active</a:t>
            </a:r>
            <a:r>
              <a:rPr kumimoji="0" lang="de-DE" sz="1799" b="0" i="0" u="none" strike="noStrike" kern="1200" cap="none" spc="0" normalizeH="0" baseline="0" noProof="0" dirty="0">
                <a:ln>
                  <a:noFill/>
                </a:ln>
                <a:solidFill>
                  <a:prstClr val="white"/>
                </a:solidFill>
                <a:effectLst/>
                <a:uLnTx/>
                <a:uFillTx/>
                <a:latin typeface="Calibri"/>
                <a:ea typeface="+mn-ea"/>
                <a:cs typeface="+mn-cs"/>
              </a:rPr>
              <a:t> Verb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214" y="3070549"/>
            <a:ext cx="5381811" cy="180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972" y="4697420"/>
            <a:ext cx="6034103" cy="183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144006" y="3491407"/>
            <a:ext cx="1345753" cy="369204"/>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de-DE" sz="1799" b="1" i="0" u="none" strike="noStrike" kern="1200" cap="none" spc="0" normalizeH="0" baseline="0" noProof="0" dirty="0" err="1" smtClean="0">
                <a:ln>
                  <a:noFill/>
                </a:ln>
                <a:solidFill>
                  <a:prstClr val="white"/>
                </a:solidFill>
                <a:effectLst/>
                <a:uLnTx/>
                <a:uFillTx/>
                <a:latin typeface="Calibri"/>
                <a:ea typeface="+mn-ea"/>
                <a:cs typeface="+mn-cs"/>
              </a:rPr>
              <a:t>Directed</a:t>
            </a:r>
            <a:r>
              <a:rPr kumimoji="0" lang="de-DE" sz="1799" b="1" i="0" u="none" strike="noStrike" kern="1200" cap="none" spc="0" normalizeH="0" baseline="0" noProof="0" dirty="0" smtClean="0">
                <a:ln>
                  <a:noFill/>
                </a:ln>
                <a:solidFill>
                  <a:prstClr val="white"/>
                </a:solidFill>
                <a:effectLst/>
                <a:uLnTx/>
                <a:uFillTx/>
                <a:latin typeface="Calibri"/>
                <a:ea typeface="+mn-ea"/>
                <a:cs typeface="+mn-cs"/>
              </a:rPr>
              <a:t> at?</a:t>
            </a:r>
            <a:endParaRPr kumimoji="0" lang="de-DE" sz="1799"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feld 6"/>
          <p:cNvSpPr txBox="1"/>
          <p:nvPr/>
        </p:nvSpPr>
        <p:spPr>
          <a:xfrm>
            <a:off x="5431299" y="5021371"/>
            <a:ext cx="785343" cy="369204"/>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de-DE" sz="1799" b="1" i="0" u="none" strike="noStrike" kern="1200" cap="none" spc="0" normalizeH="0" baseline="0" noProof="0" dirty="0" err="1">
                <a:ln>
                  <a:noFill/>
                </a:ln>
                <a:solidFill>
                  <a:prstClr val="white"/>
                </a:solidFill>
                <a:effectLst/>
                <a:uLnTx/>
                <a:uFillTx/>
                <a:latin typeface="Calibri"/>
                <a:ea typeface="+mn-ea"/>
                <a:cs typeface="+mn-cs"/>
              </a:rPr>
              <a:t>How</a:t>
            </a:r>
            <a:r>
              <a:rPr kumimoji="0" lang="de-DE" sz="1799" b="1" i="0" u="none" strike="noStrike" kern="1200" cap="none" spc="0" normalizeH="0" baseline="0" noProof="0" dirty="0" smtClean="0">
                <a:ln>
                  <a:noFill/>
                </a:ln>
                <a:solidFill>
                  <a:prstClr val="white"/>
                </a:solidFill>
                <a:effectLst/>
                <a:uLnTx/>
                <a:uFillTx/>
                <a:latin typeface="Calibri"/>
                <a:ea typeface="+mn-ea"/>
                <a:cs typeface="+mn-cs"/>
              </a:rPr>
              <a:t>? </a:t>
            </a:r>
            <a:endParaRPr kumimoji="0" lang="de-DE" sz="1799"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Foliennummernplatzhalter 7"/>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69E29E33-B620-47F9-BB04-8846C2A5AFC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ußzeilenplatzhalter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t>v.gehmlich@hs-osnabrueck.de</a:t>
            </a: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18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additive="base">
                                        <p:cTn id="37" dur="500" fill="hold"/>
                                        <p:tgtEl>
                                          <p:spTgt spid="1029"/>
                                        </p:tgtEl>
                                        <p:attrNameLst>
                                          <p:attrName>ppt_x</p:attrName>
                                        </p:attrNameLst>
                                      </p:cBhvr>
                                      <p:tavLst>
                                        <p:tav tm="0">
                                          <p:val>
                                            <p:strVal val="#ppt_x"/>
                                          </p:val>
                                        </p:tav>
                                        <p:tav tm="100000">
                                          <p:val>
                                            <p:strVal val="#ppt_x"/>
                                          </p:val>
                                        </p:tav>
                                      </p:tavLst>
                                    </p:anim>
                                    <p:anim calcmode="lin" valueType="num">
                                      <p:cBhvr additive="base">
                                        <p:cTn id="3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t>v.gehmlich@hs-osnabrueck.de</a:t>
            </a:r>
            <a:endParaRPr kumimoji="0" lang="de-DE" sz="12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
        <p:nvSpPr>
          <p:cNvPr id="3" name="Foliennummernplatzhalt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37DED6-D4C7-42EE-AB49-D2E39E64FDE4}" type="slidenum">
              <a:rPr kumimoji="0" lang="de-DE" sz="12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pic>
        <p:nvPicPr>
          <p:cNvPr id="4" name="Grafik 3"/>
          <p:cNvPicPr>
            <a:picLocks noChangeAspect="1"/>
          </p:cNvPicPr>
          <p:nvPr/>
        </p:nvPicPr>
        <p:blipFill>
          <a:blip r:embed="rId2"/>
          <a:stretch>
            <a:fillRect/>
          </a:stretch>
        </p:blipFill>
        <p:spPr>
          <a:xfrm>
            <a:off x="-86627" y="0"/>
            <a:ext cx="12278627" cy="6858000"/>
          </a:xfrm>
          <a:prstGeom prst="rect">
            <a:avLst/>
          </a:prstGeom>
        </p:spPr>
      </p:pic>
    </p:spTree>
    <p:extLst>
      <p:ext uri="{BB962C8B-B14F-4D97-AF65-F5344CB8AC3E}">
        <p14:creationId xmlns:p14="http://schemas.microsoft.com/office/powerpoint/2010/main" val="32464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nvPr>
        </p:nvGraphicFramePr>
        <p:xfrm>
          <a:off x="437746" y="1281699"/>
          <a:ext cx="11488366" cy="4273351"/>
        </p:xfrm>
        <a:graphic>
          <a:graphicData uri="http://schemas.openxmlformats.org/drawingml/2006/table">
            <a:tbl>
              <a:tblPr firstRow="1" firstCol="1" bandRow="1"/>
              <a:tblGrid>
                <a:gridCol w="1127305">
                  <a:extLst>
                    <a:ext uri="{9D8B030D-6E8A-4147-A177-3AD203B41FA5}">
                      <a16:colId xmlns:a16="http://schemas.microsoft.com/office/drawing/2014/main" xmlns="" val="911627195"/>
                    </a:ext>
                  </a:extLst>
                </a:gridCol>
                <a:gridCol w="1438311">
                  <a:extLst>
                    <a:ext uri="{9D8B030D-6E8A-4147-A177-3AD203B41FA5}">
                      <a16:colId xmlns:a16="http://schemas.microsoft.com/office/drawing/2014/main" xmlns="" val="3729659351"/>
                    </a:ext>
                  </a:extLst>
                </a:gridCol>
                <a:gridCol w="1336093">
                  <a:extLst>
                    <a:ext uri="{9D8B030D-6E8A-4147-A177-3AD203B41FA5}">
                      <a16:colId xmlns:a16="http://schemas.microsoft.com/office/drawing/2014/main" xmlns="" val="1734422036"/>
                    </a:ext>
                  </a:extLst>
                </a:gridCol>
                <a:gridCol w="1228799">
                  <a:extLst>
                    <a:ext uri="{9D8B030D-6E8A-4147-A177-3AD203B41FA5}">
                      <a16:colId xmlns:a16="http://schemas.microsoft.com/office/drawing/2014/main" xmlns="" val="2432464161"/>
                    </a:ext>
                  </a:extLst>
                </a:gridCol>
                <a:gridCol w="1228799">
                  <a:extLst>
                    <a:ext uri="{9D8B030D-6E8A-4147-A177-3AD203B41FA5}">
                      <a16:colId xmlns:a16="http://schemas.microsoft.com/office/drawing/2014/main" xmlns="" val="3749233310"/>
                    </a:ext>
                  </a:extLst>
                </a:gridCol>
                <a:gridCol w="1228799">
                  <a:extLst>
                    <a:ext uri="{9D8B030D-6E8A-4147-A177-3AD203B41FA5}">
                      <a16:colId xmlns:a16="http://schemas.microsoft.com/office/drawing/2014/main" xmlns="" val="2655664392"/>
                    </a:ext>
                  </a:extLst>
                </a:gridCol>
                <a:gridCol w="1339718">
                  <a:extLst>
                    <a:ext uri="{9D8B030D-6E8A-4147-A177-3AD203B41FA5}">
                      <a16:colId xmlns:a16="http://schemas.microsoft.com/office/drawing/2014/main" xmlns="" val="1829813552"/>
                    </a:ext>
                  </a:extLst>
                </a:gridCol>
                <a:gridCol w="1331743">
                  <a:extLst>
                    <a:ext uri="{9D8B030D-6E8A-4147-A177-3AD203B41FA5}">
                      <a16:colId xmlns:a16="http://schemas.microsoft.com/office/drawing/2014/main" xmlns="" val="1263844904"/>
                    </a:ext>
                  </a:extLst>
                </a:gridCol>
                <a:gridCol w="1228799">
                  <a:extLst>
                    <a:ext uri="{9D8B030D-6E8A-4147-A177-3AD203B41FA5}">
                      <a16:colId xmlns:a16="http://schemas.microsoft.com/office/drawing/2014/main" xmlns="" val="1842110487"/>
                    </a:ext>
                  </a:extLst>
                </a:gridCol>
              </a:tblGrid>
              <a:tr h="1800122">
                <a:tc>
                  <a:txBody>
                    <a:bodyPr/>
                    <a:lstStyle/>
                    <a:p>
                      <a:pPr algn="l">
                        <a:lnSpc>
                          <a:spcPct val="107000"/>
                        </a:lnSpc>
                        <a:spcAft>
                          <a:spcPts val="0"/>
                        </a:spcAft>
                      </a:pPr>
                      <a:r>
                        <a:rPr lang="de-DE" sz="1100" b="1" dirty="0" smtClean="0">
                          <a:effectLst/>
                          <a:latin typeface="Calibri" panose="020F0502020204030204" pitchFamily="34" charset="0"/>
                          <a:ea typeface="Calibri" panose="020F0502020204030204" pitchFamily="34" charset="0"/>
                          <a:cs typeface="Times New Roman" panose="02020603050405020304" pitchFamily="18" charset="0"/>
                        </a:rPr>
                        <a:t>Alternative </a:t>
                      </a:r>
                      <a:r>
                        <a:rPr lang="de-DE" sz="1100" b="1" dirty="0" err="1">
                          <a:effectLst/>
                          <a:latin typeface="Calibri" panose="020F0502020204030204" pitchFamily="34" charset="0"/>
                          <a:ea typeface="Calibri" panose="020F0502020204030204" pitchFamily="34" charset="0"/>
                          <a:cs typeface="Times New Roman" panose="02020603050405020304" pitchFamily="18" charset="0"/>
                        </a:rPr>
                        <a:t>active</a:t>
                      </a:r>
                      <a:r>
                        <a:rPr lang="de-DE" sz="1100" b="1" dirty="0">
                          <a:effectLst/>
                          <a:latin typeface="Calibri" panose="020F0502020204030204" pitchFamily="34" charset="0"/>
                          <a:ea typeface="Calibri" panose="020F0502020204030204" pitchFamily="34" charset="0"/>
                          <a:cs typeface="Times New Roman" panose="02020603050405020304" pitchFamily="18" charset="0"/>
                        </a:rPr>
                        <a:t> </a:t>
                      </a:r>
                      <a:r>
                        <a:rPr lang="de-DE" sz="1100" b="1" dirty="0" err="1" smtClean="0">
                          <a:effectLst/>
                          <a:latin typeface="Calibri" panose="020F0502020204030204" pitchFamily="34" charset="0"/>
                          <a:ea typeface="Calibri" panose="020F0502020204030204" pitchFamily="34" charset="0"/>
                          <a:cs typeface="Times New Roman" panose="02020603050405020304" pitchFamily="18" charset="0"/>
                        </a:rPr>
                        <a:t>verbs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define, describe, identify, know, label, list, match, name, outline recall, recognise, remember, reproduce, retrieve, select, state</a:t>
                      </a:r>
                    </a:p>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as at level 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comprehend, convert, defend, distinguish, estimate, explain, extend, generalise, give an example, infer, interpret, paraphrase, predict, rewrite, state, summarise, translate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change, compute, construct, demonstrate, discover, manipulate, modify, operate, predict, prepare, produce, relate, show, solve, use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break down, compare, contrast, diagram, deconstruct, differentiate, discriminate, distinguish,</a:t>
                      </a:r>
                    </a:p>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identify, illustrate, infer, outline, relate, select, separate</a:t>
                      </a:r>
                    </a:p>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break down, compare, contrast, diagram, deconstruct, differentiate, discriminate, distinguish,</a:t>
                      </a:r>
                    </a:p>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identify, illustrate, infer, outline, relate, select, separate</a:t>
                      </a:r>
                    </a:p>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appraise, compare, conclude, contrast, criticise, critique, defend, describe, discriminate, evaluate explain, interpret justify, relate, summarise, support</a:t>
                      </a:r>
                    </a:p>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categorise, compile, combine, compose, create, devise, design, explain, generate, modify, organise, plans, rearrange, reconstruct, relate, reorgnise, revise, rewrite, summarise, tell, write</a:t>
                      </a:r>
                    </a:p>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0509752"/>
                  </a:ext>
                </a:extLst>
              </a:tr>
              <a:tr h="1941313">
                <a:tc>
                  <a:txBody>
                    <a:bodyPr/>
                    <a:lstStyle/>
                    <a:p>
                      <a:pPr algn="l">
                        <a:lnSpc>
                          <a:spcPct val="107000"/>
                        </a:lnSpc>
                        <a:spcAft>
                          <a:spcPts val="0"/>
                        </a:spcAft>
                      </a:pPr>
                      <a:r>
                        <a:rPr lang="de-DE" sz="1100" b="1">
                          <a:effectLst/>
                          <a:latin typeface="Calibri" panose="020F0502020204030204" pitchFamily="34" charset="0"/>
                          <a:ea typeface="Calibri" panose="020F0502020204030204" pitchFamily="34" charset="0"/>
                          <a:cs typeface="Times New Roman" panose="02020603050405020304" pitchFamily="18" charset="0"/>
                        </a:rPr>
                        <a:t>Key terms of learning environment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7000"/>
                        </a:lnSpc>
                        <a:spcAft>
                          <a:spcPts val="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general</a:t>
                      </a:r>
                      <a:r>
                        <a:rPr lang="de-DE" sz="1100" dirty="0">
                          <a:effectLst/>
                          <a:latin typeface="Calibri" panose="020F0502020204030204" pitchFamily="34" charset="0"/>
                          <a:ea typeface="Calibri" panose="020F0502020204030204" pitchFamily="34" charset="0"/>
                          <a:cs typeface="Times New Roman" panose="02020603050405020304" pitchFamily="18" charset="0"/>
                        </a:rPr>
                        <a:t>/simple,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structured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elementary/basic, determined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Inter-</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relationsships</a:t>
                      </a: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basic</a:t>
                      </a: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elements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complexity</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theories, models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principles, generalisations, skills, algorithms, specific purposes</a:t>
                      </a:r>
                    </a:p>
                    <a:p>
                      <a:pPr algn="ct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component parts, subject-specific techniques and methods, appropriate procedures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Individual-/ group work in educational / professional contexts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diverse,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gaps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5218571"/>
                  </a:ext>
                </a:extLst>
              </a:tr>
            </a:tbl>
          </a:graphicData>
        </a:graphic>
      </p:graphicFrame>
      <p:graphicFrame>
        <p:nvGraphicFramePr>
          <p:cNvPr id="2" name="Tabelle 1"/>
          <p:cNvGraphicFramePr>
            <a:graphicFrameLocks noGrp="1"/>
          </p:cNvGraphicFramePr>
          <p:nvPr>
            <p:extLst/>
          </p:nvPr>
        </p:nvGraphicFramePr>
        <p:xfrm>
          <a:off x="437746" y="910859"/>
          <a:ext cx="11488365" cy="370840"/>
        </p:xfrm>
        <a:graphic>
          <a:graphicData uri="http://schemas.openxmlformats.org/drawingml/2006/table">
            <a:tbl>
              <a:tblPr firstRow="1" bandRow="1">
                <a:tableStyleId>{5C22544A-7EE6-4342-B048-85BDC9FD1C3A}</a:tableStyleId>
              </a:tblPr>
              <a:tblGrid>
                <a:gridCol w="1141672">
                  <a:extLst>
                    <a:ext uri="{9D8B030D-6E8A-4147-A177-3AD203B41FA5}">
                      <a16:colId xmlns:a16="http://schemas.microsoft.com/office/drawing/2014/main" xmlns="" val="743315755"/>
                    </a:ext>
                  </a:extLst>
                </a:gridCol>
                <a:gridCol w="1411298">
                  <a:extLst>
                    <a:ext uri="{9D8B030D-6E8A-4147-A177-3AD203B41FA5}">
                      <a16:colId xmlns:a16="http://schemas.microsoft.com/office/drawing/2014/main" xmlns="" val="4084192187"/>
                    </a:ext>
                  </a:extLst>
                </a:gridCol>
                <a:gridCol w="1356840">
                  <a:extLst>
                    <a:ext uri="{9D8B030D-6E8A-4147-A177-3AD203B41FA5}">
                      <a16:colId xmlns:a16="http://schemas.microsoft.com/office/drawing/2014/main" xmlns="" val="3955400999"/>
                    </a:ext>
                  </a:extLst>
                </a:gridCol>
                <a:gridCol w="1238597">
                  <a:extLst>
                    <a:ext uri="{9D8B030D-6E8A-4147-A177-3AD203B41FA5}">
                      <a16:colId xmlns:a16="http://schemas.microsoft.com/office/drawing/2014/main" xmlns="" val="2939504807"/>
                    </a:ext>
                  </a:extLst>
                </a:gridCol>
                <a:gridCol w="1221971">
                  <a:extLst>
                    <a:ext uri="{9D8B030D-6E8A-4147-A177-3AD203B41FA5}">
                      <a16:colId xmlns:a16="http://schemas.microsoft.com/office/drawing/2014/main" xmlns="" val="2542516756"/>
                    </a:ext>
                  </a:extLst>
                </a:gridCol>
                <a:gridCol w="1197032">
                  <a:extLst>
                    <a:ext uri="{9D8B030D-6E8A-4147-A177-3AD203B41FA5}">
                      <a16:colId xmlns:a16="http://schemas.microsoft.com/office/drawing/2014/main" xmlns="" val="1876427086"/>
                    </a:ext>
                  </a:extLst>
                </a:gridCol>
                <a:gridCol w="1363288">
                  <a:extLst>
                    <a:ext uri="{9D8B030D-6E8A-4147-A177-3AD203B41FA5}">
                      <a16:colId xmlns:a16="http://schemas.microsoft.com/office/drawing/2014/main" xmlns="" val="929523538"/>
                    </a:ext>
                  </a:extLst>
                </a:gridCol>
                <a:gridCol w="1330036">
                  <a:extLst>
                    <a:ext uri="{9D8B030D-6E8A-4147-A177-3AD203B41FA5}">
                      <a16:colId xmlns:a16="http://schemas.microsoft.com/office/drawing/2014/main" xmlns="" val="557081102"/>
                    </a:ext>
                  </a:extLst>
                </a:gridCol>
                <a:gridCol w="1227631">
                  <a:extLst>
                    <a:ext uri="{9D8B030D-6E8A-4147-A177-3AD203B41FA5}">
                      <a16:colId xmlns:a16="http://schemas.microsoft.com/office/drawing/2014/main" xmlns="" val="1299168846"/>
                    </a:ext>
                  </a:extLst>
                </a:gridCol>
              </a:tblGrid>
              <a:tr h="370840">
                <a:tc>
                  <a:txBody>
                    <a:bodyPr/>
                    <a:lstStyle/>
                    <a:p>
                      <a:r>
                        <a:rPr lang="de-DE" dirty="0" smtClean="0"/>
                        <a:t>Level</a:t>
                      </a:r>
                      <a:endParaRPr lang="de-DE" dirty="0"/>
                    </a:p>
                  </a:txBody>
                  <a:tcPr/>
                </a:tc>
                <a:tc>
                  <a:txBody>
                    <a:bodyPr/>
                    <a:lstStyle/>
                    <a:p>
                      <a:r>
                        <a:rPr lang="de-DE" dirty="0" smtClean="0"/>
                        <a:t>1</a:t>
                      </a:r>
                      <a:endParaRPr lang="de-DE" dirty="0"/>
                    </a:p>
                  </a:txBody>
                  <a:tcPr/>
                </a:tc>
                <a:tc>
                  <a:txBody>
                    <a:bodyPr/>
                    <a:lstStyle/>
                    <a:p>
                      <a:r>
                        <a:rPr lang="de-DE" dirty="0" smtClean="0"/>
                        <a:t>2</a:t>
                      </a:r>
                      <a:endParaRPr lang="de-DE" dirty="0"/>
                    </a:p>
                  </a:txBody>
                  <a:tcPr/>
                </a:tc>
                <a:tc>
                  <a:txBody>
                    <a:bodyPr/>
                    <a:lstStyle/>
                    <a:p>
                      <a:r>
                        <a:rPr lang="de-DE" dirty="0" smtClean="0"/>
                        <a:t>3</a:t>
                      </a:r>
                      <a:endParaRPr lang="de-DE" dirty="0"/>
                    </a:p>
                  </a:txBody>
                  <a:tcPr/>
                </a:tc>
                <a:tc>
                  <a:txBody>
                    <a:bodyPr/>
                    <a:lstStyle/>
                    <a:p>
                      <a:r>
                        <a:rPr lang="de-DE" dirty="0" smtClean="0"/>
                        <a:t>4</a:t>
                      </a:r>
                      <a:endParaRPr lang="de-DE" dirty="0"/>
                    </a:p>
                  </a:txBody>
                  <a:tcPr/>
                </a:tc>
                <a:tc>
                  <a:txBody>
                    <a:bodyPr/>
                    <a:lstStyle/>
                    <a:p>
                      <a:r>
                        <a:rPr lang="de-DE" dirty="0" smtClean="0"/>
                        <a:t>5</a:t>
                      </a:r>
                      <a:endParaRPr lang="de-DE" dirty="0"/>
                    </a:p>
                  </a:txBody>
                  <a:tcPr/>
                </a:tc>
                <a:tc>
                  <a:txBody>
                    <a:bodyPr/>
                    <a:lstStyle/>
                    <a:p>
                      <a:r>
                        <a:rPr lang="de-DE" dirty="0" smtClean="0"/>
                        <a:t>6</a:t>
                      </a:r>
                      <a:endParaRPr lang="de-DE" dirty="0"/>
                    </a:p>
                  </a:txBody>
                  <a:tcPr/>
                </a:tc>
                <a:tc>
                  <a:txBody>
                    <a:bodyPr/>
                    <a:lstStyle/>
                    <a:p>
                      <a:r>
                        <a:rPr lang="de-DE" dirty="0" smtClean="0"/>
                        <a:t>7</a:t>
                      </a:r>
                      <a:endParaRPr lang="de-DE" dirty="0"/>
                    </a:p>
                  </a:txBody>
                  <a:tcPr/>
                </a:tc>
                <a:tc>
                  <a:txBody>
                    <a:bodyPr/>
                    <a:lstStyle/>
                    <a:p>
                      <a:r>
                        <a:rPr lang="de-DE" dirty="0" smtClean="0"/>
                        <a:t>8</a:t>
                      </a:r>
                      <a:endParaRPr lang="de-DE" dirty="0"/>
                    </a:p>
                  </a:txBody>
                  <a:tcPr/>
                </a:tc>
                <a:extLst>
                  <a:ext uri="{0D108BD9-81ED-4DB2-BD59-A6C34878D82A}">
                    <a16:rowId xmlns:a16="http://schemas.microsoft.com/office/drawing/2014/main" xmlns="" val="990897794"/>
                  </a:ext>
                </a:extLst>
              </a:tr>
            </a:tbl>
          </a:graphicData>
        </a:graphic>
      </p:graphicFrame>
    </p:spTree>
    <p:extLst>
      <p:ext uri="{BB962C8B-B14F-4D97-AF65-F5344CB8AC3E}">
        <p14:creationId xmlns:p14="http://schemas.microsoft.com/office/powerpoint/2010/main" val="323537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17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Learning Outcomes</a:t>
            </a:r>
          </a:p>
        </p:txBody>
      </p:sp>
      <p:sp>
        <p:nvSpPr>
          <p:cNvPr id="3" name="Inhaltsplatzhalter 2"/>
          <p:cNvSpPr>
            <a:spLocks noGrp="1"/>
          </p:cNvSpPr>
          <p:nvPr>
            <p:ph idx="1"/>
          </p:nvPr>
        </p:nvSpPr>
        <p:spPr>
          <a:xfrm>
            <a:off x="2198931" y="1443423"/>
            <a:ext cx="9304272" cy="4467152"/>
          </a:xfrm>
        </p:spPr>
        <p:txBody>
          <a:bodyPr>
            <a:normAutofit/>
          </a:bodyPr>
          <a:lstStyle/>
          <a:p>
            <a:pPr algn="just"/>
            <a:r>
              <a:rPr lang="en-US" dirty="0" smtClean="0">
                <a:solidFill>
                  <a:srgbClr val="002060"/>
                </a:solidFill>
              </a:rPr>
              <a:t>When </a:t>
            </a:r>
            <a:r>
              <a:rPr lang="en-US" dirty="0">
                <a:solidFill>
                  <a:srgbClr val="002060"/>
                </a:solidFill>
              </a:rPr>
              <a:t>writing learning outcomes, there are a few </a:t>
            </a:r>
            <a:r>
              <a:rPr lang="en-US" b="1" dirty="0">
                <a:solidFill>
                  <a:srgbClr val="FF0000"/>
                </a:solidFill>
              </a:rPr>
              <a:t>rules </a:t>
            </a:r>
            <a:r>
              <a:rPr lang="en-US" dirty="0">
                <a:solidFill>
                  <a:srgbClr val="002060"/>
                </a:solidFill>
              </a:rPr>
              <a:t>that you should follow</a:t>
            </a:r>
            <a:r>
              <a:rPr lang="en-US" b="1" dirty="0">
                <a:solidFill>
                  <a:srgbClr val="002060"/>
                </a:solidFill>
              </a:rPr>
              <a:t>: </a:t>
            </a:r>
          </a:p>
          <a:p>
            <a:pPr algn="just">
              <a:buAutoNum type="arabicPeriod"/>
            </a:pPr>
            <a:r>
              <a:rPr lang="en-US" dirty="0">
                <a:solidFill>
                  <a:srgbClr val="002060"/>
                </a:solidFill>
              </a:rPr>
              <a:t>Learning outcomes always use an </a:t>
            </a:r>
            <a:r>
              <a:rPr lang="en-US" b="1" dirty="0" smtClean="0">
                <a:solidFill>
                  <a:srgbClr val="002060"/>
                </a:solidFill>
              </a:rPr>
              <a:t>active </a:t>
            </a:r>
            <a:r>
              <a:rPr lang="en-US" b="1" dirty="0">
                <a:solidFill>
                  <a:srgbClr val="002060"/>
                </a:solidFill>
              </a:rPr>
              <a:t>verb</a:t>
            </a:r>
            <a:r>
              <a:rPr lang="en-US" dirty="0">
                <a:solidFill>
                  <a:srgbClr val="002060"/>
                </a:solidFill>
              </a:rPr>
              <a:t>.</a:t>
            </a:r>
          </a:p>
          <a:p>
            <a:pPr algn="just">
              <a:buAutoNum type="arabicPeriod"/>
            </a:pPr>
            <a:r>
              <a:rPr lang="en-US" dirty="0">
                <a:solidFill>
                  <a:srgbClr val="002060"/>
                </a:solidFill>
              </a:rPr>
              <a:t>Learning outcomes must be written clearly, and should be </a:t>
            </a:r>
            <a:r>
              <a:rPr lang="en-US" b="1" dirty="0">
                <a:solidFill>
                  <a:srgbClr val="002060"/>
                </a:solidFill>
              </a:rPr>
              <a:t>easy to understand</a:t>
            </a:r>
            <a:r>
              <a:rPr lang="en-US" dirty="0">
                <a:solidFill>
                  <a:srgbClr val="002060"/>
                </a:solidFill>
              </a:rPr>
              <a:t>.</a:t>
            </a:r>
          </a:p>
          <a:p>
            <a:pPr algn="just">
              <a:buAutoNum type="arabicPeriod"/>
            </a:pPr>
            <a:r>
              <a:rPr lang="en-US" dirty="0">
                <a:solidFill>
                  <a:srgbClr val="002060"/>
                </a:solidFill>
              </a:rPr>
              <a:t>Learning outcomes should </a:t>
            </a:r>
            <a:r>
              <a:rPr lang="en-US" b="1" dirty="0">
                <a:solidFill>
                  <a:srgbClr val="002060"/>
                </a:solidFill>
              </a:rPr>
              <a:t>clearly indicate </a:t>
            </a:r>
            <a:r>
              <a:rPr lang="en-US" dirty="0">
                <a:solidFill>
                  <a:srgbClr val="002060"/>
                </a:solidFill>
              </a:rPr>
              <a:t>what learners should learn from within the discipline they are studying.</a:t>
            </a:r>
          </a:p>
          <a:p>
            <a:pPr algn="just">
              <a:buAutoNum type="arabicPeriod"/>
            </a:pPr>
            <a:r>
              <a:rPr lang="en-US" dirty="0">
                <a:solidFill>
                  <a:srgbClr val="002060"/>
                </a:solidFill>
              </a:rPr>
              <a:t> Learning outcomes must show what the expected level of learning or understanding should be, and </a:t>
            </a:r>
            <a:r>
              <a:rPr lang="en-US" dirty="0" smtClean="0">
                <a:solidFill>
                  <a:srgbClr val="002060"/>
                </a:solidFill>
              </a:rPr>
              <a:t>they </a:t>
            </a:r>
            <a:r>
              <a:rPr lang="en-US" dirty="0">
                <a:solidFill>
                  <a:srgbClr val="002060"/>
                </a:solidFill>
              </a:rPr>
              <a:t>should be </a:t>
            </a:r>
            <a:r>
              <a:rPr lang="en-US" b="1" dirty="0">
                <a:solidFill>
                  <a:srgbClr val="002060"/>
                </a:solidFill>
              </a:rPr>
              <a:t>reasonable to the level</a:t>
            </a:r>
            <a:r>
              <a:rPr lang="en-US" dirty="0">
                <a:solidFill>
                  <a:srgbClr val="002060"/>
                </a:solidFill>
              </a:rPr>
              <a:t> of the learners.</a:t>
            </a:r>
          </a:p>
          <a:p>
            <a:pPr algn="just">
              <a:buAutoNum type="arabicPeriod"/>
            </a:pPr>
            <a:r>
              <a:rPr lang="en-US" dirty="0">
                <a:solidFill>
                  <a:srgbClr val="002060"/>
                </a:solidFill>
              </a:rPr>
              <a:t>Learning outcomes </a:t>
            </a:r>
            <a:r>
              <a:rPr lang="en-US" b="1" dirty="0">
                <a:solidFill>
                  <a:srgbClr val="002060"/>
                </a:solidFill>
              </a:rPr>
              <a:t>help with assessment</a:t>
            </a:r>
            <a:r>
              <a:rPr lang="en-US" dirty="0">
                <a:solidFill>
                  <a:srgbClr val="002060"/>
                </a:solidFill>
              </a:rPr>
              <a:t>, and thus should clearly indicate what success looks like for the learner.</a:t>
            </a:r>
          </a:p>
          <a:p>
            <a:pPr algn="just">
              <a:buAutoNum type="arabicPeriod"/>
            </a:pPr>
            <a:r>
              <a:rPr lang="en-US" dirty="0">
                <a:solidFill>
                  <a:srgbClr val="002060"/>
                </a:solidFill>
              </a:rPr>
              <a:t>There should </a:t>
            </a:r>
            <a:r>
              <a:rPr lang="en-US" b="1" dirty="0">
                <a:solidFill>
                  <a:srgbClr val="002060"/>
                </a:solidFill>
              </a:rPr>
              <a:t>not be too few or too many</a:t>
            </a:r>
            <a:r>
              <a:rPr lang="en-US" dirty="0">
                <a:solidFill>
                  <a:srgbClr val="002060"/>
                </a:solidFill>
              </a:rPr>
              <a:t> learning outcomes. </a:t>
            </a:r>
            <a:r>
              <a:rPr lang="en-US" dirty="0" smtClean="0">
                <a:solidFill>
                  <a:srgbClr val="002060"/>
                </a:solidFill>
              </a:rPr>
              <a:t>Six-ten appears to be a useful number</a:t>
            </a:r>
            <a:r>
              <a:rPr lang="en-US" dirty="0">
                <a:solidFill>
                  <a:srgbClr val="002060"/>
                </a:solidFill>
              </a:rPr>
              <a:t>.</a:t>
            </a:r>
          </a:p>
          <a:p>
            <a:pPr algn="just">
              <a:buAutoNum type="arabicPeriod"/>
            </a:pPr>
            <a:endParaRPr lang="en-US" dirty="0"/>
          </a:p>
          <a:p>
            <a:pPr algn="just"/>
            <a:endParaRPr lang="en-US" dirty="0"/>
          </a:p>
          <a:p>
            <a:pPr marL="457063" lvl="1" indent="0" algn="just">
              <a:buNone/>
            </a:pPr>
            <a:endParaRPr lang="de-DE" dirty="0"/>
          </a:p>
        </p:txBody>
      </p:sp>
      <p:sp>
        <p:nvSpPr>
          <p:cNvPr id="5" name="Fußzeilenplatzhalt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v.gehmlich@hs-osnabrueck.de</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999"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999"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12372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17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017577" y="620688"/>
            <a:ext cx="10055087" cy="936104"/>
          </a:xfrm>
        </p:spPr>
        <p:txBody>
          <a:bodyPr/>
          <a:lstStyle/>
          <a:p>
            <a:r>
              <a:rPr lang="de-DE" dirty="0"/>
              <a:t>Learning </a:t>
            </a:r>
            <a:r>
              <a:rPr lang="de-DE" dirty="0" err="1" smtClean="0"/>
              <a:t>Objectives</a:t>
            </a:r>
            <a:r>
              <a:rPr lang="de-DE" dirty="0" smtClean="0"/>
              <a:t> </a:t>
            </a:r>
            <a:r>
              <a:rPr lang="de-DE" dirty="0" err="1" smtClean="0"/>
              <a:t>vs</a:t>
            </a:r>
            <a:r>
              <a:rPr lang="de-DE" dirty="0" smtClean="0"/>
              <a:t> Learning Outcomes</a:t>
            </a:r>
            <a:endParaRPr lang="de-DE" dirty="0"/>
          </a:p>
        </p:txBody>
      </p:sp>
      <p:sp>
        <p:nvSpPr>
          <p:cNvPr id="3" name="Inhaltsplatzhalter 2"/>
          <p:cNvSpPr>
            <a:spLocks noGrp="1"/>
          </p:cNvSpPr>
          <p:nvPr>
            <p:ph idx="1"/>
          </p:nvPr>
        </p:nvSpPr>
        <p:spPr>
          <a:xfrm>
            <a:off x="1919537" y="1556792"/>
            <a:ext cx="9959425" cy="5040560"/>
          </a:xfrm>
        </p:spPr>
        <p:txBody>
          <a:bodyPr>
            <a:normAutofit fontScale="92500" lnSpcReduction="20000"/>
          </a:bodyPr>
          <a:lstStyle/>
          <a:p>
            <a:r>
              <a:rPr lang="de-DE" b="1" dirty="0"/>
              <a:t>Is there a difference between learning objectives and learning outcomes?</a:t>
            </a:r>
            <a:endParaRPr lang="en-US" b="1" dirty="0"/>
          </a:p>
          <a:p>
            <a:pPr marL="0" indent="0" algn="just">
              <a:buNone/>
            </a:pPr>
            <a:r>
              <a:rPr lang="en-US" dirty="0" smtClean="0">
                <a:solidFill>
                  <a:srgbClr val="002060"/>
                </a:solidFill>
              </a:rPr>
              <a:t>Learning </a:t>
            </a:r>
            <a:r>
              <a:rPr lang="en-US" dirty="0">
                <a:solidFill>
                  <a:srgbClr val="002060"/>
                </a:solidFill>
              </a:rPr>
              <a:t>Outcomes and </a:t>
            </a:r>
            <a:r>
              <a:rPr lang="en-US" dirty="0" smtClean="0">
                <a:solidFill>
                  <a:srgbClr val="002060"/>
                </a:solidFill>
              </a:rPr>
              <a:t>Learning Objectives </a:t>
            </a:r>
            <a:r>
              <a:rPr lang="en-US" dirty="0">
                <a:solidFill>
                  <a:srgbClr val="002060"/>
                </a:solidFill>
              </a:rPr>
              <a:t>are significantly similar concepts, although there are </a:t>
            </a:r>
            <a:r>
              <a:rPr lang="en-US" dirty="0" smtClean="0">
                <a:solidFill>
                  <a:srgbClr val="002060"/>
                </a:solidFill>
              </a:rPr>
              <a:t>fundamental </a:t>
            </a:r>
            <a:r>
              <a:rPr lang="en-US" dirty="0">
                <a:solidFill>
                  <a:srgbClr val="002060"/>
                </a:solidFill>
              </a:rPr>
              <a:t>differences between them, namely:</a:t>
            </a:r>
          </a:p>
          <a:p>
            <a:pPr marL="0" indent="0" algn="just">
              <a:buNone/>
            </a:pPr>
            <a:r>
              <a:rPr lang="en-US" b="1" dirty="0">
                <a:solidFill>
                  <a:srgbClr val="FF0000"/>
                </a:solidFill>
              </a:rPr>
              <a:t>Learning </a:t>
            </a:r>
            <a:r>
              <a:rPr lang="en-US" b="1" dirty="0" smtClean="0">
                <a:solidFill>
                  <a:srgbClr val="FF0000"/>
                </a:solidFill>
              </a:rPr>
              <a:t>Objectives</a:t>
            </a:r>
            <a:endParaRPr lang="en-US" b="1" dirty="0">
              <a:solidFill>
                <a:srgbClr val="FF0000"/>
              </a:solidFill>
            </a:endParaRPr>
          </a:p>
          <a:p>
            <a:pPr marL="0" indent="0" algn="just">
              <a:buNone/>
            </a:pPr>
            <a:r>
              <a:rPr lang="en-US" dirty="0" smtClean="0">
                <a:solidFill>
                  <a:srgbClr val="002060"/>
                </a:solidFill>
              </a:rPr>
              <a:t>• </a:t>
            </a:r>
            <a:r>
              <a:rPr lang="en-US" b="1" dirty="0">
                <a:solidFill>
                  <a:srgbClr val="002060"/>
                </a:solidFill>
              </a:rPr>
              <a:t>Describe</a:t>
            </a:r>
            <a:r>
              <a:rPr lang="en-US" dirty="0">
                <a:solidFill>
                  <a:srgbClr val="002060"/>
                </a:solidFill>
              </a:rPr>
              <a:t> the goals and intentions of the </a:t>
            </a:r>
            <a:r>
              <a:rPr lang="en-US" b="1" dirty="0">
                <a:solidFill>
                  <a:srgbClr val="002060"/>
                </a:solidFill>
              </a:rPr>
              <a:t>professor</a:t>
            </a:r>
            <a:r>
              <a:rPr lang="en-US" dirty="0">
                <a:solidFill>
                  <a:srgbClr val="002060"/>
                </a:solidFill>
              </a:rPr>
              <a:t> who teaches the course. </a:t>
            </a:r>
          </a:p>
          <a:p>
            <a:pPr marL="0" indent="0" algn="just">
              <a:buNone/>
            </a:pPr>
            <a:r>
              <a:rPr lang="en-US" dirty="0">
                <a:solidFill>
                  <a:srgbClr val="002060"/>
                </a:solidFill>
              </a:rPr>
              <a:t>• </a:t>
            </a:r>
            <a:r>
              <a:rPr lang="en-US" b="1" dirty="0">
                <a:solidFill>
                  <a:srgbClr val="002060"/>
                </a:solidFill>
              </a:rPr>
              <a:t>Focus</a:t>
            </a:r>
            <a:r>
              <a:rPr lang="en-US" dirty="0">
                <a:solidFill>
                  <a:srgbClr val="002060"/>
                </a:solidFill>
              </a:rPr>
              <a:t> on the </a:t>
            </a:r>
            <a:r>
              <a:rPr lang="en-US" b="1" dirty="0">
                <a:solidFill>
                  <a:srgbClr val="002060"/>
                </a:solidFill>
              </a:rPr>
              <a:t>content and skills </a:t>
            </a:r>
            <a:r>
              <a:rPr lang="en-US" dirty="0">
                <a:solidFill>
                  <a:srgbClr val="002060"/>
                </a:solidFill>
              </a:rPr>
              <a:t>important within the program. </a:t>
            </a:r>
          </a:p>
          <a:p>
            <a:pPr marL="0" indent="0" algn="just">
              <a:buNone/>
            </a:pPr>
            <a:r>
              <a:rPr lang="en-US" dirty="0">
                <a:solidFill>
                  <a:srgbClr val="002060"/>
                </a:solidFill>
              </a:rPr>
              <a:t>• </a:t>
            </a:r>
            <a:r>
              <a:rPr lang="en-US" b="1" dirty="0">
                <a:solidFill>
                  <a:srgbClr val="002060"/>
                </a:solidFill>
              </a:rPr>
              <a:t>Describe</a:t>
            </a:r>
            <a:r>
              <a:rPr lang="en-US" dirty="0">
                <a:solidFill>
                  <a:srgbClr val="002060"/>
                </a:solidFill>
              </a:rPr>
              <a:t> what the </a:t>
            </a:r>
            <a:r>
              <a:rPr lang="en-US" b="1" dirty="0">
                <a:solidFill>
                  <a:srgbClr val="002060"/>
                </a:solidFill>
              </a:rPr>
              <a:t>staff and faculty will do</a:t>
            </a:r>
            <a:r>
              <a:rPr lang="en-US" dirty="0">
                <a:solidFill>
                  <a:srgbClr val="002060"/>
                </a:solidFill>
              </a:rPr>
              <a:t>.</a:t>
            </a:r>
          </a:p>
          <a:p>
            <a:pPr marL="0" indent="0" algn="just">
              <a:buNone/>
            </a:pPr>
            <a:r>
              <a:rPr lang="en-US" dirty="0">
                <a:solidFill>
                  <a:srgbClr val="002060"/>
                </a:solidFill>
              </a:rPr>
              <a:t> • </a:t>
            </a:r>
            <a:r>
              <a:rPr lang="en-US" b="1" dirty="0">
                <a:solidFill>
                  <a:srgbClr val="002060"/>
                </a:solidFill>
              </a:rPr>
              <a:t>State</a:t>
            </a:r>
            <a:r>
              <a:rPr lang="en-US" dirty="0">
                <a:solidFill>
                  <a:srgbClr val="002060"/>
                </a:solidFill>
              </a:rPr>
              <a:t> the </a:t>
            </a:r>
            <a:r>
              <a:rPr lang="en-US" b="1" dirty="0">
                <a:solidFill>
                  <a:srgbClr val="002060"/>
                </a:solidFill>
              </a:rPr>
              <a:t>purpose and goals of the course</a:t>
            </a:r>
            <a:r>
              <a:rPr lang="en-US" dirty="0">
                <a:solidFill>
                  <a:srgbClr val="002060"/>
                </a:solidFill>
              </a:rPr>
              <a:t>. </a:t>
            </a:r>
          </a:p>
          <a:p>
            <a:pPr marL="0" indent="0" algn="just">
              <a:buNone/>
            </a:pPr>
            <a:r>
              <a:rPr lang="en-US" b="1" dirty="0">
                <a:solidFill>
                  <a:srgbClr val="FF0000"/>
                </a:solidFill>
              </a:rPr>
              <a:t>Student Learning </a:t>
            </a:r>
            <a:r>
              <a:rPr lang="en-US" b="1" dirty="0" smtClean="0">
                <a:solidFill>
                  <a:srgbClr val="FF0000"/>
                </a:solidFill>
              </a:rPr>
              <a:t>Outcomes</a:t>
            </a:r>
            <a:endParaRPr lang="en-US" b="1" dirty="0">
              <a:solidFill>
                <a:srgbClr val="002060"/>
              </a:solidFill>
            </a:endParaRPr>
          </a:p>
          <a:p>
            <a:pPr marL="0" indent="0" algn="just">
              <a:buNone/>
            </a:pPr>
            <a:r>
              <a:rPr lang="en-US" dirty="0">
                <a:solidFill>
                  <a:srgbClr val="002060"/>
                </a:solidFill>
              </a:rPr>
              <a:t>• </a:t>
            </a:r>
            <a:r>
              <a:rPr lang="en-US" b="1" dirty="0">
                <a:solidFill>
                  <a:srgbClr val="002060"/>
                </a:solidFill>
              </a:rPr>
              <a:t>Describe</a:t>
            </a:r>
            <a:r>
              <a:rPr lang="en-US" dirty="0">
                <a:solidFill>
                  <a:srgbClr val="002060"/>
                </a:solidFill>
              </a:rPr>
              <a:t> or list </a:t>
            </a:r>
            <a:r>
              <a:rPr lang="en-US" b="1" dirty="0">
                <a:solidFill>
                  <a:srgbClr val="002060"/>
                </a:solidFill>
              </a:rPr>
              <a:t>essential, measurable mastered content, reflecting skills, competencies, and knowledge that students can demonstrate successfully </a:t>
            </a:r>
            <a:r>
              <a:rPr lang="en-US" dirty="0">
                <a:solidFill>
                  <a:srgbClr val="002060"/>
                </a:solidFill>
              </a:rPr>
              <a:t>upon completing a course. </a:t>
            </a:r>
          </a:p>
          <a:p>
            <a:pPr marL="0" indent="0" algn="just">
              <a:buNone/>
            </a:pPr>
            <a:r>
              <a:rPr lang="en-US" dirty="0">
                <a:solidFill>
                  <a:srgbClr val="002060"/>
                </a:solidFill>
              </a:rPr>
              <a:t>• Are exactly what </a:t>
            </a:r>
            <a:r>
              <a:rPr lang="en-US" b="1" dirty="0" smtClean="0">
                <a:solidFill>
                  <a:srgbClr val="002060"/>
                </a:solidFill>
              </a:rPr>
              <a:t>assessments </a:t>
            </a:r>
            <a:r>
              <a:rPr lang="en-US" b="1" dirty="0">
                <a:solidFill>
                  <a:srgbClr val="002060"/>
                </a:solidFill>
              </a:rPr>
              <a:t>show</a:t>
            </a:r>
            <a:r>
              <a:rPr lang="en-US" dirty="0">
                <a:solidFill>
                  <a:srgbClr val="002060"/>
                </a:solidFill>
              </a:rPr>
              <a:t> that the student is able to do upon completing the course. </a:t>
            </a:r>
          </a:p>
          <a:p>
            <a:pPr marL="0" indent="0" algn="just">
              <a:buNone/>
            </a:pPr>
            <a:r>
              <a:rPr lang="en-US" dirty="0">
                <a:solidFill>
                  <a:srgbClr val="002060"/>
                </a:solidFill>
              </a:rPr>
              <a:t>• </a:t>
            </a:r>
            <a:r>
              <a:rPr lang="en-US" dirty="0" smtClean="0">
                <a:solidFill>
                  <a:srgbClr val="002060"/>
                </a:solidFill>
              </a:rPr>
              <a:t>Are </a:t>
            </a:r>
            <a:r>
              <a:rPr lang="en-US" dirty="0">
                <a:solidFill>
                  <a:srgbClr val="002060"/>
                </a:solidFill>
              </a:rPr>
              <a:t>an </a:t>
            </a:r>
            <a:r>
              <a:rPr lang="en-US" b="1" dirty="0">
                <a:solidFill>
                  <a:srgbClr val="002060"/>
                </a:solidFill>
              </a:rPr>
              <a:t>end-product</a:t>
            </a:r>
            <a:r>
              <a:rPr lang="en-US" dirty="0">
                <a:solidFill>
                  <a:srgbClr val="002060"/>
                </a:solidFill>
              </a:rPr>
              <a:t> that can be </a:t>
            </a:r>
            <a:r>
              <a:rPr lang="en-US" b="1" dirty="0">
                <a:solidFill>
                  <a:srgbClr val="002060"/>
                </a:solidFill>
              </a:rPr>
              <a:t>displayed</a:t>
            </a:r>
            <a:r>
              <a:rPr lang="en-US" dirty="0">
                <a:solidFill>
                  <a:srgbClr val="002060"/>
                </a:solidFill>
              </a:rPr>
              <a:t> or </a:t>
            </a:r>
            <a:r>
              <a:rPr lang="en-US" b="1" dirty="0">
                <a:solidFill>
                  <a:srgbClr val="002060"/>
                </a:solidFill>
              </a:rPr>
              <a:t>observed</a:t>
            </a:r>
            <a:r>
              <a:rPr lang="en-US" dirty="0">
                <a:solidFill>
                  <a:srgbClr val="002060"/>
                </a:solidFill>
              </a:rPr>
              <a:t> and </a:t>
            </a:r>
            <a:r>
              <a:rPr lang="en-US" b="1" dirty="0">
                <a:solidFill>
                  <a:srgbClr val="002060"/>
                </a:solidFill>
              </a:rPr>
              <a:t>evaluated</a:t>
            </a:r>
            <a:r>
              <a:rPr lang="en-US" dirty="0">
                <a:solidFill>
                  <a:srgbClr val="002060"/>
                </a:solidFill>
              </a:rPr>
              <a:t> against criteria. </a:t>
            </a:r>
          </a:p>
          <a:p>
            <a:pPr marL="0" indent="0" algn="just">
              <a:buNone/>
            </a:pPr>
            <a:r>
              <a:rPr lang="en-US" dirty="0">
                <a:solidFill>
                  <a:srgbClr val="002060"/>
                </a:solidFill>
              </a:rPr>
              <a:t>• Are clear and measurable </a:t>
            </a:r>
            <a:r>
              <a:rPr lang="en-US" b="1" dirty="0">
                <a:solidFill>
                  <a:srgbClr val="002060"/>
                </a:solidFill>
              </a:rPr>
              <a:t>criteria for guiding </a:t>
            </a:r>
            <a:r>
              <a:rPr lang="en-US" dirty="0">
                <a:solidFill>
                  <a:srgbClr val="002060"/>
                </a:solidFill>
              </a:rPr>
              <a:t>the teaching, learning, and assessment process in the course.</a:t>
            </a:r>
          </a:p>
          <a:p>
            <a:pPr marL="0" indent="0">
              <a:buNone/>
            </a:pPr>
            <a:endParaRPr lang="en-US" dirty="0"/>
          </a:p>
          <a:p>
            <a:pPr marL="0" indent="0">
              <a:buNone/>
            </a:pPr>
            <a:endParaRPr lang="de-DE" dirty="0"/>
          </a:p>
          <a:p>
            <a:endParaRPr lang="de-DE" dirty="0"/>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entury Gothic" panose="020B0502020202020204"/>
                <a:ea typeface="+mn-ea"/>
                <a:cs typeface="+mn-cs"/>
              </a:rPr>
              <a:t>v.gehmlich@hs-osnabrueck.de</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999"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999"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47143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nvPr>
        </p:nvGraphicFramePr>
        <p:xfrm>
          <a:off x="1703512" y="229236"/>
          <a:ext cx="8712968" cy="6492240"/>
        </p:xfrm>
        <a:graphic>
          <a:graphicData uri="http://schemas.openxmlformats.org/drawingml/2006/table">
            <a:tbl>
              <a:tblPr firstRow="1" bandRow="1">
                <a:tableStyleId>{5C22544A-7EE6-4342-B048-85BDC9FD1C3A}</a:tableStyleId>
              </a:tblPr>
              <a:tblGrid>
                <a:gridCol w="8712968">
                  <a:extLst>
                    <a:ext uri="{9D8B030D-6E8A-4147-A177-3AD203B41FA5}">
                      <a16:colId xmlns:a16="http://schemas.microsoft.com/office/drawing/2014/main" xmlns="" val="20000"/>
                    </a:ext>
                  </a:extLst>
                </a:gridCol>
              </a:tblGrid>
              <a:tr h="1752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smtClean="0"/>
                        <a:t>Student-</a:t>
                      </a:r>
                      <a:r>
                        <a:rPr lang="de-DE" sz="2400" dirty="0" err="1" smtClean="0"/>
                        <a:t>Centred</a:t>
                      </a:r>
                      <a:r>
                        <a:rPr lang="de-DE" sz="2400" dirty="0" smtClean="0"/>
                        <a:t> Learning (SCL) </a:t>
                      </a:r>
                      <a:r>
                        <a:rPr lang="de-DE" sz="2400" dirty="0" err="1" smtClean="0"/>
                        <a:t>is</a:t>
                      </a:r>
                      <a:r>
                        <a:rPr lang="de-DE" sz="2400" dirty="0" smtClean="0"/>
                        <a:t> a </a:t>
                      </a:r>
                      <a:r>
                        <a:rPr lang="de-DE" sz="2400" dirty="0" err="1" smtClean="0"/>
                        <a:t>process</a:t>
                      </a:r>
                      <a:r>
                        <a:rPr lang="de-DE" sz="2400" dirty="0" smtClean="0"/>
                        <a:t> </a:t>
                      </a:r>
                      <a:r>
                        <a:rPr lang="de-DE" sz="2400" dirty="0" err="1" smtClean="0"/>
                        <a:t>of</a:t>
                      </a:r>
                      <a:r>
                        <a:rPr lang="de-DE" sz="2400" dirty="0" smtClean="0"/>
                        <a:t> qualitative </a:t>
                      </a:r>
                      <a:r>
                        <a:rPr lang="de-DE" sz="2400" dirty="0" err="1" smtClean="0"/>
                        <a:t>transformation</a:t>
                      </a:r>
                      <a:r>
                        <a:rPr lang="de-DE" sz="2400" dirty="0" smtClean="0"/>
                        <a:t> </a:t>
                      </a:r>
                      <a:r>
                        <a:rPr lang="de-DE" sz="2400" dirty="0" err="1" smtClean="0"/>
                        <a:t>for</a:t>
                      </a:r>
                      <a:r>
                        <a:rPr lang="de-DE" sz="2400" dirty="0" smtClean="0"/>
                        <a:t> </a:t>
                      </a:r>
                      <a:r>
                        <a:rPr lang="de-DE" sz="2400" dirty="0" err="1" smtClean="0"/>
                        <a:t>students</a:t>
                      </a:r>
                      <a:r>
                        <a:rPr lang="de-DE" sz="2400" dirty="0" smtClean="0"/>
                        <a:t> </a:t>
                      </a:r>
                      <a:r>
                        <a:rPr lang="de-DE" sz="2400" dirty="0" err="1" smtClean="0"/>
                        <a:t>and</a:t>
                      </a:r>
                      <a:r>
                        <a:rPr lang="de-DE" sz="2400" dirty="0" smtClean="0"/>
                        <a:t> </a:t>
                      </a:r>
                      <a:r>
                        <a:rPr lang="de-DE" sz="2400" dirty="0" err="1" smtClean="0"/>
                        <a:t>other</a:t>
                      </a:r>
                      <a:r>
                        <a:rPr lang="de-DE" sz="2400" dirty="0" smtClean="0"/>
                        <a:t> </a:t>
                      </a:r>
                      <a:r>
                        <a:rPr lang="de-DE" sz="2400" dirty="0" err="1" smtClean="0"/>
                        <a:t>learners</a:t>
                      </a:r>
                      <a:r>
                        <a:rPr lang="de-DE" sz="2400" dirty="0" smtClean="0"/>
                        <a:t> in a </a:t>
                      </a:r>
                      <a:r>
                        <a:rPr lang="de-DE" sz="2400" dirty="0" err="1" smtClean="0"/>
                        <a:t>learning</a:t>
                      </a:r>
                      <a:r>
                        <a:rPr lang="de-DE" sz="2400" dirty="0" smtClean="0"/>
                        <a:t> </a:t>
                      </a:r>
                      <a:r>
                        <a:rPr lang="de-DE" sz="2400" dirty="0" err="1" smtClean="0"/>
                        <a:t>environment</a:t>
                      </a:r>
                      <a:r>
                        <a:rPr lang="de-DE" sz="2400" dirty="0" smtClean="0"/>
                        <a:t>, </a:t>
                      </a:r>
                      <a:r>
                        <a:rPr lang="de-DE" sz="2400" dirty="0" err="1" smtClean="0"/>
                        <a:t>aimed</a:t>
                      </a:r>
                      <a:r>
                        <a:rPr lang="de-DE" sz="2400" dirty="0" smtClean="0"/>
                        <a:t> at </a:t>
                      </a:r>
                      <a:r>
                        <a:rPr lang="de-DE" sz="2400" dirty="0" err="1" smtClean="0"/>
                        <a:t>enhancing</a:t>
                      </a:r>
                      <a:r>
                        <a:rPr lang="de-DE" sz="2400" dirty="0" smtClean="0"/>
                        <a:t> </a:t>
                      </a:r>
                      <a:r>
                        <a:rPr lang="de-DE" sz="2400" dirty="0" err="1" smtClean="0"/>
                        <a:t>their</a:t>
                      </a:r>
                      <a:r>
                        <a:rPr lang="de-DE" sz="2400" dirty="0" smtClean="0"/>
                        <a:t> </a:t>
                      </a:r>
                      <a:r>
                        <a:rPr lang="de-DE" sz="2400" dirty="0" err="1" smtClean="0"/>
                        <a:t>autonomy</a:t>
                      </a:r>
                      <a:r>
                        <a:rPr lang="de-DE" sz="2400" dirty="0" smtClean="0"/>
                        <a:t> </a:t>
                      </a:r>
                      <a:r>
                        <a:rPr lang="de-DE" sz="2400" dirty="0" err="1" smtClean="0"/>
                        <a:t>and</a:t>
                      </a:r>
                      <a:r>
                        <a:rPr lang="de-DE" sz="2400" dirty="0" smtClean="0"/>
                        <a:t> </a:t>
                      </a:r>
                      <a:r>
                        <a:rPr lang="de-DE" sz="2400" dirty="0" err="1" smtClean="0"/>
                        <a:t>critical</a:t>
                      </a:r>
                      <a:r>
                        <a:rPr lang="de-DE" sz="2400" dirty="0" smtClean="0"/>
                        <a:t> </a:t>
                      </a:r>
                      <a:r>
                        <a:rPr lang="de-DE" sz="2400" dirty="0" err="1" smtClean="0"/>
                        <a:t>ability</a:t>
                      </a:r>
                      <a:r>
                        <a:rPr lang="de-DE" sz="2400" dirty="0" smtClean="0"/>
                        <a:t> </a:t>
                      </a:r>
                      <a:r>
                        <a:rPr lang="de-DE" sz="2400" dirty="0" err="1" smtClean="0"/>
                        <a:t>through</a:t>
                      </a:r>
                      <a:r>
                        <a:rPr lang="de-DE" sz="2400" dirty="0" smtClean="0"/>
                        <a:t> an </a:t>
                      </a:r>
                      <a:r>
                        <a:rPr lang="de-DE" sz="2400" dirty="0" err="1" smtClean="0"/>
                        <a:t>outcome-based</a:t>
                      </a:r>
                      <a:r>
                        <a:rPr lang="de-DE" sz="2400" dirty="0" smtClean="0"/>
                        <a:t> </a:t>
                      </a:r>
                      <a:r>
                        <a:rPr lang="de-DE" sz="2400" dirty="0" err="1" smtClean="0"/>
                        <a:t>approach</a:t>
                      </a:r>
                      <a:r>
                        <a:rPr lang="de-DE" sz="2400" dirty="0" smtClean="0"/>
                        <a:t> (ECTS </a:t>
                      </a:r>
                      <a:r>
                        <a:rPr lang="de-DE" sz="2400" dirty="0" err="1" smtClean="0"/>
                        <a:t>User´s</a:t>
                      </a:r>
                      <a:r>
                        <a:rPr lang="de-DE" sz="2400" baseline="0" dirty="0" smtClean="0"/>
                        <a:t> Guide)</a:t>
                      </a:r>
                      <a:r>
                        <a:rPr lang="de-DE" sz="2400" dirty="0" smtClean="0"/>
                        <a:t>.</a:t>
                      </a:r>
                    </a:p>
                    <a:p>
                      <a:endParaRPr lang="de-DE" sz="2400" dirty="0"/>
                    </a:p>
                  </a:txBody>
                  <a:tcPr/>
                </a:tc>
                <a:extLst>
                  <a:ext uri="{0D108BD9-81ED-4DB2-BD59-A6C34878D82A}">
                    <a16:rowId xmlns:a16="http://schemas.microsoft.com/office/drawing/2014/main" xmlns="" val="10000"/>
                  </a:ext>
                </a:extLst>
              </a:tr>
              <a:tr h="417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1" dirty="0" smtClean="0">
                          <a:solidFill>
                            <a:srgbClr val="0070C0"/>
                          </a:solidFill>
                        </a:rPr>
                        <a:t>Key </a:t>
                      </a:r>
                      <a:r>
                        <a:rPr lang="de-DE" sz="2400" b="1" dirty="0" err="1" smtClean="0">
                          <a:solidFill>
                            <a:srgbClr val="0070C0"/>
                          </a:solidFill>
                        </a:rPr>
                        <a:t>elements</a:t>
                      </a:r>
                      <a:r>
                        <a:rPr lang="de-DE" sz="2400" b="1" dirty="0" smtClean="0">
                          <a:solidFill>
                            <a:srgbClr val="0070C0"/>
                          </a:solidFill>
                        </a:rPr>
                        <a:t> </a:t>
                      </a:r>
                      <a:r>
                        <a:rPr lang="de-DE" sz="2400" b="1" dirty="0" err="1" smtClean="0">
                          <a:solidFill>
                            <a:srgbClr val="0070C0"/>
                          </a:solidFill>
                        </a:rPr>
                        <a:t>are</a:t>
                      </a:r>
                      <a:r>
                        <a:rPr lang="de-DE" sz="2400" b="1" dirty="0" smtClean="0">
                          <a:solidFill>
                            <a:srgbClr val="0070C0"/>
                          </a:solidFill>
                        </a:rPr>
                        <a:t>:</a:t>
                      </a:r>
                      <a:endParaRPr lang="de-DE" sz="2400" b="1" dirty="0">
                        <a:solidFill>
                          <a:srgbClr val="0070C0"/>
                        </a:solidFill>
                      </a:endParaRPr>
                    </a:p>
                  </a:txBody>
                  <a:tcPr/>
                </a:tc>
                <a:extLst>
                  <a:ext uri="{0D108BD9-81ED-4DB2-BD59-A6C34878D82A}">
                    <a16:rowId xmlns:a16="http://schemas.microsoft.com/office/drawing/2014/main" xmlns="" val="10001"/>
                  </a:ext>
                </a:extLst>
              </a:tr>
              <a:tr h="3087200">
                <a:tc>
                  <a:txBody>
                    <a:bodyPr/>
                    <a:lstStyle/>
                    <a:p>
                      <a:pPr marL="342900" indent="-342900">
                        <a:buFont typeface="Arial" panose="020B0604020202020204" pitchFamily="34" charset="0"/>
                        <a:buChar char="•"/>
                      </a:pPr>
                      <a:r>
                        <a:rPr lang="de-DE" sz="2400" dirty="0" err="1" smtClean="0"/>
                        <a:t>Reliance</a:t>
                      </a:r>
                      <a:r>
                        <a:rPr lang="de-DE" sz="2400" dirty="0" smtClean="0"/>
                        <a:t> on </a:t>
                      </a:r>
                      <a:r>
                        <a:rPr lang="de-DE" sz="2400" b="1" dirty="0" err="1" smtClean="0"/>
                        <a:t>active</a:t>
                      </a:r>
                      <a:r>
                        <a:rPr lang="de-DE" sz="2400" dirty="0" smtClean="0"/>
                        <a:t> </a:t>
                      </a:r>
                      <a:r>
                        <a:rPr lang="de-DE" sz="2400" dirty="0" err="1" smtClean="0"/>
                        <a:t>rather</a:t>
                      </a:r>
                      <a:r>
                        <a:rPr lang="de-DE" sz="2400" dirty="0" smtClean="0"/>
                        <a:t> </a:t>
                      </a:r>
                      <a:r>
                        <a:rPr lang="de-DE" sz="2400" dirty="0" err="1" smtClean="0"/>
                        <a:t>than</a:t>
                      </a:r>
                      <a:r>
                        <a:rPr lang="de-DE" sz="2400" dirty="0" smtClean="0"/>
                        <a:t> passive </a:t>
                      </a:r>
                      <a:r>
                        <a:rPr lang="de-DE" sz="2400" dirty="0" err="1" smtClean="0"/>
                        <a:t>learning</a:t>
                      </a:r>
                      <a:endParaRPr lang="de-DE" sz="2400" dirty="0" smtClean="0"/>
                    </a:p>
                    <a:p>
                      <a:pPr marL="342900" indent="-342900">
                        <a:buFont typeface="Arial" panose="020B0604020202020204" pitchFamily="34" charset="0"/>
                        <a:buChar char="•"/>
                      </a:pPr>
                      <a:r>
                        <a:rPr lang="de-DE" sz="2400" dirty="0" err="1" smtClean="0"/>
                        <a:t>Emphasis</a:t>
                      </a:r>
                      <a:r>
                        <a:rPr lang="de-DE" sz="2400" dirty="0" smtClean="0"/>
                        <a:t> on </a:t>
                      </a:r>
                      <a:r>
                        <a:rPr lang="de-DE" sz="2400" b="1" dirty="0" err="1" smtClean="0"/>
                        <a:t>critical</a:t>
                      </a:r>
                      <a:r>
                        <a:rPr lang="de-DE" sz="2400" b="1" dirty="0" smtClean="0"/>
                        <a:t> </a:t>
                      </a:r>
                      <a:r>
                        <a:rPr lang="de-DE" sz="2400" b="1" dirty="0" err="1" smtClean="0"/>
                        <a:t>and</a:t>
                      </a:r>
                      <a:r>
                        <a:rPr lang="de-DE" sz="2400" b="1" dirty="0" smtClean="0"/>
                        <a:t> </a:t>
                      </a:r>
                      <a:r>
                        <a:rPr lang="de-DE" sz="2400" b="1" dirty="0" err="1" smtClean="0"/>
                        <a:t>analytical</a:t>
                      </a:r>
                      <a:r>
                        <a:rPr lang="de-DE" sz="2400" b="1" dirty="0" smtClean="0"/>
                        <a:t> </a:t>
                      </a:r>
                      <a:r>
                        <a:rPr lang="de-DE" sz="2400" dirty="0" err="1" smtClean="0"/>
                        <a:t>learning</a:t>
                      </a:r>
                      <a:r>
                        <a:rPr lang="de-DE" sz="2400" dirty="0" smtClean="0"/>
                        <a:t> </a:t>
                      </a:r>
                      <a:r>
                        <a:rPr lang="de-DE" sz="2400" dirty="0" err="1" smtClean="0"/>
                        <a:t>and</a:t>
                      </a:r>
                      <a:r>
                        <a:rPr lang="de-DE" sz="2400" dirty="0" smtClean="0"/>
                        <a:t> </a:t>
                      </a:r>
                      <a:r>
                        <a:rPr lang="de-DE" sz="2400" dirty="0" err="1" smtClean="0"/>
                        <a:t>understanding</a:t>
                      </a:r>
                      <a:endParaRPr lang="de-DE" sz="2400" dirty="0" smtClean="0"/>
                    </a:p>
                    <a:p>
                      <a:pPr marL="342900" indent="-342900">
                        <a:buFont typeface="Arial" panose="020B0604020202020204" pitchFamily="34" charset="0"/>
                        <a:buChar char="•"/>
                      </a:pPr>
                      <a:r>
                        <a:rPr lang="de-DE" sz="2400" dirty="0" err="1" smtClean="0"/>
                        <a:t>Increased</a:t>
                      </a:r>
                      <a:r>
                        <a:rPr lang="de-DE" sz="2400" dirty="0" smtClean="0"/>
                        <a:t> </a:t>
                      </a:r>
                      <a:r>
                        <a:rPr lang="de-DE" sz="2400" b="1" dirty="0" err="1" smtClean="0"/>
                        <a:t>responsibility</a:t>
                      </a:r>
                      <a:r>
                        <a:rPr lang="de-DE" sz="2400" b="1" dirty="0" smtClean="0"/>
                        <a:t> </a:t>
                      </a:r>
                      <a:r>
                        <a:rPr lang="de-DE" sz="2400" b="1" dirty="0" err="1" smtClean="0"/>
                        <a:t>and</a:t>
                      </a:r>
                      <a:r>
                        <a:rPr lang="de-DE" sz="2400" b="1" dirty="0" smtClean="0"/>
                        <a:t> </a:t>
                      </a:r>
                      <a:r>
                        <a:rPr lang="de-DE" sz="2400" b="1" dirty="0" err="1" smtClean="0"/>
                        <a:t>accountability</a:t>
                      </a:r>
                      <a:r>
                        <a:rPr lang="de-DE" sz="2400" b="1" dirty="0" smtClean="0"/>
                        <a:t> </a:t>
                      </a:r>
                      <a:r>
                        <a:rPr lang="de-DE" sz="2400" dirty="0" smtClean="0"/>
                        <a:t>on </a:t>
                      </a:r>
                      <a:r>
                        <a:rPr lang="de-DE" sz="2400" dirty="0" err="1" smtClean="0"/>
                        <a:t>the</a:t>
                      </a:r>
                      <a:r>
                        <a:rPr lang="de-DE" sz="2400" dirty="0" smtClean="0"/>
                        <a:t> </a:t>
                      </a:r>
                      <a:r>
                        <a:rPr lang="de-DE" sz="2400" dirty="0" err="1" smtClean="0"/>
                        <a:t>part</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student</a:t>
                      </a:r>
                      <a:endParaRPr lang="de-DE" sz="2400" dirty="0" smtClean="0"/>
                    </a:p>
                    <a:p>
                      <a:pPr marL="342900" indent="-342900">
                        <a:buFont typeface="Arial" panose="020B0604020202020204" pitchFamily="34" charset="0"/>
                        <a:buChar char="•"/>
                      </a:pPr>
                      <a:r>
                        <a:rPr lang="de-DE" sz="2400" dirty="0" err="1" smtClean="0"/>
                        <a:t>Increased</a:t>
                      </a:r>
                      <a:r>
                        <a:rPr lang="de-DE" sz="2400" dirty="0" smtClean="0"/>
                        <a:t> </a:t>
                      </a:r>
                      <a:r>
                        <a:rPr lang="de-DE" sz="2400" b="1" dirty="0" err="1" smtClean="0"/>
                        <a:t>autonomy</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student</a:t>
                      </a:r>
                      <a:endParaRPr lang="de-DE" sz="2400" dirty="0" smtClean="0"/>
                    </a:p>
                    <a:p>
                      <a:pPr marL="342900" indent="-342900">
                        <a:buFont typeface="Arial" panose="020B0604020202020204" pitchFamily="34" charset="0"/>
                        <a:buChar char="•"/>
                      </a:pPr>
                      <a:r>
                        <a:rPr lang="de-DE" sz="2400" dirty="0" smtClean="0"/>
                        <a:t>A </a:t>
                      </a:r>
                      <a:r>
                        <a:rPr lang="de-DE" sz="2400" b="1" dirty="0" err="1" smtClean="0"/>
                        <a:t>reflective</a:t>
                      </a:r>
                      <a:r>
                        <a:rPr lang="de-DE" sz="2400" b="1" dirty="0" smtClean="0"/>
                        <a:t> </a:t>
                      </a:r>
                      <a:r>
                        <a:rPr lang="de-DE" sz="2400" b="1" dirty="0" err="1" smtClean="0"/>
                        <a:t>approach</a:t>
                      </a:r>
                      <a:r>
                        <a:rPr lang="de-DE" sz="2400" b="1"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learning</a:t>
                      </a:r>
                      <a:r>
                        <a:rPr lang="de-DE" sz="2400" dirty="0" smtClean="0"/>
                        <a:t> </a:t>
                      </a:r>
                      <a:r>
                        <a:rPr lang="de-DE" sz="2400" dirty="0" err="1" smtClean="0"/>
                        <a:t>and</a:t>
                      </a:r>
                      <a:r>
                        <a:rPr lang="de-DE" sz="2400" dirty="0" smtClean="0"/>
                        <a:t> </a:t>
                      </a:r>
                      <a:r>
                        <a:rPr lang="de-DE" sz="2400" dirty="0" err="1" smtClean="0"/>
                        <a:t>teaching</a:t>
                      </a:r>
                      <a:r>
                        <a:rPr lang="de-DE" sz="2400" dirty="0" smtClean="0"/>
                        <a:t> </a:t>
                      </a:r>
                      <a:r>
                        <a:rPr lang="de-DE" sz="2400" dirty="0" err="1" smtClean="0"/>
                        <a:t>process</a:t>
                      </a:r>
                      <a:r>
                        <a:rPr lang="de-DE" sz="2400" dirty="0" smtClean="0"/>
                        <a:t> on </a:t>
                      </a:r>
                      <a:r>
                        <a:rPr lang="de-DE" sz="2400" dirty="0" err="1" smtClean="0"/>
                        <a:t>the</a:t>
                      </a:r>
                      <a:r>
                        <a:rPr lang="de-DE" sz="2400" dirty="0" smtClean="0"/>
                        <a:t> </a:t>
                      </a:r>
                      <a:r>
                        <a:rPr lang="de-DE" sz="2400" dirty="0" err="1" smtClean="0"/>
                        <a:t>part</a:t>
                      </a:r>
                      <a:r>
                        <a:rPr lang="de-DE" sz="2400" dirty="0" smtClean="0"/>
                        <a:t> </a:t>
                      </a:r>
                      <a:r>
                        <a:rPr lang="de-DE" sz="2400" dirty="0" err="1" smtClean="0"/>
                        <a:t>of</a:t>
                      </a:r>
                      <a:r>
                        <a:rPr lang="de-DE" sz="2400" dirty="0" smtClean="0"/>
                        <a:t> </a:t>
                      </a:r>
                      <a:r>
                        <a:rPr lang="de-DE" sz="2400" dirty="0" err="1" smtClean="0"/>
                        <a:t>both</a:t>
                      </a:r>
                      <a:r>
                        <a:rPr lang="de-DE" sz="2400" dirty="0" smtClean="0"/>
                        <a:t> </a:t>
                      </a:r>
                      <a:r>
                        <a:rPr lang="de-DE" sz="2400" dirty="0" err="1" smtClean="0"/>
                        <a:t>the</a:t>
                      </a:r>
                      <a:r>
                        <a:rPr lang="de-DE" sz="2400" dirty="0" smtClean="0"/>
                        <a:t> </a:t>
                      </a:r>
                      <a:r>
                        <a:rPr lang="de-DE" sz="2400" dirty="0" err="1" smtClean="0"/>
                        <a:t>student</a:t>
                      </a:r>
                      <a:r>
                        <a:rPr lang="de-DE" sz="2400" dirty="0" smtClean="0"/>
                        <a:t> </a:t>
                      </a:r>
                      <a:r>
                        <a:rPr lang="de-DE" sz="2400" dirty="0" err="1" smtClean="0"/>
                        <a:t>and</a:t>
                      </a:r>
                      <a:r>
                        <a:rPr lang="de-DE" sz="2400" dirty="0" smtClean="0"/>
                        <a:t> </a:t>
                      </a:r>
                      <a:r>
                        <a:rPr lang="de-DE" sz="2400" dirty="0" err="1" smtClean="0"/>
                        <a:t>the</a:t>
                      </a:r>
                      <a:r>
                        <a:rPr lang="de-DE" sz="2400" dirty="0" smtClean="0"/>
                        <a:t> </a:t>
                      </a:r>
                      <a:r>
                        <a:rPr lang="de-DE" sz="2400" dirty="0" err="1" smtClean="0"/>
                        <a:t>teacher</a:t>
                      </a:r>
                      <a:endParaRPr lang="de-DE" sz="2400" dirty="0" smtClean="0"/>
                    </a:p>
                    <a:p>
                      <a:endParaRPr lang="de-DE" sz="2400" dirty="0"/>
                    </a:p>
                  </a:txBody>
                  <a:tcPr/>
                </a:tc>
                <a:extLst>
                  <a:ext uri="{0D108BD9-81ED-4DB2-BD59-A6C34878D82A}">
                    <a16:rowId xmlns:a16="http://schemas.microsoft.com/office/drawing/2014/main" xmlns="" val="10002"/>
                  </a:ext>
                </a:extLst>
              </a:tr>
            </a:tbl>
          </a:graphicData>
        </a:graphic>
      </p:graphicFrame>
      <p:sp>
        <p:nvSpPr>
          <p:cNvPr id="3" name="Foliennummernplatzhalter 2"/>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EB88545-C18C-4981-BBA9-D991A4FDB1FE}" type="slidenum">
              <a:rPr kumimoji="0" lang="de-DE" sz="1200" b="0" i="0" u="none" strike="noStrike" kern="1200" cap="none" spc="0" normalizeH="0" baseline="0" noProof="0">
                <a:ln>
                  <a:noFill/>
                </a:ln>
                <a:solidFill>
                  <a:srgbClr val="000000">
                    <a:lumMod val="50000"/>
                    <a:lumOff val="50000"/>
                  </a:srgbClr>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srgbClr val="000000">
                  <a:lumMod val="50000"/>
                  <a:lumOff val="50000"/>
                </a:srgbClr>
              </a:solidFill>
              <a:effectLst/>
              <a:uLnTx/>
              <a:uFillTx/>
              <a:latin typeface="Century Gothic"/>
              <a:ea typeface="+mn-ea"/>
              <a:cs typeface="+mn-cs"/>
            </a:endParaRPr>
          </a:p>
        </p:txBody>
      </p:sp>
      <p:sp>
        <p:nvSpPr>
          <p:cNvPr id="2" name="Fußzeilenplatzhalt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t>v.gehmlich@hs-osnabrueck.de</a:t>
            </a:r>
            <a:endParaRPr kumimoji="0" lang="de-DE" sz="12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Tree>
    <p:extLst>
      <p:ext uri="{BB962C8B-B14F-4D97-AF65-F5344CB8AC3E}">
        <p14:creationId xmlns:p14="http://schemas.microsoft.com/office/powerpoint/2010/main" val="105728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FDDB6B7A-AA32-4E0B-AA2E-B01D521356B7}" type="slidenum">
              <a:rPr kumimoji="0" lang="de-DE" sz="1200" b="0" i="0" u="none" strike="noStrike" kern="1200" cap="none" spc="0" normalizeH="0" baseline="0" noProof="0">
                <a:ln>
                  <a:noFill/>
                </a:ln>
                <a:solidFill>
                  <a:srgbClr val="000000">
                    <a:lumMod val="50000"/>
                    <a:lumOff val="50000"/>
                  </a:srgbClr>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srgbClr val="000000">
                  <a:lumMod val="50000"/>
                  <a:lumOff val="50000"/>
                </a:srgbClr>
              </a:solidFill>
              <a:effectLst/>
              <a:uLnTx/>
              <a:uFillTx/>
              <a:latin typeface="Century Gothic"/>
              <a:ea typeface="+mn-ea"/>
              <a:cs typeface="+mn-cs"/>
            </a:endParaRPr>
          </a:p>
        </p:txBody>
      </p:sp>
      <p:sp>
        <p:nvSpPr>
          <p:cNvPr id="9" name="Foliennummernplatzhalter 3"/>
          <p:cNvSpPr txBox="1">
            <a:spLocks noGrp="1"/>
          </p:cNvSpPr>
          <p:nvPr/>
        </p:nvSpPr>
        <p:spPr bwMode="auto">
          <a:xfrm>
            <a:off x="807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8301CFC4-B9C5-4B70-B900-8C73BC3F1243}" type="slidenum">
              <a:rPr kumimoji="0" lang="de-DE" sz="1400" b="0" i="0" u="none" strike="noStrike" kern="1200" cap="none" spc="0" normalizeH="0" baseline="0" noProof="0">
                <a:ln>
                  <a:noFill/>
                </a:ln>
                <a:solidFill>
                  <a:srgbClr val="374C81"/>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de-DE" sz="1400" b="0" i="0" u="none" strike="noStrike" kern="1200" cap="none" spc="0" normalizeH="0" baseline="0" noProof="0">
              <a:ln>
                <a:noFill/>
              </a:ln>
              <a:solidFill>
                <a:srgbClr val="374C81"/>
              </a:solidFill>
              <a:effectLst/>
              <a:uLnTx/>
              <a:uFillTx/>
              <a:latin typeface="Century Gothic"/>
              <a:ea typeface="+mn-ea"/>
              <a:cs typeface="+mn-cs"/>
            </a:endParaRPr>
          </a:p>
        </p:txBody>
      </p:sp>
      <p:sp>
        <p:nvSpPr>
          <p:cNvPr id="63492" name="Slide Number Placeholder 3"/>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1218987" rtl="0" eaLnBrk="1" fontAlgn="auto" latinLnBrk="0" hangingPunct="1">
              <a:lnSpc>
                <a:spcPct val="100000"/>
              </a:lnSpc>
              <a:spcBef>
                <a:spcPct val="0"/>
              </a:spcBef>
              <a:spcAft>
                <a:spcPts val="0"/>
              </a:spcAft>
              <a:buClrTx/>
              <a:buSzTx/>
              <a:buFontTx/>
              <a:buNone/>
              <a:tabLst/>
              <a:defRPr/>
            </a:pPr>
            <a:fld id="{8DBDD65C-1792-4372-8E83-950891877B98}" type="slidenum">
              <a:rPr kumimoji="0" lang="ru-RU" altLang="de-DE" sz="1400" b="0" i="0" u="none" strike="noStrike" kern="1200" cap="none" spc="0" normalizeH="0" baseline="0" noProof="0">
                <a:ln>
                  <a:noFill/>
                </a:ln>
                <a:solidFill>
                  <a:srgbClr val="374C81"/>
                </a:solidFill>
                <a:effectLst/>
                <a:uLnTx/>
                <a:uFillTx/>
                <a:latin typeface="Arial" pitchFamily="34" charset="0"/>
                <a:ea typeface="+mn-ea"/>
                <a:cs typeface="+mn-cs"/>
              </a:rPr>
              <a:pPr marL="0" marR="0" lvl="0" indent="0" algn="r" defTabSz="1218987" rtl="0" eaLnBrk="1" fontAlgn="auto" latinLnBrk="0" hangingPunct="1">
                <a:lnSpc>
                  <a:spcPct val="100000"/>
                </a:lnSpc>
                <a:spcBef>
                  <a:spcPct val="0"/>
                </a:spcBef>
                <a:spcAft>
                  <a:spcPts val="0"/>
                </a:spcAft>
                <a:buClrTx/>
                <a:buSzTx/>
                <a:buFontTx/>
                <a:buNone/>
                <a:tabLst/>
                <a:defRPr/>
              </a:pPr>
              <a:t>16</a:t>
            </a:fld>
            <a:endParaRPr kumimoji="0" lang="ru-RU" altLang="de-DE" sz="1400" b="0" i="0" u="none" strike="noStrike" kern="1200" cap="none" spc="0" normalizeH="0" baseline="0" noProof="0">
              <a:ln>
                <a:noFill/>
              </a:ln>
              <a:solidFill>
                <a:srgbClr val="374C81"/>
              </a:solidFill>
              <a:effectLst/>
              <a:uLnTx/>
              <a:uFillTx/>
              <a:latin typeface="Arial" pitchFamily="34" charset="0"/>
              <a:ea typeface="+mn-ea"/>
              <a:cs typeface="+mn-cs"/>
            </a:endParaRPr>
          </a:p>
        </p:txBody>
      </p:sp>
      <p:sp>
        <p:nvSpPr>
          <p:cNvPr id="63493" name="Rectangle 2"/>
          <p:cNvSpPr>
            <a:spLocks noChangeArrowheads="1"/>
          </p:cNvSpPr>
          <p:nvPr/>
        </p:nvSpPr>
        <p:spPr bwMode="auto">
          <a:xfrm>
            <a:off x="2135190" y="4652963"/>
            <a:ext cx="7921625" cy="1439862"/>
          </a:xfrm>
          <a:prstGeom prst="rect">
            <a:avLst/>
          </a:prstGeom>
          <a:solidFill>
            <a:srgbClr val="00CC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1218987" rtl="0" eaLnBrk="1" fontAlgn="auto" latinLnBrk="0" hangingPunct="1">
              <a:lnSpc>
                <a:spcPct val="100000"/>
              </a:lnSpc>
              <a:spcBef>
                <a:spcPct val="0"/>
              </a:spcBef>
              <a:spcAft>
                <a:spcPts val="0"/>
              </a:spcAft>
              <a:buClrTx/>
              <a:buSzTx/>
              <a:buFontTx/>
              <a:buNone/>
              <a:tabLst/>
              <a:defRPr/>
            </a:pPr>
            <a:endParaRPr kumimoji="0" lang="en-US" altLang="de-DE" sz="4000" b="0" i="0" u="none" strike="noStrike" kern="1200" cap="none" spc="0" normalizeH="0" baseline="0" noProof="0">
              <a:ln>
                <a:noFill/>
              </a:ln>
              <a:solidFill>
                <a:srgbClr val="374C81"/>
              </a:solidFill>
              <a:effectLst/>
              <a:uLnTx/>
              <a:uFillTx/>
              <a:latin typeface="Arial Black" pitchFamily="34" charset="0"/>
              <a:ea typeface="+mn-ea"/>
              <a:cs typeface="+mn-cs"/>
            </a:endParaRPr>
          </a:p>
        </p:txBody>
      </p:sp>
      <p:sp>
        <p:nvSpPr>
          <p:cNvPr id="63494" name="Rectangle 3"/>
          <p:cNvSpPr>
            <a:spLocks noChangeArrowheads="1"/>
          </p:cNvSpPr>
          <p:nvPr/>
        </p:nvSpPr>
        <p:spPr bwMode="auto">
          <a:xfrm>
            <a:off x="2135190" y="2276477"/>
            <a:ext cx="7921625" cy="2447925"/>
          </a:xfrm>
          <a:prstGeom prst="rect">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1218987" rtl="0" eaLnBrk="1" fontAlgn="auto" latinLnBrk="0" hangingPunct="1">
              <a:lnSpc>
                <a:spcPct val="100000"/>
              </a:lnSpc>
              <a:spcBef>
                <a:spcPct val="0"/>
              </a:spcBef>
              <a:spcAft>
                <a:spcPts val="0"/>
              </a:spcAft>
              <a:buClrTx/>
              <a:buSzTx/>
              <a:buFontTx/>
              <a:buNone/>
              <a:tabLst/>
              <a:defRPr/>
            </a:pPr>
            <a:endParaRPr kumimoji="0" lang="en-US" altLang="de-DE" sz="4000" b="0" i="0" u="none" strike="noStrike" kern="1200" cap="none" spc="0" normalizeH="0" baseline="0" noProof="0">
              <a:ln>
                <a:noFill/>
              </a:ln>
              <a:solidFill>
                <a:srgbClr val="374C81"/>
              </a:solidFill>
              <a:effectLst/>
              <a:uLnTx/>
              <a:uFillTx/>
              <a:latin typeface="Arial Black" pitchFamily="34" charset="0"/>
              <a:ea typeface="+mn-ea"/>
              <a:cs typeface="+mn-cs"/>
            </a:endParaRPr>
          </a:p>
        </p:txBody>
      </p:sp>
      <p:sp>
        <p:nvSpPr>
          <p:cNvPr id="63495" name="Rectangle 4"/>
          <p:cNvSpPr>
            <a:spLocks noChangeArrowheads="1"/>
          </p:cNvSpPr>
          <p:nvPr/>
        </p:nvSpPr>
        <p:spPr bwMode="auto">
          <a:xfrm>
            <a:off x="2135190" y="981075"/>
            <a:ext cx="7921625" cy="1295400"/>
          </a:xfrm>
          <a:prstGeom prst="rect">
            <a:avLst/>
          </a:prstGeom>
          <a:solidFill>
            <a:srgbClr val="00008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1218987" rtl="0" eaLnBrk="1" fontAlgn="auto" latinLnBrk="0" hangingPunct="1">
              <a:lnSpc>
                <a:spcPct val="100000"/>
              </a:lnSpc>
              <a:spcBef>
                <a:spcPct val="0"/>
              </a:spcBef>
              <a:spcAft>
                <a:spcPts val="0"/>
              </a:spcAft>
              <a:buClrTx/>
              <a:buSzTx/>
              <a:buFontTx/>
              <a:buNone/>
              <a:tabLst/>
              <a:defRPr/>
            </a:pPr>
            <a:endParaRPr kumimoji="0" lang="en-US" altLang="de-DE" sz="4000" b="0" i="0" u="none" strike="noStrike" kern="1200" cap="none" spc="0" normalizeH="0" baseline="0" noProof="0">
              <a:ln>
                <a:noFill/>
              </a:ln>
              <a:solidFill>
                <a:srgbClr val="374C81"/>
              </a:solidFill>
              <a:effectLst/>
              <a:uLnTx/>
              <a:uFillTx/>
              <a:latin typeface="Arial Black" pitchFamily="34" charset="0"/>
              <a:ea typeface="+mn-ea"/>
              <a:cs typeface="+mn-cs"/>
            </a:endParaRPr>
          </a:p>
        </p:txBody>
      </p:sp>
      <p:sp>
        <p:nvSpPr>
          <p:cNvPr id="63496" name="Rectangle 5"/>
          <p:cNvSpPr>
            <a:spLocks noChangeArrowheads="1"/>
          </p:cNvSpPr>
          <p:nvPr/>
        </p:nvSpPr>
        <p:spPr bwMode="auto">
          <a:xfrm>
            <a:off x="2135190" y="981077"/>
            <a:ext cx="792162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1218987" rtl="0" eaLnBrk="1" fontAlgn="auto" latinLnBrk="0" hangingPunct="1">
              <a:lnSpc>
                <a:spcPct val="93000"/>
              </a:lnSpc>
              <a:spcBef>
                <a:spcPct val="0"/>
              </a:spcBef>
              <a:spcAft>
                <a:spcPts val="0"/>
              </a:spcAft>
              <a:buClrTx/>
              <a:buSzTx/>
              <a:buFontTx/>
              <a:buNone/>
              <a:tabLst/>
              <a:defRPr/>
            </a:pPr>
            <a:r>
              <a:rPr kumimoji="0" lang="en-GB" altLang="de-DE" sz="2800" b="1" i="0" u="none" strike="noStrike" kern="1200" cap="none" spc="0" normalizeH="0" baseline="0" noProof="0">
                <a:ln>
                  <a:noFill/>
                </a:ln>
                <a:solidFill>
                  <a:srgbClr val="FFFF00"/>
                </a:solidFill>
                <a:effectLst/>
                <a:uLnTx/>
                <a:uFillTx/>
                <a:latin typeface="HelveticaNeueLT-LightItalic"/>
                <a:ea typeface="MS Gothic" pitchFamily="49" charset="-128"/>
                <a:cs typeface="Times New Roman" pitchFamily="18" charset="0"/>
              </a:rPr>
              <a:t>In outcome-based education the educational outcomes are clearly and unambiguously specified.</a:t>
            </a:r>
          </a:p>
          <a:p>
            <a:pPr marL="0" marR="0" lvl="0" indent="0" algn="l" defTabSz="1218987" rtl="0" eaLnBrk="1" fontAlgn="auto" latinLnBrk="0" hangingPunct="1">
              <a:lnSpc>
                <a:spcPct val="93000"/>
              </a:lnSpc>
              <a:spcBef>
                <a:spcPct val="0"/>
              </a:spcBef>
              <a:spcAft>
                <a:spcPts val="0"/>
              </a:spcAft>
              <a:buClrTx/>
              <a:buSzTx/>
              <a:buFontTx/>
              <a:buNone/>
              <a:tabLst/>
              <a:defRPr/>
            </a:pPr>
            <a:endParaRPr kumimoji="0" lang="en-GB" altLang="de-DE" sz="2800" b="1" i="0" u="none" strike="noStrike" kern="1200" cap="none" spc="0" normalizeH="0" baseline="0" noProof="0">
              <a:ln>
                <a:noFill/>
              </a:ln>
              <a:solidFill>
                <a:srgbClr val="FFFF00"/>
              </a:solidFill>
              <a:effectLst/>
              <a:uLnTx/>
              <a:uFillTx/>
              <a:latin typeface="HelveticaNeueLT-LightItalic"/>
              <a:ea typeface="MS Gothic" pitchFamily="49" charset="-128"/>
              <a:cs typeface="Times New Roman" pitchFamily="18" charset="0"/>
            </a:endParaRPr>
          </a:p>
          <a:p>
            <a:pPr marL="0" marR="0" lvl="0" indent="0" algn="l" defTabSz="1218987" rtl="0" eaLnBrk="1" fontAlgn="auto" latinLnBrk="0" hangingPunct="1">
              <a:lnSpc>
                <a:spcPct val="93000"/>
              </a:lnSpc>
              <a:spcBef>
                <a:spcPct val="0"/>
              </a:spcBef>
              <a:spcAft>
                <a:spcPts val="0"/>
              </a:spcAft>
              <a:buClrTx/>
              <a:buSzTx/>
              <a:buFontTx/>
              <a:buNone/>
              <a:tabLst/>
              <a:defRPr/>
            </a:pPr>
            <a:r>
              <a:rPr kumimoji="0" lang="en-GB" altLang="de-DE" sz="2800" b="0" i="0" u="none" strike="noStrike" kern="1200" cap="none" spc="0" normalizeH="0" baseline="0" noProof="0">
                <a:ln>
                  <a:noFill/>
                </a:ln>
                <a:solidFill>
                  <a:srgbClr val="FFFF00"/>
                </a:solidFill>
                <a:effectLst/>
                <a:uLnTx/>
                <a:uFillTx/>
                <a:latin typeface="HelveticaNeueLT-LightItalic"/>
                <a:ea typeface="MS Gothic" pitchFamily="49" charset="-128"/>
                <a:cs typeface="Times New Roman" pitchFamily="18" charset="0"/>
              </a:rPr>
              <a:t>These determine the curriculum content and its organisation, the teaching methods and strategies, the courses offered, the assessment process, the educational environment and the curriculum timetable.</a:t>
            </a:r>
          </a:p>
          <a:p>
            <a:pPr marL="0" marR="0" lvl="0" indent="0" algn="l" defTabSz="1218987" rtl="0" eaLnBrk="1" fontAlgn="auto" latinLnBrk="0" hangingPunct="1">
              <a:lnSpc>
                <a:spcPct val="93000"/>
              </a:lnSpc>
              <a:spcBef>
                <a:spcPct val="0"/>
              </a:spcBef>
              <a:spcAft>
                <a:spcPts val="0"/>
              </a:spcAft>
              <a:buClrTx/>
              <a:buSzTx/>
              <a:buFontTx/>
              <a:buNone/>
              <a:tabLst/>
              <a:defRPr/>
            </a:pPr>
            <a:endParaRPr kumimoji="0" lang="en-GB" altLang="de-DE" sz="2800" b="0" i="0" u="none" strike="noStrike" kern="1200" cap="none" spc="0" normalizeH="0" baseline="0" noProof="0">
              <a:ln>
                <a:noFill/>
              </a:ln>
              <a:solidFill>
                <a:srgbClr val="FFFF00"/>
              </a:solidFill>
              <a:effectLst/>
              <a:uLnTx/>
              <a:uFillTx/>
              <a:latin typeface="HelveticaNeueLT-LightItalic"/>
              <a:ea typeface="MS Gothic" pitchFamily="49" charset="-128"/>
              <a:cs typeface="Times New Roman" pitchFamily="18" charset="0"/>
            </a:endParaRPr>
          </a:p>
          <a:p>
            <a:pPr marL="0" marR="0" lvl="0" indent="0" algn="l" defTabSz="1218987" rtl="0" eaLnBrk="1" fontAlgn="auto" latinLnBrk="0" hangingPunct="1">
              <a:lnSpc>
                <a:spcPct val="93000"/>
              </a:lnSpc>
              <a:spcBef>
                <a:spcPct val="0"/>
              </a:spcBef>
              <a:spcAft>
                <a:spcPts val="0"/>
              </a:spcAft>
              <a:buClrTx/>
              <a:buSzTx/>
              <a:buFontTx/>
              <a:buNone/>
              <a:tabLst/>
              <a:defRPr/>
            </a:pPr>
            <a:r>
              <a:rPr kumimoji="0" lang="en-GB" altLang="de-DE" sz="2800" b="0" i="0" u="none" strike="noStrike" kern="1200" cap="none" spc="0" normalizeH="0" baseline="0" noProof="0">
                <a:ln>
                  <a:noFill/>
                </a:ln>
                <a:solidFill>
                  <a:srgbClr val="FFFF00"/>
                </a:solidFill>
                <a:effectLst/>
                <a:uLnTx/>
                <a:uFillTx/>
                <a:latin typeface="HelveticaNeueLT-LightItalic"/>
                <a:ea typeface="MS Gothic" pitchFamily="49" charset="-128"/>
                <a:cs typeface="Times New Roman" pitchFamily="18" charset="0"/>
              </a:rPr>
              <a:t>They also provide a framework for curriculum evaluation.</a:t>
            </a:r>
            <a:endParaRPr kumimoji="0" lang="fr-FR" altLang="de-DE" sz="2800" b="0" i="0" u="none" strike="noStrike" kern="1200" cap="none" spc="0" normalizeH="0" baseline="0" noProof="0">
              <a:ln>
                <a:noFill/>
              </a:ln>
              <a:solidFill>
                <a:srgbClr val="FFFF00"/>
              </a:solidFill>
              <a:effectLst/>
              <a:uLnTx/>
              <a:uFillTx/>
              <a:latin typeface="HelveticaNeueLT-Light"/>
              <a:ea typeface="MS Gothic" pitchFamily="49" charset="-128"/>
              <a:cs typeface="Times New Roman" pitchFamily="18" charset="0"/>
            </a:endParaRPr>
          </a:p>
          <a:p>
            <a:pPr marL="0" marR="0" lvl="0" indent="0" algn="l" defTabSz="1218987" rtl="0" eaLnBrk="1" fontAlgn="auto" latinLnBrk="0" hangingPunct="1">
              <a:lnSpc>
                <a:spcPct val="93000"/>
              </a:lnSpc>
              <a:spcBef>
                <a:spcPct val="0"/>
              </a:spcBef>
              <a:spcAft>
                <a:spcPts val="0"/>
              </a:spcAft>
              <a:buClrTx/>
              <a:buSzTx/>
              <a:buFontTx/>
              <a:buNone/>
              <a:tabLst/>
              <a:defRPr/>
            </a:pPr>
            <a:endParaRPr kumimoji="0" lang="fr-FR" altLang="de-DE" sz="2800" b="0" i="0" u="none" strike="noStrike" kern="1200" cap="none" spc="0" normalizeH="0" baseline="0" noProof="0">
              <a:ln>
                <a:noFill/>
              </a:ln>
              <a:solidFill>
                <a:srgbClr val="FFFF00"/>
              </a:solidFill>
              <a:effectLst/>
              <a:uLnTx/>
              <a:uFillTx/>
              <a:latin typeface="HelveticaNeueLT-Light"/>
              <a:ea typeface="MS Gothic" pitchFamily="49" charset="-128"/>
              <a:cs typeface="Times New Roman" pitchFamily="18" charset="0"/>
            </a:endParaRPr>
          </a:p>
          <a:p>
            <a:pPr marL="0" marR="0" lvl="0" indent="0" algn="l" defTabSz="1218987" rtl="0" eaLnBrk="1" fontAlgn="auto" latinLnBrk="0" hangingPunct="1">
              <a:lnSpc>
                <a:spcPct val="93000"/>
              </a:lnSpc>
              <a:spcBef>
                <a:spcPct val="0"/>
              </a:spcBef>
              <a:spcAft>
                <a:spcPts val="0"/>
              </a:spcAft>
              <a:buClrTx/>
              <a:buSzTx/>
              <a:buFontTx/>
              <a:buNone/>
              <a:tabLst/>
              <a:defRPr/>
            </a:pPr>
            <a:r>
              <a:rPr kumimoji="0" lang="fr-FR" altLang="de-DE" sz="2800" b="0" i="0" u="none" strike="noStrike" kern="1200" cap="none" spc="0" normalizeH="0" baseline="0" noProof="0">
                <a:ln>
                  <a:noFill/>
                </a:ln>
                <a:solidFill>
                  <a:srgbClr val="000000"/>
                </a:solidFill>
                <a:effectLst/>
                <a:uLnTx/>
                <a:uFillTx/>
                <a:latin typeface="HelveticaNeueLT-Light"/>
                <a:ea typeface="MS Gothic" pitchFamily="49" charset="-128"/>
                <a:cs typeface="Times New Roman" pitchFamily="18" charset="0"/>
              </a:rPr>
              <a:t>(Harden et al., 1999a)</a:t>
            </a:r>
            <a:endParaRPr kumimoji="0" lang="en-US" altLang="de-DE" sz="2800" b="0" i="0" u="none" strike="noStrike" kern="1200" cap="none" spc="0" normalizeH="0" baseline="0" noProof="0">
              <a:ln>
                <a:noFill/>
              </a:ln>
              <a:solidFill>
                <a:srgbClr val="000000"/>
              </a:solidFill>
              <a:effectLst/>
              <a:uLnTx/>
              <a:uFillTx/>
              <a:latin typeface="HelveticaNeueLT-Light"/>
              <a:ea typeface="MS Gothic" pitchFamily="49" charset="-128"/>
              <a:cs typeface="Times New Roman" pitchFamily="18" charset="0"/>
            </a:endParaRPr>
          </a:p>
        </p:txBody>
      </p:sp>
      <p:sp>
        <p:nvSpPr>
          <p:cNvPr id="63497" name="Text Box 6"/>
          <p:cNvSpPr txBox="1">
            <a:spLocks noChangeArrowheads="1"/>
          </p:cNvSpPr>
          <p:nvPr/>
        </p:nvSpPr>
        <p:spPr bwMode="auto">
          <a:xfrm>
            <a:off x="3000377" y="260352"/>
            <a:ext cx="5991225" cy="492125"/>
          </a:xfrm>
          <a:prstGeom prst="rect">
            <a:avLst/>
          </a:prstGeom>
          <a:noFill/>
          <a:ln w="9525">
            <a:solidFill>
              <a:srgbClr val="E1110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342900" marR="0" lvl="0" indent="-342900" algn="l" defTabSz="1218987" rtl="0" eaLnBrk="1" fontAlgn="auto" latinLnBrk="0" hangingPunct="1">
              <a:lnSpc>
                <a:spcPct val="80000"/>
              </a:lnSpc>
              <a:spcBef>
                <a:spcPct val="20000"/>
              </a:spcBef>
              <a:spcAft>
                <a:spcPts val="0"/>
              </a:spcAft>
              <a:buClrTx/>
              <a:buSzTx/>
              <a:buFontTx/>
              <a:buNone/>
              <a:tabLst/>
              <a:defRPr/>
            </a:pPr>
            <a:r>
              <a:rPr kumimoji="0" lang="ru-RU" altLang="de-DE" sz="3200" b="1" i="0" u="none" strike="noStrike" kern="1200" cap="none" spc="0" normalizeH="0" baseline="0" noProof="0">
                <a:ln>
                  <a:noFill/>
                </a:ln>
                <a:solidFill>
                  <a:srgbClr val="E11101"/>
                </a:solidFill>
                <a:effectLst/>
                <a:uLnTx/>
                <a:uFillTx/>
                <a:latin typeface="Arial" pitchFamily="34" charset="0"/>
                <a:ea typeface="MS Gothic" pitchFamily="49" charset="-128"/>
                <a:cs typeface="Arial" pitchFamily="34" charset="0"/>
              </a:rPr>
              <a:t>Challenge at Programme level</a:t>
            </a:r>
          </a:p>
        </p:txBody>
      </p:sp>
      <p:sp>
        <p:nvSpPr>
          <p:cNvPr id="2" name="Fußzeilenplatzhalt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t>v.gehmlich@hs-osnabrueck.de</a:t>
            </a:r>
            <a:endParaRPr kumimoji="0" lang="de-DE" sz="12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Tree>
    <p:extLst>
      <p:ext uri="{BB962C8B-B14F-4D97-AF65-F5344CB8AC3E}">
        <p14:creationId xmlns:p14="http://schemas.microsoft.com/office/powerpoint/2010/main" val="150458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liennummernplatzhalter 3"/>
          <p:cNvSpPr txBox="1">
            <a:spLocks noGrp="1"/>
          </p:cNvSpPr>
          <p:nvPr/>
        </p:nvSpPr>
        <p:spPr>
          <a:xfrm>
            <a:off x="8076684" y="6355589"/>
            <a:ext cx="2133044" cy="365030"/>
          </a:xfrm>
          <a:prstGeom prst="rect">
            <a:avLst/>
          </a:prstGeom>
          <a:noFill/>
        </p:spPr>
        <p:txBody>
          <a:bodyPr anchor="ctr"/>
          <a:lstStyle/>
          <a:p>
            <a:pPr marL="0" marR="0" lvl="0" indent="0" algn="r" defTabSz="914126" rtl="0" eaLnBrk="1" fontAlgn="auto" latinLnBrk="0" hangingPunct="1">
              <a:lnSpc>
                <a:spcPct val="100000"/>
              </a:lnSpc>
              <a:spcBef>
                <a:spcPts val="0"/>
              </a:spcBef>
              <a:spcAft>
                <a:spcPts val="0"/>
              </a:spcAft>
              <a:buClrTx/>
              <a:buSzTx/>
              <a:buFontTx/>
              <a:buNone/>
              <a:tabLst/>
              <a:defRPr/>
            </a:pPr>
            <a:fld id="{C941A12A-BD39-4C30-9617-868CF1DBD6FD}"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1202" name="Rectangle 2"/>
          <p:cNvSpPr>
            <a:spLocks noChangeArrowheads="1"/>
          </p:cNvSpPr>
          <p:nvPr/>
        </p:nvSpPr>
        <p:spPr bwMode="auto">
          <a:xfrm>
            <a:off x="3432870" y="1268976"/>
            <a:ext cx="5039000" cy="912574"/>
          </a:xfrm>
          <a:prstGeom prst="rect">
            <a:avLst/>
          </a:prstGeom>
          <a:solidFill>
            <a:schemeClr val="accent1"/>
          </a:solidFill>
          <a:ln w="9525">
            <a:solidFill>
              <a:schemeClr val="tx1"/>
            </a:solidFill>
            <a:miter lim="800000"/>
            <a:headEnd/>
            <a:tailEnd/>
          </a:ln>
        </p:spPr>
        <p:txBody>
          <a:bodyPr wrap="none"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399" b="1" i="0" u="none" strike="noStrike" kern="1200" cap="none" spc="0" normalizeH="0" baseline="0" noProof="0" dirty="0">
                <a:ln>
                  <a:noFill/>
                </a:ln>
                <a:solidFill>
                  <a:srgbClr val="FFC000"/>
                </a:solidFill>
                <a:effectLst/>
                <a:uLnTx/>
                <a:uFillTx/>
                <a:latin typeface="Calibri" pitchFamily="34" charset="0"/>
                <a:ea typeface="MS Gothic"/>
                <a:cs typeface="Arial" charset="0"/>
              </a:rPr>
              <a:t>Change </a:t>
            </a:r>
            <a:r>
              <a:rPr kumimoji="0" lang="de-DE" sz="2399" b="1" i="0" u="none" strike="noStrike" kern="1200" cap="none" spc="0" normalizeH="0" baseline="0" noProof="0" dirty="0" err="1">
                <a:ln>
                  <a:noFill/>
                </a:ln>
                <a:solidFill>
                  <a:srgbClr val="FFC000"/>
                </a:solidFill>
                <a:effectLst/>
                <a:uLnTx/>
                <a:uFillTx/>
                <a:latin typeface="Calibri" pitchFamily="34" charset="0"/>
                <a:ea typeface="MS Gothic"/>
                <a:cs typeface="Arial" charset="0"/>
              </a:rPr>
              <a:t>of</a:t>
            </a:r>
            <a:r>
              <a:rPr kumimoji="0" lang="de-DE" sz="2399" b="1" i="0" u="none" strike="noStrike" kern="1200" cap="none" spc="0" normalizeH="0" baseline="0" noProof="0" dirty="0">
                <a:ln>
                  <a:noFill/>
                </a:ln>
                <a:solidFill>
                  <a:srgbClr val="FFC000"/>
                </a:solidFill>
                <a:effectLst/>
                <a:uLnTx/>
                <a:uFillTx/>
                <a:latin typeface="Calibri" pitchFamily="34" charset="0"/>
                <a:ea typeface="MS Gothic"/>
                <a:cs typeface="Arial" charset="0"/>
              </a:rPr>
              <a:t> </a:t>
            </a:r>
            <a:r>
              <a:rPr kumimoji="0" lang="de-DE" sz="2399" b="1" i="0" u="none" strike="noStrike" kern="1200" cap="none" spc="0" normalizeH="0" baseline="0" noProof="0" dirty="0" err="1">
                <a:ln>
                  <a:noFill/>
                </a:ln>
                <a:solidFill>
                  <a:srgbClr val="FFC000"/>
                </a:solidFill>
                <a:effectLst/>
                <a:uLnTx/>
                <a:uFillTx/>
                <a:latin typeface="Calibri" pitchFamily="34" charset="0"/>
                <a:ea typeface="MS Gothic"/>
                <a:cs typeface="Arial" charset="0"/>
              </a:rPr>
              <a:t>Paradigm</a:t>
            </a:r>
            <a:endParaRPr kumimoji="0" lang="de-DE" sz="2399" b="1" i="0" u="none" strike="noStrike" kern="1200" cap="none" spc="0" normalizeH="0" baseline="0" noProof="0" dirty="0">
              <a:ln>
                <a:noFill/>
              </a:ln>
              <a:solidFill>
                <a:srgbClr val="FFC000"/>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399" b="1" i="0" u="none" strike="noStrike" kern="1200" cap="none" spc="0" normalizeH="0" baseline="0" noProof="0" dirty="0">
                <a:ln>
                  <a:noFill/>
                </a:ln>
                <a:solidFill>
                  <a:srgbClr val="FFC000"/>
                </a:solidFill>
                <a:effectLst/>
                <a:uLnTx/>
                <a:uFillTx/>
                <a:latin typeface="Calibri" pitchFamily="34" charset="0"/>
                <a:ea typeface="MS Gothic"/>
                <a:cs typeface="Arial" charset="0"/>
              </a:rPr>
              <a:t>„</a:t>
            </a:r>
            <a:r>
              <a:rPr kumimoji="0" lang="de-DE" sz="2399" b="1" i="1" u="none" strike="noStrike" kern="1200" cap="none" spc="0" normalizeH="0" baseline="0" noProof="0" dirty="0">
                <a:ln>
                  <a:noFill/>
                </a:ln>
                <a:solidFill>
                  <a:srgbClr val="FFC000"/>
                </a:solidFill>
                <a:effectLst/>
                <a:uLnTx/>
                <a:uFillTx/>
                <a:latin typeface="Calibri" pitchFamily="34" charset="0"/>
                <a:ea typeface="MS Gothic"/>
                <a:cs typeface="Arial" charset="0"/>
              </a:rPr>
              <a:t>Think </a:t>
            </a:r>
            <a:r>
              <a:rPr kumimoji="0" lang="de-DE" sz="2399" b="1" i="1" u="none" strike="noStrike" kern="1200" cap="none" spc="0" normalizeH="0" baseline="0" noProof="0" dirty="0" err="1">
                <a:ln>
                  <a:noFill/>
                </a:ln>
                <a:solidFill>
                  <a:srgbClr val="FFC000"/>
                </a:solidFill>
                <a:effectLst/>
                <a:uLnTx/>
                <a:uFillTx/>
                <a:latin typeface="Calibri" pitchFamily="34" charset="0"/>
                <a:ea typeface="MS Gothic"/>
                <a:cs typeface="Arial" charset="0"/>
              </a:rPr>
              <a:t>from</a:t>
            </a:r>
            <a:r>
              <a:rPr kumimoji="0" lang="de-DE" sz="2399" b="1" i="1" u="none" strike="noStrike" kern="1200" cap="none" spc="0" normalizeH="0" baseline="0" noProof="0" dirty="0">
                <a:ln>
                  <a:noFill/>
                </a:ln>
                <a:solidFill>
                  <a:srgbClr val="FFC000"/>
                </a:solidFill>
                <a:effectLst/>
                <a:uLnTx/>
                <a:uFillTx/>
                <a:latin typeface="Calibri" pitchFamily="34" charset="0"/>
                <a:ea typeface="MS Gothic"/>
                <a:cs typeface="Arial" charset="0"/>
              </a:rPr>
              <a:t> </a:t>
            </a:r>
            <a:r>
              <a:rPr kumimoji="0" lang="de-DE" sz="2399" b="1" i="1" u="none" strike="noStrike" kern="1200" cap="none" spc="0" normalizeH="0" baseline="0" noProof="0" dirty="0" err="1">
                <a:ln>
                  <a:noFill/>
                </a:ln>
                <a:solidFill>
                  <a:srgbClr val="FFC000"/>
                </a:solidFill>
                <a:effectLst/>
                <a:uLnTx/>
                <a:uFillTx/>
                <a:latin typeface="Calibri" pitchFamily="34" charset="0"/>
                <a:ea typeface="MS Gothic"/>
                <a:cs typeface="Arial" charset="0"/>
              </a:rPr>
              <a:t>the</a:t>
            </a:r>
            <a:r>
              <a:rPr kumimoji="0" lang="de-DE" sz="2399" b="1" i="1" u="none" strike="noStrike" kern="1200" cap="none" spc="0" normalizeH="0" baseline="0" noProof="0" dirty="0">
                <a:ln>
                  <a:noFill/>
                </a:ln>
                <a:solidFill>
                  <a:srgbClr val="FFC000"/>
                </a:solidFill>
                <a:effectLst/>
                <a:uLnTx/>
                <a:uFillTx/>
                <a:latin typeface="Calibri" pitchFamily="34" charset="0"/>
                <a:ea typeface="MS Gothic"/>
                <a:cs typeface="Arial" charset="0"/>
              </a:rPr>
              <a:t> end</a:t>
            </a:r>
            <a:r>
              <a:rPr kumimoji="0" lang="de-DE" sz="2399" b="1" i="0" u="none" strike="noStrike" kern="1200" cap="none" spc="0" normalizeH="0" baseline="0" noProof="0" dirty="0">
                <a:ln>
                  <a:noFill/>
                </a:ln>
                <a:solidFill>
                  <a:srgbClr val="FFC000"/>
                </a:solidFill>
                <a:effectLst/>
                <a:uLnTx/>
                <a:uFillTx/>
                <a:latin typeface="Calibri" pitchFamily="34" charset="0"/>
                <a:ea typeface="MS Gothic"/>
                <a:cs typeface="Arial" charset="0"/>
              </a:rPr>
              <a:t>“</a:t>
            </a:r>
          </a:p>
        </p:txBody>
      </p:sp>
      <p:sp>
        <p:nvSpPr>
          <p:cNvPr id="56324" name="Oval 3"/>
          <p:cNvSpPr>
            <a:spLocks noChangeArrowheads="1"/>
          </p:cNvSpPr>
          <p:nvPr/>
        </p:nvSpPr>
        <p:spPr bwMode="auto">
          <a:xfrm>
            <a:off x="7895759" y="894"/>
            <a:ext cx="3096785" cy="1752143"/>
          </a:xfrm>
          <a:prstGeom prst="ellipse">
            <a:avLst/>
          </a:prstGeom>
          <a:solidFill>
            <a:srgbClr val="FFFF00"/>
          </a:solidFill>
          <a:ln w="9525">
            <a:solidFill>
              <a:schemeClr val="tx1"/>
            </a:solidFill>
            <a:round/>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25" name="Text Box 4"/>
          <p:cNvSpPr txBox="1">
            <a:spLocks noChangeArrowheads="1"/>
          </p:cNvSpPr>
          <p:nvPr/>
        </p:nvSpPr>
        <p:spPr bwMode="auto">
          <a:xfrm>
            <a:off x="5283412" y="424646"/>
            <a:ext cx="184102" cy="366617"/>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S Gothic"/>
              <a:cs typeface="Arial" charset="0"/>
            </a:endParaRPr>
          </a:p>
        </p:txBody>
      </p:sp>
      <p:sp>
        <p:nvSpPr>
          <p:cNvPr id="51205" name="Text Box 5"/>
          <p:cNvSpPr txBox="1">
            <a:spLocks noChangeArrowheads="1"/>
          </p:cNvSpPr>
          <p:nvPr/>
        </p:nvSpPr>
        <p:spPr bwMode="auto">
          <a:xfrm>
            <a:off x="4249556" y="-33352"/>
            <a:ext cx="3646202" cy="1446173"/>
          </a:xfrm>
          <a:prstGeom prst="rect">
            <a:avLst/>
          </a:prstGeom>
          <a:noFill/>
          <a:ln w="9525">
            <a:solidFill>
              <a:schemeClr val="accent6">
                <a:lumMod val="50000"/>
              </a:schemeClr>
            </a:solidFill>
            <a:miter lim="800000"/>
            <a:headEnd/>
            <a:tailEnd/>
          </a:ln>
          <a:effectLst/>
        </p:spPr>
        <p:txBody>
          <a:bodyPr wrap="non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4399" b="1" i="0" u="none" strike="noStrike" kern="1200" cap="none" spc="0" normalizeH="0" baseline="0" noProof="0" dirty="0">
                <a:ln>
                  <a:noFill/>
                </a:ln>
                <a:solidFill>
                  <a:srgbClr val="E46C0A"/>
                </a:solidFill>
                <a:effectLst/>
                <a:uLnTx/>
                <a:uFillTx/>
                <a:latin typeface="Calibri"/>
                <a:ea typeface="MS Gothic"/>
                <a:cs typeface="Arial" charset="0"/>
              </a:rPr>
              <a:t>Learning Chain</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4399" b="1" i="0" u="none" strike="noStrike" kern="1200" cap="none" spc="0" normalizeH="0" baseline="0" noProof="0" dirty="0">
                <a:ln>
                  <a:noFill/>
                </a:ln>
                <a:solidFill>
                  <a:srgbClr val="E46C0A"/>
                </a:solidFill>
                <a:effectLst/>
                <a:uLnTx/>
                <a:uFillTx/>
                <a:latin typeface="Calibri"/>
                <a:ea typeface="MS Gothic"/>
                <a:cs typeface="Arial" charset="0"/>
              </a:rPr>
              <a:t>ALIGNMENT</a:t>
            </a:r>
          </a:p>
        </p:txBody>
      </p:sp>
      <p:sp>
        <p:nvSpPr>
          <p:cNvPr id="51206" name="Oval 6"/>
          <p:cNvSpPr>
            <a:spLocks noChangeArrowheads="1"/>
          </p:cNvSpPr>
          <p:nvPr/>
        </p:nvSpPr>
        <p:spPr bwMode="auto">
          <a:xfrm>
            <a:off x="7895759" y="2565627"/>
            <a:ext cx="2771053" cy="2664719"/>
          </a:xfrm>
          <a:prstGeom prst="ellipse">
            <a:avLst/>
          </a:prstGeom>
          <a:solidFill>
            <a:srgbClr val="00CCFF"/>
          </a:solidFill>
          <a:ln w="9525">
            <a:solidFill>
              <a:schemeClr val="tx1"/>
            </a:solidFill>
            <a:round/>
            <a:headEnd/>
            <a:tailEnd/>
          </a:ln>
        </p:spPr>
        <p:txBody>
          <a:bodyPr wrap="none"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399" b="1" i="0" u="none" strike="noStrike" kern="1200" cap="none" spc="0" normalizeH="0" baseline="0" noProof="0" dirty="0">
                <a:ln>
                  <a:noFill/>
                </a:ln>
                <a:solidFill>
                  <a:prstClr val="black"/>
                </a:solidFill>
                <a:effectLst/>
                <a:uLnTx/>
                <a:uFillTx/>
                <a:latin typeface="Arial Narrow" pitchFamily="34" charset="0"/>
                <a:ea typeface="MS Gothic"/>
                <a:cs typeface="Arial" charset="0"/>
              </a:rPr>
              <a:t>Programme Profile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399" b="1" i="0" u="none" strike="noStrike" kern="1200" cap="none" spc="0" normalizeH="0" baseline="0" noProof="0" dirty="0">
                <a:ln>
                  <a:noFill/>
                </a:ln>
                <a:solidFill>
                  <a:prstClr val="black"/>
                </a:solidFill>
                <a:effectLst/>
                <a:uLnTx/>
                <a:uFillTx/>
                <a:latin typeface="Arial Narrow" pitchFamily="34" charset="0"/>
                <a:ea typeface="MS Gothic"/>
                <a:cs typeface="Arial" charset="0"/>
              </a:rPr>
              <a:t>Learning Outcomes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399" b="1" i="0" u="none" strike="noStrike" kern="1200" cap="none" spc="0" normalizeH="0" baseline="0" noProof="0" dirty="0" err="1">
                <a:ln>
                  <a:noFill/>
                </a:ln>
                <a:solidFill>
                  <a:prstClr val="black"/>
                </a:solidFill>
                <a:effectLst/>
                <a:uLnTx/>
                <a:uFillTx/>
                <a:latin typeface="Arial Narrow" pitchFamily="34" charset="0"/>
                <a:ea typeface="MS Gothic"/>
                <a:cs typeface="Arial" charset="0"/>
              </a:rPr>
              <a:t>Credits</a:t>
            </a:r>
            <a:endParaRPr kumimoji="0" lang="de-DE" sz="2399" b="1" i="0" u="none" strike="noStrike" kern="1200" cap="none" spc="0" normalizeH="0" baseline="0" noProof="0" dirty="0">
              <a:ln>
                <a:noFill/>
              </a:ln>
              <a:solidFill>
                <a:prstClr val="black"/>
              </a:solidFill>
              <a:effectLst/>
              <a:uLnTx/>
              <a:uFillTx/>
              <a:latin typeface="Arial Narrow" pitchFamily="34" charset="0"/>
              <a:ea typeface="MS Gothic"/>
              <a:cs typeface="Arial" charset="0"/>
            </a:endParaRPr>
          </a:p>
        </p:txBody>
      </p:sp>
      <p:sp>
        <p:nvSpPr>
          <p:cNvPr id="51207" name="Oval 7"/>
          <p:cNvSpPr>
            <a:spLocks noChangeArrowheads="1"/>
          </p:cNvSpPr>
          <p:nvPr/>
        </p:nvSpPr>
        <p:spPr bwMode="auto">
          <a:xfrm>
            <a:off x="1199457" y="2565625"/>
            <a:ext cx="2880945" cy="2715508"/>
          </a:xfrm>
          <a:prstGeom prst="ellipse">
            <a:avLst/>
          </a:prstGeom>
          <a:solidFill>
            <a:srgbClr val="00CCFF"/>
          </a:solidFill>
          <a:ln w="9525">
            <a:solidFill>
              <a:schemeClr val="tx1"/>
            </a:solidFill>
            <a:round/>
            <a:headEnd/>
            <a:tailEnd/>
          </a:ln>
        </p:spPr>
        <p:txBody>
          <a:bodyPr wrap="none"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2399" b="1" i="0" u="none" strike="noStrike" kern="1200" cap="none" spc="0" normalizeH="0" baseline="0" noProof="0" dirty="0">
              <a:ln>
                <a:noFill/>
              </a:ln>
              <a:solidFill>
                <a:prstClr val="black"/>
              </a:solidFill>
              <a:effectLst/>
              <a:uLnTx/>
              <a:uFillTx/>
              <a:latin typeface="Arial Narrow"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399" b="1" i="0" u="none" strike="noStrike" kern="1200" cap="none" spc="0" normalizeH="0" baseline="0" noProof="0" dirty="0" err="1">
                <a:ln>
                  <a:noFill/>
                </a:ln>
                <a:solidFill>
                  <a:prstClr val="black"/>
                </a:solidFill>
                <a:effectLst/>
                <a:uLnTx/>
                <a:uFillTx/>
                <a:latin typeface="Arial Narrow" pitchFamily="34" charset="0"/>
                <a:ea typeface="MS Gothic"/>
                <a:cs typeface="Arial" charset="0"/>
              </a:rPr>
              <a:t>Learners´Profile</a:t>
            </a:r>
            <a:endParaRPr kumimoji="0" lang="de-DE" sz="2399" b="1" i="0" u="none" strike="noStrike" kern="1200" cap="none" spc="0" normalizeH="0" baseline="0" noProof="0" dirty="0">
              <a:ln>
                <a:noFill/>
              </a:ln>
              <a:solidFill>
                <a:prstClr val="black"/>
              </a:solidFill>
              <a:effectLst/>
              <a:uLnTx/>
              <a:uFillTx/>
              <a:latin typeface="Arial Narrow"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399" b="1" i="0" u="none" strike="noStrike" kern="1200" cap="none" spc="0" normalizeH="0" baseline="0" noProof="0" dirty="0">
                <a:ln>
                  <a:noFill/>
                </a:ln>
                <a:solidFill>
                  <a:prstClr val="black"/>
                </a:solidFill>
                <a:effectLst/>
                <a:uLnTx/>
                <a:uFillTx/>
                <a:latin typeface="Arial Narrow" pitchFamily="34" charset="0"/>
                <a:ea typeface="MS Gothic"/>
                <a:cs typeface="Arial" charset="0"/>
              </a:rPr>
              <a:t>Learning Outcomes</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399" b="1" i="0" u="none" strike="noStrike" kern="1200" cap="none" spc="0" normalizeH="0" baseline="0" noProof="0" dirty="0" err="1">
                <a:ln>
                  <a:noFill/>
                </a:ln>
                <a:solidFill>
                  <a:prstClr val="black"/>
                </a:solidFill>
                <a:effectLst/>
                <a:uLnTx/>
                <a:uFillTx/>
                <a:latin typeface="Arial Narrow" pitchFamily="34" charset="0"/>
                <a:ea typeface="MS Gothic"/>
                <a:cs typeface="Arial" charset="0"/>
              </a:rPr>
              <a:t>Credits</a:t>
            </a:r>
            <a:endParaRPr kumimoji="0" lang="de-DE" sz="2399" b="1" i="0" u="none" strike="noStrike" kern="1200" cap="none" spc="0" normalizeH="0" baseline="0" noProof="0" dirty="0">
              <a:ln>
                <a:noFill/>
              </a:ln>
              <a:solidFill>
                <a:prstClr val="black"/>
              </a:solidFill>
              <a:effectLst/>
              <a:uLnTx/>
              <a:uFillTx/>
              <a:latin typeface="Arial Narrow"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2399" b="1" i="0" u="none" strike="noStrike" kern="1200" cap="none" spc="0" normalizeH="0" baseline="0" noProof="0" dirty="0">
              <a:ln>
                <a:noFill/>
              </a:ln>
              <a:solidFill>
                <a:prstClr val="black"/>
              </a:solidFill>
              <a:effectLst/>
              <a:uLnTx/>
              <a:uFillTx/>
              <a:latin typeface="Arial Narrow" pitchFamily="34" charset="0"/>
              <a:ea typeface="MS Gothic"/>
              <a:cs typeface="Arial" charset="0"/>
            </a:endParaRPr>
          </a:p>
        </p:txBody>
      </p:sp>
      <p:sp>
        <p:nvSpPr>
          <p:cNvPr id="51208" name="Rectangle 8"/>
          <p:cNvSpPr>
            <a:spLocks noChangeArrowheads="1"/>
          </p:cNvSpPr>
          <p:nvPr/>
        </p:nvSpPr>
        <p:spPr bwMode="auto">
          <a:xfrm>
            <a:off x="4055629" y="3033824"/>
            <a:ext cx="3815356" cy="1518414"/>
          </a:xfrm>
          <a:prstGeom prst="rect">
            <a:avLst/>
          </a:prstGeom>
          <a:solidFill>
            <a:srgbClr val="CCFFFF"/>
          </a:solidFill>
          <a:ln w="9525">
            <a:solidFill>
              <a:schemeClr val="tx1"/>
            </a:solidFill>
            <a:miter lim="800000"/>
            <a:headEnd/>
            <a:tailEnd/>
          </a:ln>
        </p:spPr>
        <p:txBody>
          <a:bodyPr wrap="none"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2399" b="1"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799" b="1" i="0" u="none" strike="noStrike" kern="1200" cap="none" spc="0" normalizeH="0" baseline="0" noProof="0" dirty="0">
                <a:ln>
                  <a:noFill/>
                </a:ln>
                <a:solidFill>
                  <a:prstClr val="black"/>
                </a:solidFill>
                <a:effectLst/>
                <a:uLnTx/>
                <a:uFillTx/>
                <a:latin typeface="Calibri" pitchFamily="34" charset="0"/>
                <a:ea typeface="MS Gothic"/>
                <a:cs typeface="Arial" charset="0"/>
              </a:rPr>
              <a:t>Learning Space</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1999" b="1"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err="1">
                <a:ln>
                  <a:noFill/>
                </a:ln>
                <a:solidFill>
                  <a:prstClr val="black"/>
                </a:solidFill>
                <a:effectLst/>
                <a:uLnTx/>
                <a:uFillTx/>
                <a:latin typeface="Calibri" pitchFamily="34" charset="0"/>
                <a:ea typeface="MS Gothic"/>
                <a:cs typeface="Arial" charset="0"/>
              </a:rPr>
              <a:t>Constructive</a:t>
            </a:r>
            <a:r>
              <a:rPr kumimoji="0" lang="de-DE" sz="2400" b="1" i="0" u="none" strike="noStrike" kern="1200" cap="none" spc="0" normalizeH="0" baseline="0" noProof="0" dirty="0">
                <a:ln>
                  <a:noFill/>
                </a:ln>
                <a:solidFill>
                  <a:prstClr val="black"/>
                </a:solidFill>
                <a:effectLst/>
                <a:uLnTx/>
                <a:uFillTx/>
                <a:latin typeface="Calibri" pitchFamily="34" charset="0"/>
                <a:ea typeface="MS Gothic"/>
                <a:cs typeface="Arial" charset="0"/>
              </a:rPr>
              <a:t> </a:t>
            </a:r>
            <a:r>
              <a:rPr kumimoji="0" lang="de-DE" sz="2400" b="1" i="0" u="none" strike="noStrike" kern="1200" cap="none" spc="0" normalizeH="0" baseline="0" noProof="0" dirty="0" err="1">
                <a:ln>
                  <a:noFill/>
                </a:ln>
                <a:solidFill>
                  <a:prstClr val="black"/>
                </a:solidFill>
                <a:effectLst/>
                <a:uLnTx/>
                <a:uFillTx/>
                <a:latin typeface="Calibri" pitchFamily="34" charset="0"/>
                <a:ea typeface="MS Gothic"/>
                <a:cs typeface="Arial" charset="0"/>
              </a:rPr>
              <a:t>Alignment</a:t>
            </a:r>
            <a:endParaRPr kumimoji="0" lang="de-DE" sz="2400" b="1"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rPr>
              <a:t>- </a:t>
            </a:r>
            <a:r>
              <a:rPr kumimoji="0" lang="de-DE" sz="1999" b="0" i="0" u="none" strike="noStrike" kern="1200" cap="none" spc="0" normalizeH="0" baseline="0" noProof="0" dirty="0" err="1">
                <a:ln>
                  <a:noFill/>
                </a:ln>
                <a:solidFill>
                  <a:prstClr val="black"/>
                </a:solidFill>
                <a:effectLst/>
                <a:uLnTx/>
                <a:uFillTx/>
                <a:latin typeface="Calibri" pitchFamily="34" charset="0"/>
                <a:ea typeface="MS Gothic"/>
                <a:cs typeface="Arial" charset="0"/>
              </a:rPr>
              <a:t>learning</a:t>
            </a:r>
            <a:r>
              <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rPr>
              <a:t> </a:t>
            </a:r>
            <a:r>
              <a:rPr kumimoji="0" lang="de-DE" sz="1999" b="0" i="0" u="none" strike="noStrike" kern="1200" cap="none" spc="0" normalizeH="0" baseline="0" noProof="0" dirty="0" err="1">
                <a:ln>
                  <a:noFill/>
                </a:ln>
                <a:solidFill>
                  <a:prstClr val="black"/>
                </a:solidFill>
                <a:effectLst/>
                <a:uLnTx/>
                <a:uFillTx/>
                <a:latin typeface="Calibri" pitchFamily="34" charset="0"/>
                <a:ea typeface="MS Gothic"/>
                <a:cs typeface="Arial" charset="0"/>
              </a:rPr>
              <a:t>outcomes</a:t>
            </a:r>
            <a:r>
              <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rPr>
              <a:t>  - </a:t>
            </a:r>
            <a:r>
              <a:rPr kumimoji="0" lang="de-DE" sz="1999" b="0" i="0" u="none" strike="noStrike" kern="1200" cap="none" spc="0" normalizeH="0" baseline="0" noProof="0" dirty="0" err="1">
                <a:ln>
                  <a:noFill/>
                </a:ln>
                <a:solidFill>
                  <a:prstClr val="black"/>
                </a:solidFill>
                <a:effectLst/>
                <a:uLnTx/>
                <a:uFillTx/>
                <a:latin typeface="Calibri" pitchFamily="34" charset="0"/>
                <a:ea typeface="MS Gothic"/>
                <a:cs typeface="Arial" charset="0"/>
              </a:rPr>
              <a:t>learning</a:t>
            </a:r>
            <a:r>
              <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rPr>
              <a:t> &amp; </a:t>
            </a:r>
            <a:r>
              <a:rPr kumimoji="0" lang="de-DE" sz="1999" b="0" i="0" u="none" strike="noStrike" kern="1200" cap="none" spc="0" normalizeH="0" baseline="0" noProof="0" dirty="0" err="1">
                <a:ln>
                  <a:noFill/>
                </a:ln>
                <a:solidFill>
                  <a:prstClr val="black"/>
                </a:solidFill>
                <a:effectLst/>
                <a:uLnTx/>
                <a:uFillTx/>
                <a:latin typeface="Calibri" pitchFamily="34" charset="0"/>
                <a:ea typeface="MS Gothic"/>
                <a:cs typeface="Arial" charset="0"/>
              </a:rPr>
              <a:t>teaching</a:t>
            </a:r>
            <a:r>
              <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rPr>
              <a:t>-</a:t>
            </a:r>
            <a:r>
              <a:rPr kumimoji="0" lang="de-DE" sz="1999" b="0" i="0" u="none" strike="noStrike" kern="1200" cap="none" spc="0" normalizeH="0" baseline="0" noProof="0" dirty="0" err="1">
                <a:ln>
                  <a:noFill/>
                </a:ln>
                <a:solidFill>
                  <a:prstClr val="black"/>
                </a:solidFill>
                <a:effectLst/>
                <a:uLnTx/>
                <a:uFillTx/>
                <a:latin typeface="Calibri" pitchFamily="34" charset="0"/>
                <a:ea typeface="MS Gothic"/>
                <a:cs typeface="Arial" charset="0"/>
              </a:rPr>
              <a:t>assessment</a:t>
            </a:r>
            <a:endPar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1999" b="1"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1999" b="0" i="0" u="none" strike="noStrike" kern="1200" cap="none" spc="0" normalizeH="0" baseline="0" noProof="0" dirty="0">
              <a:ln>
                <a:noFill/>
              </a:ln>
              <a:solidFill>
                <a:prstClr val="black"/>
              </a:solidFill>
              <a:effectLst/>
              <a:uLnTx/>
              <a:uFillTx/>
              <a:latin typeface="Calibri" pitchFamily="34" charset="0"/>
              <a:ea typeface="MS Gothic"/>
              <a:cs typeface="Arial" charset="0"/>
            </a:endParaRPr>
          </a:p>
        </p:txBody>
      </p:sp>
      <p:sp>
        <p:nvSpPr>
          <p:cNvPr id="51209" name="Rectangle 9"/>
          <p:cNvSpPr>
            <a:spLocks noChangeArrowheads="1"/>
          </p:cNvSpPr>
          <p:nvPr/>
        </p:nvSpPr>
        <p:spPr bwMode="auto">
          <a:xfrm>
            <a:off x="3168723" y="5200029"/>
            <a:ext cx="5757950" cy="71895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1799" b="1"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2399" b="1"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999" b="1" i="0" u="none" strike="noStrike" kern="1200" cap="none" spc="0" normalizeH="0" baseline="0" noProof="0" dirty="0">
                <a:ln>
                  <a:noFill/>
                </a:ln>
                <a:solidFill>
                  <a:srgbClr val="FFC000"/>
                </a:solidFill>
                <a:effectLst/>
                <a:uLnTx/>
                <a:uFillTx/>
                <a:latin typeface="Calibri" pitchFamily="34" charset="0"/>
                <a:ea typeface="MS Gothic"/>
                <a:cs typeface="Arial" charset="0"/>
              </a:rPr>
              <a:t>Internal Quality Management (</a:t>
            </a:r>
            <a:r>
              <a:rPr kumimoji="0" lang="de-DE" sz="1999" b="1" i="0" u="none" strike="noStrike" kern="1200" cap="none" spc="0" normalizeH="0" baseline="0" noProof="0" dirty="0" err="1">
                <a:ln>
                  <a:noFill/>
                </a:ln>
                <a:solidFill>
                  <a:srgbClr val="FFC000"/>
                </a:solidFill>
                <a:effectLst/>
                <a:uLnTx/>
                <a:uFillTx/>
                <a:latin typeface="Calibri" pitchFamily="34" charset="0"/>
                <a:ea typeface="MS Gothic"/>
                <a:cs typeface="Arial" charset="0"/>
              </a:rPr>
              <a:t>pre</a:t>
            </a:r>
            <a:r>
              <a:rPr kumimoji="0" lang="de-DE" sz="1999" b="1" i="0" u="none" strike="noStrike" kern="1200" cap="none" spc="0" normalizeH="0" baseline="0" noProof="0" dirty="0">
                <a:ln>
                  <a:noFill/>
                </a:ln>
                <a:solidFill>
                  <a:srgbClr val="FFC000"/>
                </a:solidFill>
                <a:effectLst/>
                <a:uLnTx/>
                <a:uFillTx/>
                <a:latin typeface="Calibri" pitchFamily="34" charset="0"/>
                <a:ea typeface="MS Gothic"/>
                <a:cs typeface="Arial" charset="0"/>
              </a:rPr>
              <a:t>-formative-post)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999" b="1" i="0" u="none" strike="noStrike" kern="1200" cap="none" spc="0" normalizeH="0" baseline="0" noProof="0" dirty="0" err="1">
                <a:ln>
                  <a:noFill/>
                </a:ln>
                <a:solidFill>
                  <a:srgbClr val="FFC000"/>
                </a:solidFill>
                <a:effectLst/>
                <a:uLnTx/>
                <a:uFillTx/>
                <a:latin typeface="Calibri" pitchFamily="34" charset="0"/>
                <a:ea typeface="MS Gothic"/>
                <a:cs typeface="Arial" charset="0"/>
              </a:rPr>
              <a:t>External</a:t>
            </a:r>
            <a:r>
              <a:rPr kumimoji="0" lang="de-DE" sz="1999" b="1" i="0" u="none" strike="noStrike" kern="1200" cap="none" spc="0" normalizeH="0" baseline="0" noProof="0" dirty="0">
                <a:ln>
                  <a:noFill/>
                </a:ln>
                <a:solidFill>
                  <a:srgbClr val="FFC000"/>
                </a:solidFill>
                <a:effectLst/>
                <a:uLnTx/>
                <a:uFillTx/>
                <a:latin typeface="Calibri" pitchFamily="34" charset="0"/>
                <a:ea typeface="MS Gothic"/>
                <a:cs typeface="Arial" charset="0"/>
              </a:rPr>
              <a:t> Quality Assurance</a:t>
            </a:r>
            <a:r>
              <a:rPr kumimoji="0" lang="de-DE" sz="2399" b="1" i="0" u="none" strike="noStrike" kern="1200" cap="none" spc="0" normalizeH="0" baseline="0" noProof="0" dirty="0">
                <a:ln>
                  <a:noFill/>
                </a:ln>
                <a:solidFill>
                  <a:srgbClr val="FFC000"/>
                </a:solidFill>
                <a:effectLst/>
                <a:uLnTx/>
                <a:uFillTx/>
                <a:latin typeface="Calibri" pitchFamily="34" charset="0"/>
                <a:ea typeface="MS Gothic"/>
                <a:cs typeface="Arial" charset="0"/>
              </a:rPr>
              <a:t> </a:t>
            </a:r>
            <a:r>
              <a:rPr kumimoji="0" lang="de-DE" sz="1999" b="1" i="0" u="none" strike="noStrike" kern="1200" cap="none" spc="0" normalizeH="0" baseline="0" noProof="0" dirty="0">
                <a:ln>
                  <a:noFill/>
                </a:ln>
                <a:solidFill>
                  <a:srgbClr val="FFC000"/>
                </a:solidFill>
                <a:effectLst/>
                <a:uLnTx/>
                <a:uFillTx/>
                <a:latin typeface="Calibri" pitchFamily="34" charset="0"/>
                <a:ea typeface="MS Gothic"/>
                <a:cs typeface="Arial" charset="0"/>
              </a:rPr>
              <a:t>(Accreditation/Audit…)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2399" b="0" i="0" u="none" strike="noStrike" kern="1200" cap="none" spc="0" normalizeH="0" baseline="0" noProof="0" dirty="0">
              <a:ln>
                <a:noFill/>
              </a:ln>
              <a:solidFill>
                <a:prstClr val="black"/>
              </a:solidFill>
              <a:effectLst/>
              <a:uLnTx/>
              <a:uFillTx/>
              <a:latin typeface="Calibri" pitchFamily="34" charset="0"/>
              <a:ea typeface="MS Gothic"/>
              <a:cs typeface="Arial"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2399" b="0" i="0" u="none" strike="noStrike" kern="1200" cap="none" spc="0" normalizeH="0" baseline="0" noProof="0" dirty="0">
              <a:ln>
                <a:noFill/>
              </a:ln>
              <a:solidFill>
                <a:prstClr val="black"/>
              </a:solidFill>
              <a:effectLst/>
              <a:uLnTx/>
              <a:uFillTx/>
              <a:latin typeface="Calibri" pitchFamily="34" charset="0"/>
              <a:ea typeface="MS Gothic"/>
              <a:cs typeface="Arial" charset="0"/>
            </a:endParaRPr>
          </a:p>
        </p:txBody>
      </p:sp>
      <p:sp>
        <p:nvSpPr>
          <p:cNvPr id="51210" name="AutoShape 10"/>
          <p:cNvSpPr>
            <a:spLocks noChangeArrowheads="1"/>
          </p:cNvSpPr>
          <p:nvPr/>
        </p:nvSpPr>
        <p:spPr bwMode="auto">
          <a:xfrm>
            <a:off x="7530813" y="2508492"/>
            <a:ext cx="974272" cy="485648"/>
          </a:xfrm>
          <a:prstGeom prst="leftArrow">
            <a:avLst>
              <a:gd name="adj1" fmla="val 50000"/>
              <a:gd name="adj2" fmla="val 51961"/>
            </a:avLst>
          </a:prstGeom>
          <a:solidFill>
            <a:schemeClr val="accent2"/>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1211" name="AutoShape 11"/>
          <p:cNvSpPr>
            <a:spLocks noChangeArrowheads="1"/>
          </p:cNvSpPr>
          <p:nvPr/>
        </p:nvSpPr>
        <p:spPr bwMode="auto">
          <a:xfrm>
            <a:off x="3453715" y="2504049"/>
            <a:ext cx="976059" cy="485648"/>
          </a:xfrm>
          <a:prstGeom prst="leftArrow">
            <a:avLst>
              <a:gd name="adj1" fmla="val 50000"/>
              <a:gd name="adj2" fmla="val 50245"/>
            </a:avLst>
          </a:prstGeom>
          <a:solidFill>
            <a:schemeClr val="accent2"/>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1212" name="AutoShape 12"/>
          <p:cNvSpPr>
            <a:spLocks noChangeArrowheads="1"/>
          </p:cNvSpPr>
          <p:nvPr/>
        </p:nvSpPr>
        <p:spPr bwMode="auto">
          <a:xfrm>
            <a:off x="3504288" y="4797070"/>
            <a:ext cx="976058" cy="485648"/>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1213" name="AutoShape 13"/>
          <p:cNvSpPr>
            <a:spLocks noChangeArrowheads="1"/>
          </p:cNvSpPr>
          <p:nvPr/>
        </p:nvSpPr>
        <p:spPr bwMode="auto">
          <a:xfrm>
            <a:off x="7430738" y="4778023"/>
            <a:ext cx="976059" cy="485648"/>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35" name="Text Box 14"/>
          <p:cNvSpPr txBox="1">
            <a:spLocks noChangeArrowheads="1"/>
          </p:cNvSpPr>
          <p:nvPr/>
        </p:nvSpPr>
        <p:spPr bwMode="auto">
          <a:xfrm>
            <a:off x="7752637" y="223874"/>
            <a:ext cx="2880923" cy="1169551"/>
          </a:xfrm>
          <a:prstGeom prst="rect">
            <a:avLst/>
          </a:prstGeom>
          <a:noFill/>
          <a:ln w="9525">
            <a:noFill/>
            <a:miter lim="800000"/>
            <a:headEnd/>
            <a:tailEnd/>
          </a:ln>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Narrow" pitchFamily="34" charset="0"/>
                <a:ea typeface="MS Gothic"/>
                <a:cs typeface="Arial" charset="0"/>
              </a:rPr>
              <a:t>Societal</a:t>
            </a:r>
            <a:r>
              <a:rPr kumimoji="0" lang="de-DE" sz="1400" b="0" i="0" u="none" strike="noStrike" kern="1200" cap="none" spc="0" normalizeH="0" baseline="0" noProof="0" dirty="0">
                <a:ln>
                  <a:noFill/>
                </a:ln>
                <a:solidFill>
                  <a:prstClr val="black"/>
                </a:solidFill>
                <a:effectLst/>
                <a:uLnTx/>
                <a:uFillTx/>
                <a:latin typeface="Arial Narrow" pitchFamily="34" charset="0"/>
                <a:ea typeface="MS Gothic"/>
                <a:cs typeface="Arial" charset="0"/>
              </a:rPr>
              <a:t> Needs: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Narrow" pitchFamily="34" charset="0"/>
                <a:ea typeface="MS Gothic"/>
                <a:cs typeface="Arial" charset="0"/>
              </a:rPr>
              <a:t>Sustainable</a:t>
            </a:r>
            <a:r>
              <a:rPr kumimoji="0" lang="de-DE" sz="1400" b="0" i="0" u="none" strike="noStrike" kern="1200" cap="none" spc="0" normalizeH="0" baseline="0" noProof="0" dirty="0">
                <a:ln>
                  <a:noFill/>
                </a:ln>
                <a:solidFill>
                  <a:prstClr val="black"/>
                </a:solidFill>
                <a:effectLst/>
                <a:uLnTx/>
                <a:uFillTx/>
                <a:latin typeface="Arial Narrow" pitchFamily="34" charset="0"/>
                <a:ea typeface="MS Gothic"/>
                <a:cs typeface="Arial" charset="0"/>
              </a:rPr>
              <a:t> Development Goals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Narrow" pitchFamily="34" charset="0"/>
                <a:ea typeface="MS Gothic"/>
                <a:cs typeface="Arial" charset="0"/>
              </a:rPr>
              <a:t>Culture - </a:t>
            </a:r>
            <a:r>
              <a:rPr kumimoji="0" lang="de-DE" sz="1400" b="0" i="0" u="none" strike="noStrike" kern="1200" cap="none" spc="0" normalizeH="0" baseline="0" noProof="0" dirty="0" err="1">
                <a:ln>
                  <a:noFill/>
                </a:ln>
                <a:solidFill>
                  <a:prstClr val="black"/>
                </a:solidFill>
                <a:effectLst/>
                <a:uLnTx/>
                <a:uFillTx/>
                <a:latin typeface="Arial Narrow" pitchFamily="34" charset="0"/>
                <a:ea typeface="MS Gothic"/>
                <a:cs typeface="Arial" charset="0"/>
              </a:rPr>
              <a:t>Strategy</a:t>
            </a:r>
            <a:r>
              <a:rPr kumimoji="0" lang="de-DE" sz="1400" b="0" i="0" u="none" strike="noStrike" kern="1200" cap="none" spc="0" normalizeH="0" baseline="0" noProof="0" dirty="0">
                <a:ln>
                  <a:noFill/>
                </a:ln>
                <a:solidFill>
                  <a:prstClr val="black"/>
                </a:solidFill>
                <a:effectLst/>
                <a:uLnTx/>
                <a:uFillTx/>
                <a:latin typeface="Arial Narrow" pitchFamily="34" charset="0"/>
                <a:ea typeface="MS Gothic"/>
                <a:cs typeface="Arial" charset="0"/>
              </a:rPr>
              <a:t> - Labour Market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Narrow" pitchFamily="34" charset="0"/>
                <a:ea typeface="MS Gothic"/>
                <a:cs typeface="Arial" charset="0"/>
              </a:rPr>
              <a:t>        </a:t>
            </a:r>
            <a:r>
              <a:rPr kumimoji="0" lang="de-DE" sz="1400" b="0" i="0" u="none" strike="noStrike" kern="1200" cap="none" spc="0" normalizeH="0" baseline="0" noProof="0" dirty="0" smtClean="0">
                <a:ln>
                  <a:noFill/>
                </a:ln>
                <a:solidFill>
                  <a:prstClr val="black"/>
                </a:solidFill>
                <a:effectLst/>
                <a:uLnTx/>
                <a:uFillTx/>
                <a:latin typeface="Arial Narrow" pitchFamily="34" charset="0"/>
                <a:ea typeface="MS Gothic"/>
                <a:cs typeface="Arial" charset="0"/>
              </a:rPr>
              <a:t>CQF-Quality </a:t>
            </a:r>
            <a:r>
              <a:rPr kumimoji="0" lang="de-DE" sz="1400" b="0" i="0" u="none" strike="noStrike" kern="1200" cap="none" spc="0" normalizeH="0" baseline="0" noProof="0" dirty="0">
                <a:ln>
                  <a:noFill/>
                </a:ln>
                <a:solidFill>
                  <a:prstClr val="black"/>
                </a:solidFill>
                <a:effectLst/>
                <a:uLnTx/>
                <a:uFillTx/>
                <a:latin typeface="Arial Narrow" pitchFamily="34" charset="0"/>
                <a:ea typeface="MS Gothic"/>
                <a:cs typeface="Arial" charset="0"/>
              </a:rPr>
              <a:t>Assurance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Narrow" pitchFamily="34" charset="0"/>
                <a:ea typeface="MS Gothic"/>
                <a:cs typeface="Arial" charset="0"/>
              </a:rPr>
              <a:t>-Research (PESTEL)</a:t>
            </a:r>
          </a:p>
        </p:txBody>
      </p:sp>
      <p:sp>
        <p:nvSpPr>
          <p:cNvPr id="51215" name="AutoShape 15"/>
          <p:cNvSpPr>
            <a:spLocks noChangeArrowheads="1"/>
          </p:cNvSpPr>
          <p:nvPr/>
        </p:nvSpPr>
        <p:spPr bwMode="auto">
          <a:xfrm rot="10800000">
            <a:off x="8644846" y="1780286"/>
            <a:ext cx="834808" cy="1114135"/>
          </a:xfrm>
          <a:prstGeom prst="upArrow">
            <a:avLst>
              <a:gd name="adj1" fmla="val 50000"/>
              <a:gd name="adj2" fmla="val 33365"/>
            </a:avLst>
          </a:prstGeom>
          <a:solidFill>
            <a:srgbClr val="00FF00"/>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1216" name="AutoShape 16"/>
          <p:cNvSpPr>
            <a:spLocks noChangeArrowheads="1"/>
          </p:cNvSpPr>
          <p:nvPr/>
        </p:nvSpPr>
        <p:spPr bwMode="auto">
          <a:xfrm rot="10800000">
            <a:off x="8871817" y="4778024"/>
            <a:ext cx="772912" cy="1120483"/>
          </a:xfrm>
          <a:prstGeom prst="downArrow">
            <a:avLst>
              <a:gd name="adj1" fmla="val 50000"/>
              <a:gd name="adj2" fmla="val 36242"/>
            </a:avLst>
          </a:prstGeom>
          <a:solidFill>
            <a:srgbClr val="00FF00"/>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38" name="Oval 17"/>
          <p:cNvSpPr>
            <a:spLocks noChangeArrowheads="1"/>
          </p:cNvSpPr>
          <p:nvPr/>
        </p:nvSpPr>
        <p:spPr bwMode="auto">
          <a:xfrm>
            <a:off x="1055441" y="27193"/>
            <a:ext cx="2984865" cy="1753093"/>
          </a:xfrm>
          <a:prstGeom prst="ellipse">
            <a:avLst/>
          </a:prstGeom>
          <a:solidFill>
            <a:srgbClr val="FFFF99"/>
          </a:solidFill>
          <a:ln w="9525">
            <a:solidFill>
              <a:schemeClr val="tx1"/>
            </a:solidFill>
            <a:round/>
            <a:headEnd/>
            <a:tailEnd/>
          </a:ln>
        </p:spPr>
        <p:txBody>
          <a:bodyPr wrap="none"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Narrow" pitchFamily="34" charset="0"/>
                <a:ea typeface="+mn-ea"/>
                <a:cs typeface="Arial" charset="0"/>
              </a:rPr>
              <a:t>General / </a:t>
            </a:r>
            <a:r>
              <a:rPr kumimoji="0" lang="de-DE" sz="1400" b="0" i="0" u="none" strike="noStrike" kern="1200" cap="none" spc="0" normalizeH="0" baseline="0" noProof="0" dirty="0" err="1">
                <a:ln>
                  <a:noFill/>
                </a:ln>
                <a:solidFill>
                  <a:prstClr val="black"/>
                </a:solidFill>
                <a:effectLst/>
                <a:uLnTx/>
                <a:uFillTx/>
                <a:latin typeface="Arial Narrow" pitchFamily="34" charset="0"/>
                <a:ea typeface="+mn-ea"/>
                <a:cs typeface="Arial" charset="0"/>
              </a:rPr>
              <a:t>Vocational</a:t>
            </a:r>
            <a:r>
              <a:rPr kumimoji="0" lang="de-DE" sz="1400" b="0" i="0" u="none" strike="noStrike" kern="1200" cap="none" spc="0" normalizeH="0" baseline="0" noProof="0" dirty="0">
                <a:ln>
                  <a:noFill/>
                </a:ln>
                <a:solidFill>
                  <a:prstClr val="black"/>
                </a:solidFill>
                <a:effectLst/>
                <a:uLnTx/>
                <a:uFillTx/>
                <a:latin typeface="Arial Narrow" pitchFamily="34" charset="0"/>
                <a:ea typeface="+mn-ea"/>
                <a:cs typeface="Arial" charset="0"/>
              </a:rPr>
              <a:t> /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Narrow" pitchFamily="34" charset="0"/>
                <a:ea typeface="+mn-ea"/>
                <a:cs typeface="Arial" charset="0"/>
              </a:rPr>
              <a:t>Professional / Adult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Narrow" pitchFamily="34" charset="0"/>
                <a:ea typeface="+mn-ea"/>
                <a:cs typeface="Arial" charset="0"/>
              </a:rPr>
              <a:t>Education </a:t>
            </a:r>
            <a:r>
              <a:rPr kumimoji="0" lang="de-DE" sz="1400" b="0" i="0" u="none" strike="noStrike" kern="1200" cap="none" spc="0" normalizeH="0" baseline="0" noProof="0" dirty="0" err="1">
                <a:ln>
                  <a:noFill/>
                </a:ln>
                <a:solidFill>
                  <a:prstClr val="black"/>
                </a:solidFill>
                <a:effectLst/>
                <a:uLnTx/>
                <a:uFillTx/>
                <a:latin typeface="Arial Narrow" pitchFamily="34" charset="0"/>
                <a:ea typeface="+mn-ea"/>
                <a:cs typeface="Arial" charset="0"/>
              </a:rPr>
              <a:t>and</a:t>
            </a:r>
            <a:r>
              <a:rPr kumimoji="0" lang="de-DE" sz="1400" b="0" i="0" u="none" strike="noStrike" kern="1200" cap="none" spc="0" normalizeH="0" baseline="0" noProof="0" dirty="0">
                <a:ln>
                  <a:noFill/>
                </a:ln>
                <a:solidFill>
                  <a:prstClr val="black"/>
                </a:solidFill>
                <a:effectLst/>
                <a:uLnTx/>
                <a:uFillTx/>
                <a:latin typeface="Arial Narrow" pitchFamily="34" charset="0"/>
                <a:ea typeface="+mn-ea"/>
                <a:cs typeface="Arial"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Narrow" pitchFamily="34" charset="0"/>
                <a:ea typeface="+mn-ea"/>
                <a:cs typeface="Arial" charset="0"/>
              </a:rPr>
              <a:t>Training</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Narrow" pitchFamily="34" charset="0"/>
                <a:ea typeface="+mn-ea"/>
                <a:cs typeface="Arial" charset="0"/>
              </a:rPr>
              <a:t>Formal - non-formal - informal</a:t>
            </a:r>
          </a:p>
        </p:txBody>
      </p:sp>
      <p:sp>
        <p:nvSpPr>
          <p:cNvPr id="51218" name="AutoShape 18"/>
          <p:cNvSpPr>
            <a:spLocks noChangeArrowheads="1"/>
          </p:cNvSpPr>
          <p:nvPr/>
        </p:nvSpPr>
        <p:spPr bwMode="auto">
          <a:xfrm rot="10800000">
            <a:off x="2551921" y="1791127"/>
            <a:ext cx="834808" cy="1114135"/>
          </a:xfrm>
          <a:prstGeom prst="upArrow">
            <a:avLst>
              <a:gd name="adj1" fmla="val 50000"/>
              <a:gd name="adj2" fmla="val 33365"/>
            </a:avLst>
          </a:prstGeom>
          <a:solidFill>
            <a:srgbClr val="00FF00"/>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1219" name="AutoShape 19"/>
          <p:cNvSpPr>
            <a:spLocks noChangeArrowheads="1"/>
          </p:cNvSpPr>
          <p:nvPr/>
        </p:nvSpPr>
        <p:spPr bwMode="auto">
          <a:xfrm rot="10800000">
            <a:off x="2367904" y="4944441"/>
            <a:ext cx="917336" cy="1007800"/>
          </a:xfrm>
          <a:prstGeom prst="downArrow">
            <a:avLst>
              <a:gd name="adj1" fmla="val 44861"/>
              <a:gd name="adj2" fmla="val 21881"/>
            </a:avLst>
          </a:prstGeom>
          <a:solidFill>
            <a:srgbClr val="00FF00"/>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1" name="Rectangle 20"/>
          <p:cNvSpPr>
            <a:spLocks noChangeArrowheads="1"/>
          </p:cNvSpPr>
          <p:nvPr/>
        </p:nvSpPr>
        <p:spPr bwMode="auto">
          <a:xfrm>
            <a:off x="2640914" y="5949295"/>
            <a:ext cx="6983181" cy="647531"/>
          </a:xfrm>
          <a:prstGeom prst="rect">
            <a:avLst/>
          </a:prstGeom>
          <a:solidFill>
            <a:srgbClr val="00FFFF"/>
          </a:solidFill>
          <a:ln w="9525">
            <a:solidFill>
              <a:schemeClr val="tx1"/>
            </a:solidFill>
            <a:miter lim="800000"/>
            <a:headEnd/>
            <a:tailEnd/>
          </a:ln>
        </p:spPr>
        <p:txBody>
          <a:bodyPr wrap="none"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de-DE" sz="2399" b="1" i="0" u="none" strike="noStrike" kern="1200" cap="none" spc="0" normalizeH="0" baseline="0" noProof="0">
                <a:ln>
                  <a:noFill/>
                </a:ln>
                <a:solidFill>
                  <a:prstClr val="black"/>
                </a:solidFill>
                <a:effectLst/>
                <a:uLnTx/>
                <a:uFillTx/>
                <a:latin typeface="Calibri" pitchFamily="34" charset="0"/>
                <a:ea typeface="+mn-ea"/>
                <a:cs typeface="Arial" charset="0"/>
              </a:rPr>
              <a:t>Communication</a:t>
            </a:r>
          </a:p>
        </p:txBody>
      </p:sp>
      <p:sp>
        <p:nvSpPr>
          <p:cNvPr id="56342" name="AutoShape 21"/>
          <p:cNvSpPr>
            <a:spLocks noChangeArrowheads="1"/>
          </p:cNvSpPr>
          <p:nvPr/>
        </p:nvSpPr>
        <p:spPr bwMode="auto">
          <a:xfrm>
            <a:off x="3001184" y="6020715"/>
            <a:ext cx="976059" cy="485648"/>
          </a:xfrm>
          <a:prstGeom prst="leftArrow">
            <a:avLst>
              <a:gd name="adj1" fmla="val 50000"/>
              <a:gd name="adj2" fmla="val 50245"/>
            </a:avLst>
          </a:prstGeom>
          <a:solidFill>
            <a:srgbClr val="000080"/>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3" name="AutoShape 22"/>
          <p:cNvSpPr>
            <a:spLocks noChangeArrowheads="1"/>
          </p:cNvSpPr>
          <p:nvPr/>
        </p:nvSpPr>
        <p:spPr bwMode="auto">
          <a:xfrm>
            <a:off x="8256025" y="5968463"/>
            <a:ext cx="976058" cy="485648"/>
          </a:xfrm>
          <a:prstGeom prst="rightArrow">
            <a:avLst>
              <a:gd name="adj1" fmla="val 50000"/>
              <a:gd name="adj2" fmla="val 50245"/>
            </a:avLst>
          </a:prstGeom>
          <a:solidFill>
            <a:srgbClr val="000080"/>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 name="AutoShape 16"/>
          <p:cNvSpPr>
            <a:spLocks noChangeArrowheads="1"/>
          </p:cNvSpPr>
          <p:nvPr/>
        </p:nvSpPr>
        <p:spPr bwMode="auto">
          <a:xfrm rot="10800000">
            <a:off x="9320017" y="1723724"/>
            <a:ext cx="772911" cy="1120483"/>
          </a:xfrm>
          <a:prstGeom prst="downArrow">
            <a:avLst>
              <a:gd name="adj1" fmla="val 50000"/>
              <a:gd name="adj2" fmla="val 36242"/>
            </a:avLst>
          </a:prstGeom>
          <a:solidFill>
            <a:srgbClr val="00FF00"/>
          </a:solidFill>
          <a:ln w="9525">
            <a:solidFill>
              <a:schemeClr val="tx1"/>
            </a:solidFill>
            <a:miter lim="800000"/>
            <a:headEnd/>
            <a:tailEnd/>
          </a:ln>
        </p:spPr>
        <p:txBody>
          <a:bodyPr rot="10800000"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 name="AutoShape 16"/>
          <p:cNvSpPr>
            <a:spLocks noChangeArrowheads="1"/>
          </p:cNvSpPr>
          <p:nvPr/>
        </p:nvSpPr>
        <p:spPr bwMode="auto">
          <a:xfrm>
            <a:off x="9523315" y="4915042"/>
            <a:ext cx="772911" cy="1120483"/>
          </a:xfrm>
          <a:prstGeom prst="downArrow">
            <a:avLst>
              <a:gd name="adj1" fmla="val 50000"/>
              <a:gd name="adj2" fmla="val 36242"/>
            </a:avLst>
          </a:prstGeom>
          <a:solidFill>
            <a:srgbClr val="00FF00"/>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 name="AutoShape 16"/>
          <p:cNvSpPr>
            <a:spLocks noChangeArrowheads="1"/>
          </p:cNvSpPr>
          <p:nvPr/>
        </p:nvSpPr>
        <p:spPr bwMode="auto">
          <a:xfrm rot="10800000">
            <a:off x="1893282" y="1755574"/>
            <a:ext cx="772911" cy="1120483"/>
          </a:xfrm>
          <a:prstGeom prst="downArrow">
            <a:avLst>
              <a:gd name="adj1" fmla="val 50000"/>
              <a:gd name="adj2" fmla="val 36242"/>
            </a:avLst>
          </a:prstGeom>
          <a:solidFill>
            <a:srgbClr val="00FF00"/>
          </a:solidFill>
          <a:ln w="9525">
            <a:solidFill>
              <a:schemeClr val="tx1"/>
            </a:solidFill>
            <a:miter lim="800000"/>
            <a:headEnd/>
            <a:tailEnd/>
          </a:ln>
        </p:spPr>
        <p:txBody>
          <a:bodyPr rot="10800000"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 name="AutoShape 16"/>
          <p:cNvSpPr>
            <a:spLocks noChangeArrowheads="1"/>
          </p:cNvSpPr>
          <p:nvPr/>
        </p:nvSpPr>
        <p:spPr bwMode="auto">
          <a:xfrm>
            <a:off x="1836260" y="5070770"/>
            <a:ext cx="772912" cy="1120483"/>
          </a:xfrm>
          <a:prstGeom prst="downArrow">
            <a:avLst>
              <a:gd name="adj1" fmla="val 50000"/>
              <a:gd name="adj2" fmla="val 36242"/>
            </a:avLst>
          </a:prstGeom>
          <a:solidFill>
            <a:srgbClr val="00FF00"/>
          </a:solidFill>
          <a:ln w="9525">
            <a:solidFill>
              <a:schemeClr val="tx1"/>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pic>
        <p:nvPicPr>
          <p:cNvPr id="6" name="Grafik 5"/>
          <p:cNvPicPr>
            <a:picLocks noChangeAspect="1"/>
          </p:cNvPicPr>
          <p:nvPr/>
        </p:nvPicPr>
        <p:blipFill>
          <a:blip r:embed="rId3"/>
          <a:stretch>
            <a:fillRect/>
          </a:stretch>
        </p:blipFill>
        <p:spPr>
          <a:xfrm>
            <a:off x="7526920" y="2118313"/>
            <a:ext cx="993734" cy="518205"/>
          </a:xfrm>
          <a:prstGeom prst="rect">
            <a:avLst/>
          </a:prstGeom>
        </p:spPr>
      </p:pic>
      <p:pic>
        <p:nvPicPr>
          <p:cNvPr id="7" name="Grafik 6"/>
          <p:cNvPicPr>
            <a:picLocks noChangeAspect="1"/>
          </p:cNvPicPr>
          <p:nvPr/>
        </p:nvPicPr>
        <p:blipFill>
          <a:blip r:embed="rId3"/>
          <a:stretch>
            <a:fillRect/>
          </a:stretch>
        </p:blipFill>
        <p:spPr>
          <a:xfrm>
            <a:off x="3456599" y="2108144"/>
            <a:ext cx="993734" cy="518205"/>
          </a:xfrm>
          <a:prstGeom prst="rect">
            <a:avLst/>
          </a:prstGeom>
        </p:spPr>
      </p:pic>
      <p:pic>
        <p:nvPicPr>
          <p:cNvPr id="8" name="Grafik 7"/>
          <p:cNvPicPr>
            <a:picLocks noChangeAspect="1"/>
          </p:cNvPicPr>
          <p:nvPr/>
        </p:nvPicPr>
        <p:blipFill>
          <a:blip r:embed="rId4"/>
          <a:stretch>
            <a:fillRect/>
          </a:stretch>
        </p:blipFill>
        <p:spPr>
          <a:xfrm>
            <a:off x="3428904" y="4396837"/>
            <a:ext cx="993734" cy="518205"/>
          </a:xfrm>
          <a:prstGeom prst="rect">
            <a:avLst/>
          </a:prstGeom>
        </p:spPr>
      </p:pic>
      <p:pic>
        <p:nvPicPr>
          <p:cNvPr id="9" name="Grafik 8"/>
          <p:cNvPicPr>
            <a:picLocks noChangeAspect="1"/>
          </p:cNvPicPr>
          <p:nvPr/>
        </p:nvPicPr>
        <p:blipFill>
          <a:blip r:embed="rId4"/>
          <a:stretch>
            <a:fillRect/>
          </a:stretch>
        </p:blipFill>
        <p:spPr>
          <a:xfrm>
            <a:off x="7342462" y="4358889"/>
            <a:ext cx="993734" cy="518205"/>
          </a:xfrm>
          <a:prstGeom prst="rect">
            <a:avLst/>
          </a:prstGeom>
        </p:spPr>
      </p:pic>
      <p:sp>
        <p:nvSpPr>
          <p:cNvPr id="10" name="Fußzeilenplatzhalter 9"/>
          <p:cNvSpPr>
            <a:spLocks noGrp="1"/>
          </p:cNvSpPr>
          <p:nvPr>
            <p:ph type="ftr" sz="quarter" idx="11"/>
          </p:nvPr>
        </p:nvSpPr>
        <p:spPr>
          <a:xfrm>
            <a:off x="3595097" y="6947407"/>
            <a:ext cx="6217920" cy="3206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lumMod val="50000"/>
                    <a:lumOff val="50000"/>
                  </a:srgbClr>
                </a:solidFill>
                <a:effectLst/>
                <a:uLnTx/>
                <a:uFillTx/>
                <a:latin typeface="Century Gothic"/>
                <a:ea typeface="+mn-ea"/>
                <a:cs typeface="+mn-cs"/>
              </a:rPr>
              <a:t>v.gehmlich@hs-osnabrueck.de</a:t>
            </a:r>
            <a:endParaRPr kumimoji="0" lang="de-DE" sz="12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
        <p:nvSpPr>
          <p:cNvPr id="11" name="Foliennummernplatzhalt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7DED6-D4C7-42EE-AB49-D2E39E64FDE4}" type="slidenum">
              <a:rPr kumimoji="0" lang="de-DE" sz="12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Tree>
    <p:extLst>
      <p:ext uri="{BB962C8B-B14F-4D97-AF65-F5344CB8AC3E}">
        <p14:creationId xmlns:p14="http://schemas.microsoft.com/office/powerpoint/2010/main" val="39859872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additive="base">
                                        <p:cTn id="7" dur="500" fill="hold"/>
                                        <p:tgtEl>
                                          <p:spTgt spid="51206"/>
                                        </p:tgtEl>
                                        <p:attrNameLst>
                                          <p:attrName>ppt_x</p:attrName>
                                        </p:attrNameLst>
                                      </p:cBhvr>
                                      <p:tavLst>
                                        <p:tav tm="0">
                                          <p:val>
                                            <p:strVal val="#ppt_x"/>
                                          </p:val>
                                        </p:tav>
                                        <p:tav tm="100000">
                                          <p:val>
                                            <p:strVal val="#ppt_x"/>
                                          </p:val>
                                        </p:tav>
                                      </p:tavLst>
                                    </p:anim>
                                    <p:anim calcmode="lin" valueType="num">
                                      <p:cBhvr additive="base">
                                        <p:cTn id="8"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15"/>
                                        </p:tgtEl>
                                        <p:attrNameLst>
                                          <p:attrName>style.visibility</p:attrName>
                                        </p:attrNameLst>
                                      </p:cBhvr>
                                      <p:to>
                                        <p:strVal val="visible"/>
                                      </p:to>
                                    </p:set>
                                    <p:anim calcmode="lin" valueType="num">
                                      <p:cBhvr additive="base">
                                        <p:cTn id="13" dur="500" fill="hold"/>
                                        <p:tgtEl>
                                          <p:spTgt spid="51215"/>
                                        </p:tgtEl>
                                        <p:attrNameLst>
                                          <p:attrName>ppt_x</p:attrName>
                                        </p:attrNameLst>
                                      </p:cBhvr>
                                      <p:tavLst>
                                        <p:tav tm="0">
                                          <p:val>
                                            <p:strVal val="#ppt_x"/>
                                          </p:val>
                                        </p:tav>
                                        <p:tav tm="100000">
                                          <p:val>
                                            <p:strVal val="#ppt_x"/>
                                          </p:val>
                                        </p:tav>
                                      </p:tavLst>
                                    </p:anim>
                                    <p:anim calcmode="lin" valueType="num">
                                      <p:cBhvr additive="base">
                                        <p:cTn id="14" dur="500" fill="hold"/>
                                        <p:tgtEl>
                                          <p:spTgt spid="512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16"/>
                                        </p:tgtEl>
                                        <p:attrNameLst>
                                          <p:attrName>style.visibility</p:attrName>
                                        </p:attrNameLst>
                                      </p:cBhvr>
                                      <p:to>
                                        <p:strVal val="visible"/>
                                      </p:to>
                                    </p:set>
                                    <p:anim calcmode="lin" valueType="num">
                                      <p:cBhvr additive="base">
                                        <p:cTn id="19" dur="500" fill="hold"/>
                                        <p:tgtEl>
                                          <p:spTgt spid="51216"/>
                                        </p:tgtEl>
                                        <p:attrNameLst>
                                          <p:attrName>ppt_x</p:attrName>
                                        </p:attrNameLst>
                                      </p:cBhvr>
                                      <p:tavLst>
                                        <p:tav tm="0">
                                          <p:val>
                                            <p:strVal val="#ppt_x"/>
                                          </p:val>
                                        </p:tav>
                                        <p:tav tm="100000">
                                          <p:val>
                                            <p:strVal val="#ppt_x"/>
                                          </p:val>
                                        </p:tav>
                                      </p:tavLst>
                                    </p:anim>
                                    <p:anim calcmode="lin" valueType="num">
                                      <p:cBhvr additive="base">
                                        <p:cTn id="20" dur="500" fill="hold"/>
                                        <p:tgtEl>
                                          <p:spTgt spid="512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10"/>
                                        </p:tgtEl>
                                        <p:attrNameLst>
                                          <p:attrName>style.visibility</p:attrName>
                                        </p:attrNameLst>
                                      </p:cBhvr>
                                      <p:to>
                                        <p:strVal val="visible"/>
                                      </p:to>
                                    </p:set>
                                    <p:anim calcmode="lin" valueType="num">
                                      <p:cBhvr additive="base">
                                        <p:cTn id="25" dur="500" fill="hold"/>
                                        <p:tgtEl>
                                          <p:spTgt spid="51210"/>
                                        </p:tgtEl>
                                        <p:attrNameLst>
                                          <p:attrName>ppt_x</p:attrName>
                                        </p:attrNameLst>
                                      </p:cBhvr>
                                      <p:tavLst>
                                        <p:tav tm="0">
                                          <p:val>
                                            <p:strVal val="#ppt_x"/>
                                          </p:val>
                                        </p:tav>
                                        <p:tav tm="100000">
                                          <p:val>
                                            <p:strVal val="#ppt_x"/>
                                          </p:val>
                                        </p:tav>
                                      </p:tavLst>
                                    </p:anim>
                                    <p:anim calcmode="lin" valueType="num">
                                      <p:cBhvr additive="base">
                                        <p:cTn id="26"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8"/>
                                        </p:tgtEl>
                                        <p:attrNameLst>
                                          <p:attrName>style.visibility</p:attrName>
                                        </p:attrNameLst>
                                      </p:cBhvr>
                                      <p:to>
                                        <p:strVal val="visible"/>
                                      </p:to>
                                    </p:set>
                                    <p:anim calcmode="lin" valueType="num">
                                      <p:cBhvr additive="base">
                                        <p:cTn id="31" dur="500" fill="hold"/>
                                        <p:tgtEl>
                                          <p:spTgt spid="51208"/>
                                        </p:tgtEl>
                                        <p:attrNameLst>
                                          <p:attrName>ppt_x</p:attrName>
                                        </p:attrNameLst>
                                      </p:cBhvr>
                                      <p:tavLst>
                                        <p:tav tm="0">
                                          <p:val>
                                            <p:strVal val="#ppt_x"/>
                                          </p:val>
                                        </p:tav>
                                        <p:tav tm="100000">
                                          <p:val>
                                            <p:strVal val="#ppt_x"/>
                                          </p:val>
                                        </p:tav>
                                      </p:tavLst>
                                    </p:anim>
                                    <p:anim calcmode="lin" valueType="num">
                                      <p:cBhvr additive="base">
                                        <p:cTn id="32"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11"/>
                                        </p:tgtEl>
                                        <p:attrNameLst>
                                          <p:attrName>style.visibility</p:attrName>
                                        </p:attrNameLst>
                                      </p:cBhvr>
                                      <p:to>
                                        <p:strVal val="visible"/>
                                      </p:to>
                                    </p:set>
                                    <p:anim calcmode="lin" valueType="num">
                                      <p:cBhvr additive="base">
                                        <p:cTn id="37" dur="500" fill="hold"/>
                                        <p:tgtEl>
                                          <p:spTgt spid="51211"/>
                                        </p:tgtEl>
                                        <p:attrNameLst>
                                          <p:attrName>ppt_x</p:attrName>
                                        </p:attrNameLst>
                                      </p:cBhvr>
                                      <p:tavLst>
                                        <p:tav tm="0">
                                          <p:val>
                                            <p:strVal val="#ppt_x"/>
                                          </p:val>
                                        </p:tav>
                                        <p:tav tm="100000">
                                          <p:val>
                                            <p:strVal val="#ppt_x"/>
                                          </p:val>
                                        </p:tav>
                                      </p:tavLst>
                                    </p:anim>
                                    <p:anim calcmode="lin" valueType="num">
                                      <p:cBhvr additive="base">
                                        <p:cTn id="38"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07"/>
                                        </p:tgtEl>
                                        <p:attrNameLst>
                                          <p:attrName>style.visibility</p:attrName>
                                        </p:attrNameLst>
                                      </p:cBhvr>
                                      <p:to>
                                        <p:strVal val="visible"/>
                                      </p:to>
                                    </p:set>
                                    <p:anim calcmode="lin" valueType="num">
                                      <p:cBhvr additive="base">
                                        <p:cTn id="43" dur="500" fill="hold"/>
                                        <p:tgtEl>
                                          <p:spTgt spid="51207"/>
                                        </p:tgtEl>
                                        <p:attrNameLst>
                                          <p:attrName>ppt_x</p:attrName>
                                        </p:attrNameLst>
                                      </p:cBhvr>
                                      <p:tavLst>
                                        <p:tav tm="0">
                                          <p:val>
                                            <p:strVal val="#ppt_x"/>
                                          </p:val>
                                        </p:tav>
                                        <p:tav tm="100000">
                                          <p:val>
                                            <p:strVal val="#ppt_x"/>
                                          </p:val>
                                        </p:tav>
                                      </p:tavLst>
                                    </p:anim>
                                    <p:anim calcmode="lin" valueType="num">
                                      <p:cBhvr additive="base">
                                        <p:cTn id="44" dur="500" fill="hold"/>
                                        <p:tgtEl>
                                          <p:spTgt spid="5120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02"/>
                                        </p:tgtEl>
                                        <p:attrNameLst>
                                          <p:attrName>style.visibility</p:attrName>
                                        </p:attrNameLst>
                                      </p:cBhvr>
                                      <p:to>
                                        <p:strVal val="visible"/>
                                      </p:to>
                                    </p:set>
                                    <p:anim calcmode="lin" valueType="num">
                                      <p:cBhvr additive="base">
                                        <p:cTn id="49" dur="500" fill="hold"/>
                                        <p:tgtEl>
                                          <p:spTgt spid="51202"/>
                                        </p:tgtEl>
                                        <p:attrNameLst>
                                          <p:attrName>ppt_x</p:attrName>
                                        </p:attrNameLst>
                                      </p:cBhvr>
                                      <p:tavLst>
                                        <p:tav tm="0">
                                          <p:val>
                                            <p:strVal val="#ppt_x"/>
                                          </p:val>
                                        </p:tav>
                                        <p:tav tm="100000">
                                          <p:val>
                                            <p:strVal val="#ppt_x"/>
                                          </p:val>
                                        </p:tav>
                                      </p:tavLst>
                                    </p:anim>
                                    <p:anim calcmode="lin" valueType="num">
                                      <p:cBhvr additive="base">
                                        <p:cTn id="50"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12"/>
                                        </p:tgtEl>
                                        <p:attrNameLst>
                                          <p:attrName>style.visibility</p:attrName>
                                        </p:attrNameLst>
                                      </p:cBhvr>
                                      <p:to>
                                        <p:strVal val="visible"/>
                                      </p:to>
                                    </p:set>
                                    <p:anim calcmode="lin" valueType="num">
                                      <p:cBhvr additive="base">
                                        <p:cTn id="55" dur="500" fill="hold"/>
                                        <p:tgtEl>
                                          <p:spTgt spid="51212"/>
                                        </p:tgtEl>
                                        <p:attrNameLst>
                                          <p:attrName>ppt_x</p:attrName>
                                        </p:attrNameLst>
                                      </p:cBhvr>
                                      <p:tavLst>
                                        <p:tav tm="0">
                                          <p:val>
                                            <p:strVal val="#ppt_x"/>
                                          </p:val>
                                        </p:tav>
                                        <p:tav tm="100000">
                                          <p:val>
                                            <p:strVal val="#ppt_x"/>
                                          </p:val>
                                        </p:tav>
                                      </p:tavLst>
                                    </p:anim>
                                    <p:anim calcmode="lin" valueType="num">
                                      <p:cBhvr additive="base">
                                        <p:cTn id="56"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09"/>
                                        </p:tgtEl>
                                        <p:attrNameLst>
                                          <p:attrName>style.visibility</p:attrName>
                                        </p:attrNameLst>
                                      </p:cBhvr>
                                      <p:to>
                                        <p:strVal val="visible"/>
                                      </p:to>
                                    </p:set>
                                    <p:anim calcmode="lin" valueType="num">
                                      <p:cBhvr additive="base">
                                        <p:cTn id="61" dur="500" fill="hold"/>
                                        <p:tgtEl>
                                          <p:spTgt spid="51209"/>
                                        </p:tgtEl>
                                        <p:attrNameLst>
                                          <p:attrName>ppt_x</p:attrName>
                                        </p:attrNameLst>
                                      </p:cBhvr>
                                      <p:tavLst>
                                        <p:tav tm="0">
                                          <p:val>
                                            <p:strVal val="#ppt_x"/>
                                          </p:val>
                                        </p:tav>
                                        <p:tav tm="100000">
                                          <p:val>
                                            <p:strVal val="#ppt_x"/>
                                          </p:val>
                                        </p:tav>
                                      </p:tavLst>
                                    </p:anim>
                                    <p:anim calcmode="lin" valueType="num">
                                      <p:cBhvr additive="base">
                                        <p:cTn id="62" dur="500" fill="hold"/>
                                        <p:tgtEl>
                                          <p:spTgt spid="5120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213"/>
                                        </p:tgtEl>
                                        <p:attrNameLst>
                                          <p:attrName>style.visibility</p:attrName>
                                        </p:attrNameLst>
                                      </p:cBhvr>
                                      <p:to>
                                        <p:strVal val="visible"/>
                                      </p:to>
                                    </p:set>
                                    <p:anim calcmode="lin" valueType="num">
                                      <p:cBhvr additive="base">
                                        <p:cTn id="67" dur="500" fill="hold"/>
                                        <p:tgtEl>
                                          <p:spTgt spid="51213"/>
                                        </p:tgtEl>
                                        <p:attrNameLst>
                                          <p:attrName>ppt_x</p:attrName>
                                        </p:attrNameLst>
                                      </p:cBhvr>
                                      <p:tavLst>
                                        <p:tav tm="0">
                                          <p:val>
                                            <p:strVal val="#ppt_x"/>
                                          </p:val>
                                        </p:tav>
                                        <p:tav tm="100000">
                                          <p:val>
                                            <p:strVal val="#ppt_x"/>
                                          </p:val>
                                        </p:tav>
                                      </p:tavLst>
                                    </p:anim>
                                    <p:anim calcmode="lin" valueType="num">
                                      <p:cBhvr additive="base">
                                        <p:cTn id="68" dur="500" fill="hold"/>
                                        <p:tgtEl>
                                          <p:spTgt spid="5121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218"/>
                                        </p:tgtEl>
                                        <p:attrNameLst>
                                          <p:attrName>style.visibility</p:attrName>
                                        </p:attrNameLst>
                                      </p:cBhvr>
                                      <p:to>
                                        <p:strVal val="visible"/>
                                      </p:to>
                                    </p:set>
                                    <p:anim calcmode="lin" valueType="num">
                                      <p:cBhvr additive="base">
                                        <p:cTn id="73" dur="500" fill="hold"/>
                                        <p:tgtEl>
                                          <p:spTgt spid="51218"/>
                                        </p:tgtEl>
                                        <p:attrNameLst>
                                          <p:attrName>ppt_x</p:attrName>
                                        </p:attrNameLst>
                                      </p:cBhvr>
                                      <p:tavLst>
                                        <p:tav tm="0">
                                          <p:val>
                                            <p:strVal val="#ppt_x"/>
                                          </p:val>
                                        </p:tav>
                                        <p:tav tm="100000">
                                          <p:val>
                                            <p:strVal val="#ppt_x"/>
                                          </p:val>
                                        </p:tav>
                                      </p:tavLst>
                                    </p:anim>
                                    <p:anim calcmode="lin" valueType="num">
                                      <p:cBhvr additive="base">
                                        <p:cTn id="74" dur="500" fill="hold"/>
                                        <p:tgtEl>
                                          <p:spTgt spid="5121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1219"/>
                                        </p:tgtEl>
                                        <p:attrNameLst>
                                          <p:attrName>style.visibility</p:attrName>
                                        </p:attrNameLst>
                                      </p:cBhvr>
                                      <p:to>
                                        <p:strVal val="visible"/>
                                      </p:to>
                                    </p:set>
                                    <p:anim calcmode="lin" valueType="num">
                                      <p:cBhvr additive="base">
                                        <p:cTn id="79" dur="500" fill="hold"/>
                                        <p:tgtEl>
                                          <p:spTgt spid="51219"/>
                                        </p:tgtEl>
                                        <p:attrNameLst>
                                          <p:attrName>ppt_x</p:attrName>
                                        </p:attrNameLst>
                                      </p:cBhvr>
                                      <p:tavLst>
                                        <p:tav tm="0">
                                          <p:val>
                                            <p:strVal val="#ppt_x"/>
                                          </p:val>
                                        </p:tav>
                                        <p:tav tm="100000">
                                          <p:val>
                                            <p:strVal val="#ppt_x"/>
                                          </p:val>
                                        </p:tav>
                                      </p:tavLst>
                                    </p:anim>
                                    <p:anim calcmode="lin" valueType="num">
                                      <p:cBhvr additive="base">
                                        <p:cTn id="80" dur="500" fill="hold"/>
                                        <p:tgtEl>
                                          <p:spTgt spid="51219"/>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7" grpId="0" animBg="1"/>
      <p:bldP spid="51208" grpId="0" animBg="1"/>
      <p:bldP spid="51209" grpId="0" animBg="1"/>
      <p:bldP spid="51210" grpId="0" animBg="1"/>
      <p:bldP spid="51211" grpId="0" animBg="1"/>
      <p:bldP spid="51212" grpId="0" animBg="1"/>
      <p:bldP spid="51213" grpId="0" animBg="1"/>
      <p:bldP spid="51215" grpId="0" animBg="1"/>
      <p:bldP spid="51216" grpId="0" animBg="1"/>
      <p:bldP spid="51218" grpId="0" animBg="1"/>
      <p:bldP spid="51219" grpId="0" animBg="1"/>
      <p:bldP spid="2" grpId="0" animBg="1"/>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nummernplatzhalter 3"/>
          <p:cNvSpPr txBox="1">
            <a:spLocks noGrp="1"/>
          </p:cNvSpPr>
          <p:nvPr/>
        </p:nvSpPr>
        <p:spPr bwMode="auto">
          <a:xfrm>
            <a:off x="8077200" y="6245225"/>
            <a:ext cx="2133600" cy="476250"/>
          </a:xfrm>
          <a:prstGeom prst="rect">
            <a:avLst/>
          </a:prstGeom>
          <a:noFill/>
          <a:ln w="9525">
            <a:noFill/>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1671C-CD74-4964-B646-67F275017B31}" type="slidenum">
              <a:rPr kumimoji="0" lang="de-DE"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82" name="Oval 2"/>
          <p:cNvSpPr>
            <a:spLocks noChangeArrowheads="1"/>
          </p:cNvSpPr>
          <p:nvPr/>
        </p:nvSpPr>
        <p:spPr bwMode="auto">
          <a:xfrm>
            <a:off x="1524000" y="4986338"/>
            <a:ext cx="1944688" cy="1871662"/>
          </a:xfrm>
          <a:prstGeom prst="ellipse">
            <a:avLst/>
          </a:prstGeom>
          <a:solidFill>
            <a:srgbClr val="00FFFF"/>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prstClr val="black"/>
                </a:solidFill>
                <a:effectLst/>
                <a:uLnTx/>
                <a:uFillTx/>
                <a:latin typeface="Verdana" pitchFamily="34" charset="0"/>
                <a:ea typeface="+mn-ea"/>
                <a:cs typeface="Arial" charset="0"/>
              </a:rPr>
              <a:t>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prstClr val="black"/>
                </a:solidFill>
                <a:effectLst/>
                <a:uLnTx/>
                <a:uFillTx/>
                <a:latin typeface="Verdana" pitchFamily="34" charset="0"/>
                <a:ea typeface="+mn-ea"/>
                <a:cs typeface="Arial" charset="0"/>
              </a:rPr>
              <a:t>Unit / Module</a:t>
            </a:r>
            <a:r>
              <a:rPr kumimoji="0" lang="de-DE" sz="1800" b="1" i="0" u="none" strike="noStrike" kern="1200" cap="none" spc="0" normalizeH="0" baseline="0" noProof="0">
                <a:ln>
                  <a:noFill/>
                </a:ln>
                <a:solidFill>
                  <a:prstClr val="black"/>
                </a:solidFill>
                <a:effectLst/>
                <a:uLnTx/>
                <a:uFillTx/>
                <a:latin typeface="Verdana" pitchFamily="34" charset="0"/>
                <a:ea typeface="+mn-ea"/>
                <a:cs typeface="Arial"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Verdana" pitchFamily="34" charset="0"/>
                <a:ea typeface="+mn-ea"/>
                <a:cs typeface="Arial" charset="0"/>
              </a:rPr>
              <a:t>Course/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Verdana" pitchFamily="34" charset="0"/>
                <a:ea typeface="+mn-ea"/>
                <a:cs typeface="Arial" charset="0"/>
              </a:rPr>
              <a:t>component</a:t>
            </a:r>
            <a:endParaRPr kumimoji="0" lang="ru-RU" sz="1800" b="1" i="0" u="none" strike="noStrike" kern="1200" cap="none" spc="0" normalizeH="0" baseline="0" noProof="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46083" name="Oval 3"/>
          <p:cNvSpPr>
            <a:spLocks noChangeArrowheads="1"/>
          </p:cNvSpPr>
          <p:nvPr/>
        </p:nvSpPr>
        <p:spPr bwMode="auto">
          <a:xfrm>
            <a:off x="3000375" y="3933825"/>
            <a:ext cx="1944688" cy="1944688"/>
          </a:xfrm>
          <a:prstGeom prst="ellipse">
            <a:avLst/>
          </a:prstGeom>
          <a:solidFill>
            <a:srgbClr val="00CCFF"/>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srgbClr val="FFFF00"/>
                </a:solidFill>
                <a:effectLst/>
                <a:uLnTx/>
                <a:uFillTx/>
                <a:latin typeface="Verdana" pitchFamily="34" charset="0"/>
                <a:ea typeface="+mn-ea"/>
                <a:cs typeface="Arial" charset="0"/>
              </a:rPr>
              <a:t>Learning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srgbClr val="FFFF00"/>
                </a:solidFill>
                <a:effectLst/>
                <a:uLnTx/>
                <a:uFillTx/>
                <a:latin typeface="Verdana" pitchFamily="34" charset="0"/>
                <a:ea typeface="+mn-ea"/>
                <a:cs typeface="Arial" charset="0"/>
              </a:rPr>
              <a:t>Programme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46084" name="Oval 4"/>
          <p:cNvSpPr>
            <a:spLocks noChangeArrowheads="1"/>
          </p:cNvSpPr>
          <p:nvPr/>
        </p:nvSpPr>
        <p:spPr bwMode="auto">
          <a:xfrm>
            <a:off x="4511675" y="2924175"/>
            <a:ext cx="1944688" cy="1944688"/>
          </a:xfrm>
          <a:prstGeom prst="ellipse">
            <a:avLst/>
          </a:prstGeom>
          <a:solidFill>
            <a:srgbClr val="3366FF"/>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srgbClr val="FFFF00"/>
                </a:solidFill>
                <a:effectLst/>
                <a:uLnTx/>
                <a:uFillTx/>
                <a:latin typeface="Verdana" pitchFamily="34" charset="0"/>
                <a:ea typeface="+mn-ea"/>
                <a:cs typeface="Arial" charset="0"/>
              </a:rPr>
              <a:t>Organisational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srgbClr val="FFFF00"/>
                </a:solidFill>
                <a:effectLst/>
                <a:uLnTx/>
                <a:uFillTx/>
                <a:latin typeface="Verdana" pitchFamily="34" charset="0"/>
                <a:ea typeface="+mn-ea"/>
                <a:cs typeface="Arial" charset="0"/>
              </a:rPr>
              <a:t>Level</a:t>
            </a:r>
          </a:p>
        </p:txBody>
      </p:sp>
      <p:sp>
        <p:nvSpPr>
          <p:cNvPr id="46085" name="Oval 5"/>
          <p:cNvSpPr>
            <a:spLocks noChangeArrowheads="1"/>
          </p:cNvSpPr>
          <p:nvPr/>
        </p:nvSpPr>
        <p:spPr bwMode="auto">
          <a:xfrm>
            <a:off x="5951539" y="1844675"/>
            <a:ext cx="2016125" cy="1943100"/>
          </a:xfrm>
          <a:prstGeom prst="ellipse">
            <a:avLst/>
          </a:prstGeom>
          <a:solidFill>
            <a:srgbClr val="333399"/>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FF00"/>
                </a:solidFill>
                <a:effectLst/>
                <a:uLnTx/>
                <a:uFillTx/>
                <a:latin typeface="Verdana" pitchFamily="34" charset="0"/>
                <a:ea typeface="+mn-ea"/>
                <a:cs typeface="Arial" charset="0"/>
              </a:rPr>
              <a:t>Sectoral Level</a:t>
            </a:r>
          </a:p>
        </p:txBody>
      </p:sp>
      <p:sp>
        <p:nvSpPr>
          <p:cNvPr id="46086" name="Oval 6"/>
          <p:cNvSpPr>
            <a:spLocks noChangeArrowheads="1"/>
          </p:cNvSpPr>
          <p:nvPr/>
        </p:nvSpPr>
        <p:spPr bwMode="auto">
          <a:xfrm>
            <a:off x="7384505" y="742157"/>
            <a:ext cx="2017713" cy="1944687"/>
          </a:xfrm>
          <a:prstGeom prst="ellipse">
            <a:avLst/>
          </a:prstGeom>
          <a:solidFill>
            <a:schemeClr val="accent1"/>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prstClr val="black"/>
                </a:solidFill>
                <a:effectLst/>
                <a:uLnTx/>
                <a:uFillTx/>
                <a:latin typeface="Verdana" pitchFamily="34" charset="0"/>
                <a:ea typeface="+mn-ea"/>
                <a:cs typeface="Arial" charset="0"/>
              </a:rPr>
              <a:t>National Level</a:t>
            </a:r>
          </a:p>
        </p:txBody>
      </p:sp>
      <p:sp>
        <p:nvSpPr>
          <p:cNvPr id="46087" name="Oval 7"/>
          <p:cNvSpPr>
            <a:spLocks noChangeArrowheads="1"/>
          </p:cNvSpPr>
          <p:nvPr/>
        </p:nvSpPr>
        <p:spPr bwMode="auto">
          <a:xfrm>
            <a:off x="8759826" y="1"/>
            <a:ext cx="1908175" cy="1916113"/>
          </a:xfrm>
          <a:prstGeom prst="ellipse">
            <a:avLst/>
          </a:prstGeom>
          <a:solidFill>
            <a:schemeClr val="accent1"/>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prstClr val="black"/>
                </a:solidFill>
                <a:effectLst/>
                <a:uLnTx/>
                <a:uFillTx/>
                <a:latin typeface="Verdana" pitchFamily="34" charset="0"/>
                <a:ea typeface="+mn-ea"/>
                <a:cs typeface="Arial" charset="0"/>
              </a:rPr>
              <a:t>EQF</a:t>
            </a:r>
            <a:r>
              <a:rPr kumimoji="0" lang="de-DE" sz="1800" b="1" i="0" u="none" strike="noStrike" kern="1200" cap="none" spc="0" normalizeH="0" baseline="0" noProof="0">
                <a:ln>
                  <a:noFill/>
                </a:ln>
                <a:solidFill>
                  <a:prstClr val="black"/>
                </a:solidFill>
                <a:effectLst/>
                <a:uLnTx/>
                <a:uFillTx/>
                <a:latin typeface="Verdana" pitchFamily="34" charset="0"/>
                <a:ea typeface="+mn-ea"/>
                <a:cs typeface="Arial" charset="0"/>
              </a:rPr>
              <a:t> LLL</a:t>
            </a:r>
            <a:endParaRPr kumimoji="0" lang="ru-RU" sz="1800" b="1"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46088" name="AutoShape 8"/>
          <p:cNvSpPr>
            <a:spLocks noChangeArrowheads="1"/>
          </p:cNvSpPr>
          <p:nvPr/>
        </p:nvSpPr>
        <p:spPr bwMode="auto">
          <a:xfrm rot="3308994">
            <a:off x="3733801" y="-1406525"/>
            <a:ext cx="1762125" cy="7004051"/>
          </a:xfrm>
          <a:prstGeom prst="upDownArrow">
            <a:avLst>
              <a:gd name="adj1" fmla="val 50000"/>
              <a:gd name="adj2" fmla="val 79496"/>
            </a:avLst>
          </a:prstGeom>
          <a:solidFill>
            <a:srgbClr val="FF9900"/>
          </a:solidFill>
          <a:ln w="9525">
            <a:solidFill>
              <a:schemeClr val="tx1"/>
            </a:solidFill>
            <a:miter lim="800000"/>
            <a:headEnd/>
            <a:tailEnd/>
          </a:ln>
        </p:spPr>
        <p:txBody>
          <a:bodyPr rot="10800000" vert="eaVert"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prstClr val="black"/>
                </a:solidFill>
                <a:effectLst/>
                <a:uLnTx/>
                <a:uFillTx/>
                <a:latin typeface="Verdana" pitchFamily="34" charset="0"/>
                <a:ea typeface="+mn-ea"/>
                <a:cs typeface="Arial" charset="0"/>
              </a:rPr>
              <a:t>Qualitatively Related Learning Outcomes</a:t>
            </a:r>
          </a:p>
        </p:txBody>
      </p:sp>
      <p:sp>
        <p:nvSpPr>
          <p:cNvPr id="46089" name="AutoShape 9"/>
          <p:cNvSpPr>
            <a:spLocks noChangeArrowheads="1"/>
          </p:cNvSpPr>
          <p:nvPr/>
        </p:nvSpPr>
        <p:spPr bwMode="auto">
          <a:xfrm rot="3182824">
            <a:off x="6947694" y="1050131"/>
            <a:ext cx="1555750" cy="7043738"/>
          </a:xfrm>
          <a:prstGeom prst="upDownArrow">
            <a:avLst>
              <a:gd name="adj1" fmla="val 50000"/>
              <a:gd name="adj2" fmla="val 90551"/>
            </a:avLst>
          </a:prstGeom>
          <a:solidFill>
            <a:srgbClr val="FFCC00"/>
          </a:solidFill>
          <a:ln w="9525">
            <a:solidFill>
              <a:schemeClr val="tx1"/>
            </a:solidFill>
            <a:miter lim="800000"/>
            <a:headEnd/>
            <a:tailEnd/>
          </a:ln>
        </p:spPr>
        <p:txBody>
          <a:bodyPr rot="10800000" vert="eaVert"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46090" name="Text Box 10"/>
          <p:cNvSpPr txBox="1">
            <a:spLocks noChangeArrowheads="1"/>
          </p:cNvSpPr>
          <p:nvPr/>
        </p:nvSpPr>
        <p:spPr bwMode="auto">
          <a:xfrm rot="-2248176">
            <a:off x="5818189" y="4337050"/>
            <a:ext cx="4052887" cy="64135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prstClr val="black"/>
                </a:solidFill>
                <a:effectLst/>
                <a:uLnTx/>
                <a:uFillTx/>
                <a:latin typeface="Verdana" pitchFamily="34" charset="0"/>
                <a:ea typeface="+mn-ea"/>
                <a:cs typeface="Arial" charset="0"/>
              </a:rPr>
              <a:t>Quantitatively Related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46091" name="Text Box 11"/>
          <p:cNvSpPr txBox="1">
            <a:spLocks noChangeArrowheads="1"/>
          </p:cNvSpPr>
          <p:nvPr/>
        </p:nvSpPr>
        <p:spPr bwMode="auto">
          <a:xfrm>
            <a:off x="2835276" y="995363"/>
            <a:ext cx="2193925" cy="36671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srgbClr val="FF9900"/>
                </a:solidFill>
                <a:effectLst/>
                <a:uLnTx/>
                <a:uFillTx/>
                <a:latin typeface="Verdana" pitchFamily="34" charset="0"/>
                <a:ea typeface="+mn-ea"/>
                <a:cs typeface="Arial" charset="0"/>
              </a:rPr>
              <a:t>Quality assured</a:t>
            </a:r>
          </a:p>
        </p:txBody>
      </p:sp>
      <p:sp>
        <p:nvSpPr>
          <p:cNvPr id="46092" name="Text Box 12"/>
          <p:cNvSpPr txBox="1">
            <a:spLocks noChangeArrowheads="1"/>
          </p:cNvSpPr>
          <p:nvPr/>
        </p:nvSpPr>
        <p:spPr bwMode="auto">
          <a:xfrm>
            <a:off x="7608889" y="5157788"/>
            <a:ext cx="2193925" cy="36671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C000">
                    <a:lumMod val="75000"/>
                  </a:srgbClr>
                </a:solidFill>
                <a:effectLst/>
                <a:uLnTx/>
                <a:uFillTx/>
                <a:latin typeface="Verdana" pitchFamily="34" charset="0"/>
                <a:ea typeface="+mn-ea"/>
                <a:cs typeface="Arial" charset="0"/>
              </a:rPr>
              <a:t>Quality assured</a:t>
            </a:r>
          </a:p>
        </p:txBody>
      </p:sp>
      <p:sp>
        <p:nvSpPr>
          <p:cNvPr id="15" name="Ellipse 14"/>
          <p:cNvSpPr/>
          <p:nvPr/>
        </p:nvSpPr>
        <p:spPr>
          <a:xfrm>
            <a:off x="9095598" y="135181"/>
            <a:ext cx="1248874" cy="70143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EHEA</a:t>
            </a:r>
          </a:p>
        </p:txBody>
      </p:sp>
      <p:sp>
        <p:nvSpPr>
          <p:cNvPr id="16" name="Ellipse 15"/>
          <p:cNvSpPr/>
          <p:nvPr/>
        </p:nvSpPr>
        <p:spPr>
          <a:xfrm>
            <a:off x="7536161" y="919162"/>
            <a:ext cx="1223664" cy="78581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QF HE </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118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elle 22"/>
          <p:cNvGraphicFramePr>
            <a:graphicFrameLocks noGrp="1"/>
          </p:cNvGraphicFramePr>
          <p:nvPr>
            <p:extLst/>
          </p:nvPr>
        </p:nvGraphicFramePr>
        <p:xfrm>
          <a:off x="486950" y="704157"/>
          <a:ext cx="11550317" cy="6082966"/>
        </p:xfrm>
        <a:graphic>
          <a:graphicData uri="http://schemas.openxmlformats.org/drawingml/2006/table">
            <a:tbl>
              <a:tblPr firstRow="1" firstCol="1" bandRow="1"/>
              <a:tblGrid>
                <a:gridCol w="875717">
                  <a:extLst>
                    <a:ext uri="{9D8B030D-6E8A-4147-A177-3AD203B41FA5}">
                      <a16:colId xmlns:a16="http://schemas.microsoft.com/office/drawing/2014/main" xmlns="" val="1254569707"/>
                    </a:ext>
                  </a:extLst>
                </a:gridCol>
                <a:gridCol w="2671316">
                  <a:extLst>
                    <a:ext uri="{9D8B030D-6E8A-4147-A177-3AD203B41FA5}">
                      <a16:colId xmlns:a16="http://schemas.microsoft.com/office/drawing/2014/main" xmlns="" val="3372281814"/>
                    </a:ext>
                  </a:extLst>
                </a:gridCol>
                <a:gridCol w="2498457">
                  <a:extLst>
                    <a:ext uri="{9D8B030D-6E8A-4147-A177-3AD203B41FA5}">
                      <a16:colId xmlns:a16="http://schemas.microsoft.com/office/drawing/2014/main" xmlns="" val="464084365"/>
                    </a:ext>
                  </a:extLst>
                </a:gridCol>
                <a:gridCol w="2822090">
                  <a:extLst>
                    <a:ext uri="{9D8B030D-6E8A-4147-A177-3AD203B41FA5}">
                      <a16:colId xmlns:a16="http://schemas.microsoft.com/office/drawing/2014/main" xmlns="" val="1929174591"/>
                    </a:ext>
                  </a:extLst>
                </a:gridCol>
                <a:gridCol w="2682737">
                  <a:extLst>
                    <a:ext uri="{9D8B030D-6E8A-4147-A177-3AD203B41FA5}">
                      <a16:colId xmlns:a16="http://schemas.microsoft.com/office/drawing/2014/main" xmlns="" val="725713989"/>
                    </a:ext>
                  </a:extLst>
                </a:gridCol>
              </a:tblGrid>
              <a:tr h="811062">
                <a:tc>
                  <a: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Level 6</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The learner</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Knowledge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Analysing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Knows to</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Skills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Organising values into priorities (Prioritising)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Can do what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Attitude / Autonomy</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Adaptation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Can do how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Attitude / Responsibility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Can do how?</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6245671"/>
                  </a:ext>
                </a:extLst>
              </a:tr>
              <a:tr h="2027655">
                <a:tc>
                  <a:txBody>
                    <a:bodyPr/>
                    <a:lstStyle/>
                    <a:p>
                      <a:pPr>
                        <a:lnSpc>
                          <a:spcPct val="107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Learning Outcomes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Procedural Knowledge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Break down material or concepts into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component parts</a:t>
                      </a:r>
                      <a:r>
                        <a:rPr lang="en-GB" sz="1200" dirty="0">
                          <a:effectLst/>
                          <a:latin typeface="Calibri" panose="020F0502020204030204" pitchFamily="34" charset="0"/>
                          <a:ea typeface="Calibri" panose="020F0502020204030204" pitchFamily="34" charset="0"/>
                          <a:cs typeface="Times New Roman" panose="02020603050405020304" pitchFamily="18" charset="0"/>
                        </a:rPr>
                        <a:t> so that its broad subject-specific structure can be understood;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Identify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subject </a:t>
                      </a:r>
                      <a:r>
                        <a:rPr lang="en-GB" sz="1200" dirty="0">
                          <a:effectLst/>
                          <a:latin typeface="Calibri" panose="020F0502020204030204" pitchFamily="34" charset="0"/>
                          <a:ea typeface="Calibri" panose="020F0502020204030204" pitchFamily="34" charset="0"/>
                          <a:cs typeface="Times New Roman" panose="02020603050405020304" pitchFamily="18" charset="0"/>
                        </a:rPr>
                        <a:t>(discipline, issue, problem, profession)-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specific techniques and methods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Outline</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criteria</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determine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appropriate procedures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Distinguish</a:t>
                      </a:r>
                      <a:r>
                        <a:rPr lang="en-GB" sz="1200" dirty="0">
                          <a:effectLst/>
                          <a:latin typeface="Calibri" panose="020F0502020204030204" pitchFamily="34" charset="0"/>
                          <a:ea typeface="Calibri" panose="020F0502020204030204" pitchFamily="34" charset="0"/>
                          <a:cs typeface="Times New Roman" panose="02020603050405020304" pitchFamily="18" charset="0"/>
                        </a:rPr>
                        <a:t> between facts, opinions and interferences;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Illustrate</a:t>
                      </a:r>
                      <a:r>
                        <a:rPr lang="en-GB" sz="1200" dirty="0">
                          <a:effectLst/>
                          <a:latin typeface="Calibri" panose="020F0502020204030204" pitchFamily="34" charset="0"/>
                          <a:ea typeface="Calibri" panose="020F0502020204030204" pitchFamily="34" charset="0"/>
                          <a:cs typeface="Times New Roman" panose="02020603050405020304" pitchFamily="18" charset="0"/>
                        </a:rPr>
                        <a:t> a critical understanding of theories and practices of the environment by contrasting different value-systems;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Make limited judgements</a:t>
                      </a:r>
                      <a:r>
                        <a:rPr lang="en-GB" sz="1200" dirty="0">
                          <a:effectLst/>
                          <a:latin typeface="Calibri" panose="020F0502020204030204" pitchFamily="34" charset="0"/>
                          <a:ea typeface="Calibri" panose="020F0502020204030204" pitchFamily="34" charset="0"/>
                          <a:cs typeface="Times New Roman" panose="02020603050405020304" pitchFamily="18" charset="0"/>
                        </a:rPr>
                        <a:t> about the value of ideas and materials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Use well developed skills, and be able to modify/change patterns to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fit special requirements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Identify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research gaps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Develop initial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research questions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learner possesses awareness of </a:t>
                      </a:r>
                      <a:r>
                        <a:rPr lang="en-GB" sz="1200" b="1">
                          <a:effectLst/>
                          <a:latin typeface="Calibri" panose="020F0502020204030204" pitchFamily="34" charset="0"/>
                          <a:ea typeface="Calibri" panose="020F0502020204030204" pitchFamily="34" charset="0"/>
                          <a:cs typeface="Times New Roman" panose="02020603050405020304" pitchFamily="18" charset="0"/>
                        </a:rPr>
                        <a:t>ethical issues</a:t>
                      </a: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learner is aware of their personal responsibility and professional </a:t>
                      </a:r>
                      <a:r>
                        <a:rPr lang="en-GB" sz="1200" b="1">
                          <a:effectLst/>
                          <a:latin typeface="Calibri" panose="020F0502020204030204" pitchFamily="34" charset="0"/>
                          <a:ea typeface="Calibri" panose="020F0502020204030204" pitchFamily="34" charset="0"/>
                          <a:cs typeface="Times New Roman" panose="02020603050405020304" pitchFamily="18" charset="0"/>
                        </a:rPr>
                        <a:t>codes of conduct</a:t>
                      </a: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4748263"/>
                  </a:ext>
                </a:extLst>
              </a:tr>
              <a:tr h="2230421">
                <a:tc>
                  <a:txBody>
                    <a:bodyPr/>
                    <a:lstStyle/>
                    <a:p>
                      <a:pP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Key terms</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Analyse, break down, compare, contrast, diagram, deconstruct, differentiate, discriminate, distinguish, identify, illustrate, infer, outline, relate, select, separate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Component parts, subject-specific techniques and methods, appropriate procedures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Appreciate, cherish, treasure, demonstrate, initiate, invite, join, justify, propose, respect, share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Compare, relate, synthesise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(NB: This is done by contrasting different values, resolving conflicts between them, and creating a unique value system. The emphasis is on comparing, relating, and synthesising values, see also level 5)</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 principle can adapt, alter, change, rearrange, reorganise, revise, vary</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209709"/>
                  </a:ext>
                </a:extLst>
              </a:tr>
              <a:tr h="1013828">
                <a:tc>
                  <a:txBody>
                    <a:bodyPr/>
                    <a:lstStyle/>
                    <a:p>
                      <a:pPr>
                        <a:lnSpc>
                          <a:spcPct val="107000"/>
                        </a:lnSpc>
                        <a:spcAft>
                          <a:spcPts val="0"/>
                        </a:spcAft>
                      </a:pPr>
                      <a:r>
                        <a:rPr lang="en-GB" sz="12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Learning objective 6</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Elementary Strategic knowledge,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Proficiency</a:t>
                      </a:r>
                      <a:r>
                        <a:rPr lang="en-GB" sz="1200">
                          <a:effectLst/>
                          <a:latin typeface="Calibri" panose="020F0502020204030204" pitchFamily="34" charset="0"/>
                          <a:ea typeface="Calibri" panose="020F0502020204030204" pitchFamily="34" charset="0"/>
                          <a:cs typeface="Times New Roman" panose="02020603050405020304" pitchFamily="18" charset="0"/>
                        </a:rPr>
                        <a:t> in a subject (discipline, issue, problem)-specific field in an educational / training / professional environment (structure)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690202"/>
                  </a:ext>
                </a:extLst>
              </a:tr>
            </a:tbl>
          </a:graphicData>
        </a:graphic>
      </p:graphicFrame>
      <p:sp>
        <p:nvSpPr>
          <p:cNvPr id="24" name="Rectangle 15"/>
          <p:cNvSpPr>
            <a:spLocks noChangeArrowheads="1"/>
          </p:cNvSpPr>
          <p:nvPr/>
        </p:nvSpPr>
        <p:spPr bwMode="auto">
          <a:xfrm>
            <a:off x="3335768" y="0"/>
            <a:ext cx="75369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400" b="1"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Example</a:t>
            </a:r>
            <a:r>
              <a:rPr kumimoji="0" lang="de-DE" altLang="de-DE"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de-DE" altLang="de-DE" sz="1400" b="1"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Qualifications</a:t>
            </a:r>
            <a:r>
              <a:rPr kumimoji="0" lang="de-DE" altLang="de-DE"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Framework (NQF) – Level 6 (</a:t>
            </a:r>
            <a:r>
              <a:rPr kumimoji="0" lang="de-DE" altLang="de-DE" sz="1400" b="1"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range</a:t>
            </a:r>
            <a:r>
              <a:rPr kumimoji="0" lang="de-DE" altLang="de-DE"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1-8)</a:t>
            </a:r>
            <a:endParaRPr kumimoji="0" lang="de-DE" alt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4" name="Pfeil nach rechts 3"/>
          <p:cNvSpPr/>
          <p:nvPr/>
        </p:nvSpPr>
        <p:spPr>
          <a:xfrm>
            <a:off x="1197032" y="219525"/>
            <a:ext cx="876992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Level </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987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918" y="1123837"/>
            <a:ext cx="3468291" cy="4601183"/>
          </a:xfrm>
        </p:spPr>
        <p:txBody>
          <a:bodyPr/>
          <a:lstStyle/>
          <a:p>
            <a:r>
              <a:rPr lang="en-GB" sz="3200" spc="-100" dirty="0" smtClean="0">
                <a:latin typeface="Calibri" panose="020F0502020204030204" pitchFamily="34" charset="0"/>
                <a:ea typeface="Calibri" panose="020F0502020204030204" pitchFamily="34" charset="0"/>
              </a:rPr>
              <a:t>1 Harmonisation </a:t>
            </a:r>
            <a:r>
              <a:rPr lang="en-GB" sz="3200" spc="-100" dirty="0">
                <a:latin typeface="Calibri" panose="020F0502020204030204" pitchFamily="34" charset="0"/>
                <a:ea typeface="Calibri" panose="020F0502020204030204" pitchFamily="34" charset="0"/>
              </a:rPr>
              <a:t>of study-programme </a:t>
            </a:r>
            <a:r>
              <a:rPr lang="en-GB" sz="3200" spc="-100" dirty="0" smtClean="0">
                <a:latin typeface="Calibri" panose="020F0502020204030204" pitchFamily="34" charset="0"/>
                <a:ea typeface="Calibri" panose="020F0502020204030204" pitchFamily="34" charset="0"/>
              </a:rPr>
              <a:t>aims </a:t>
            </a:r>
            <a:r>
              <a:rPr lang="en-GB" sz="3200" spc="-100" dirty="0">
                <a:latin typeface="Calibri" panose="020F0502020204030204" pitchFamily="34" charset="0"/>
                <a:ea typeface="Calibri" panose="020F0502020204030204" pitchFamily="34" charset="0"/>
              </a:rPr>
              <a:t>&amp;  objectives with the </a:t>
            </a:r>
            <a:r>
              <a:rPr lang="en-GB" sz="3200" spc="-100" dirty="0" smtClean="0">
                <a:latin typeface="Calibri" panose="020F0502020204030204" pitchFamily="34" charset="0"/>
                <a:ea typeface="Calibri" panose="020F0502020204030204" pitchFamily="34" charset="0"/>
              </a:rPr>
              <a:t>learning outcomes </a:t>
            </a:r>
            <a:r>
              <a:rPr lang="en-GB" sz="3200" spc="-100" dirty="0">
                <a:latin typeface="Calibri" panose="020F0502020204030204" pitchFamily="34" charset="0"/>
                <a:ea typeface="Calibri" panose="020F0502020204030204" pitchFamily="34" charset="0"/>
              </a:rPr>
              <a:t>of its courses &amp; modules</a:t>
            </a:r>
            <a:r>
              <a:rPr lang="en-GB" sz="3200" spc="-100" dirty="0">
                <a:solidFill>
                  <a:srgbClr val="1F497D"/>
                </a:solidFill>
                <a:latin typeface="Calibri" panose="020F0502020204030204" pitchFamily="34" charset="0"/>
                <a:ea typeface="Calibri" panose="020F0502020204030204" pitchFamily="34" charset="0"/>
              </a:rPr>
              <a:t/>
            </a:r>
            <a:br>
              <a:rPr lang="en-GB" sz="3200" spc="-100" dirty="0">
                <a:solidFill>
                  <a:srgbClr val="1F497D"/>
                </a:solidFill>
                <a:latin typeface="Calibri" panose="020F0502020204030204" pitchFamily="34" charset="0"/>
                <a:ea typeface="Calibri" panose="020F0502020204030204" pitchFamily="34" charset="0"/>
              </a:rPr>
            </a:br>
            <a:r>
              <a:rPr lang="en-GB" sz="3200" spc="-100" dirty="0">
                <a:solidFill>
                  <a:srgbClr val="1F497D"/>
                </a:solidFill>
                <a:latin typeface="Calibri" panose="020F0502020204030204" pitchFamily="34" charset="0"/>
                <a:ea typeface="Calibri" panose="020F0502020204030204" pitchFamily="34" charset="0"/>
              </a:rPr>
              <a:t/>
            </a:r>
            <a:br>
              <a:rPr lang="en-GB" sz="3200" spc="-100" dirty="0">
                <a:solidFill>
                  <a:srgbClr val="1F497D"/>
                </a:solidFill>
                <a:latin typeface="Calibri" panose="020F0502020204030204" pitchFamily="34" charset="0"/>
                <a:ea typeface="Calibri" panose="020F0502020204030204" pitchFamily="34" charset="0"/>
              </a:rPr>
            </a:br>
            <a:endParaRPr lang="de-DE" dirty="0"/>
          </a:p>
        </p:txBody>
      </p:sp>
      <p:sp>
        <p:nvSpPr>
          <p:cNvPr id="3" name="Inhaltsplatzhalter 2"/>
          <p:cNvSpPr>
            <a:spLocks noGrp="1"/>
          </p:cNvSpPr>
          <p:nvPr>
            <p:ph idx="1"/>
          </p:nvPr>
        </p:nvSpPr>
        <p:spPr/>
        <p:txBody>
          <a:bodyPr>
            <a:normAutofit fontScale="70000" lnSpcReduction="20000"/>
          </a:bodyPr>
          <a:lstStyle/>
          <a:p>
            <a:endParaRPr lang="de-DE" sz="3200" b="1" dirty="0" smtClean="0"/>
          </a:p>
          <a:p>
            <a:endParaRPr lang="de-DE" sz="3200" b="1" dirty="0"/>
          </a:p>
          <a:p>
            <a:endParaRPr lang="de-DE" sz="3200" b="1" dirty="0" smtClean="0"/>
          </a:p>
          <a:p>
            <a:endParaRPr lang="de-DE" sz="3200" b="1" dirty="0" smtClean="0">
              <a:solidFill>
                <a:schemeClr val="accent1"/>
              </a:solidFill>
            </a:endParaRPr>
          </a:p>
          <a:p>
            <a:pPr marL="0" indent="0">
              <a:buNone/>
            </a:pPr>
            <a:endParaRPr lang="de-DE" sz="3200" b="1" dirty="0" smtClean="0">
              <a:solidFill>
                <a:srgbClr val="C00000"/>
              </a:solidFill>
            </a:endParaRPr>
          </a:p>
          <a:p>
            <a:pPr marL="0" indent="0">
              <a:buNone/>
            </a:pPr>
            <a:endParaRPr lang="de-DE" sz="4600" b="1" dirty="0" smtClean="0">
              <a:solidFill>
                <a:srgbClr val="C00000"/>
              </a:solidFill>
            </a:endParaRPr>
          </a:p>
          <a:p>
            <a:pPr marL="0" indent="0">
              <a:buNone/>
            </a:pPr>
            <a:r>
              <a:rPr lang="de-DE" sz="5100" b="1" dirty="0" smtClean="0">
                <a:solidFill>
                  <a:srgbClr val="C00000"/>
                </a:solidFill>
              </a:rPr>
              <a:t>Watch out! </a:t>
            </a:r>
            <a:r>
              <a:rPr lang="de-DE" sz="5100" b="1" dirty="0" err="1" smtClean="0">
                <a:solidFill>
                  <a:schemeClr val="accent1">
                    <a:lumMod val="75000"/>
                  </a:schemeClr>
                </a:solidFill>
              </a:rPr>
              <a:t>Have</a:t>
            </a:r>
            <a:r>
              <a:rPr lang="de-DE" sz="5100" b="1" dirty="0" smtClean="0">
                <a:solidFill>
                  <a:schemeClr val="accent1">
                    <a:lumMod val="75000"/>
                  </a:schemeClr>
                </a:solidFill>
              </a:rPr>
              <a:t> a </a:t>
            </a:r>
            <a:r>
              <a:rPr lang="de-DE" sz="5100" b="1" dirty="0" err="1" smtClean="0">
                <a:solidFill>
                  <a:schemeClr val="accent1">
                    <a:lumMod val="75000"/>
                  </a:schemeClr>
                </a:solidFill>
              </a:rPr>
              <a:t>glossary</a:t>
            </a:r>
            <a:r>
              <a:rPr lang="de-DE" sz="5100" b="1" dirty="0" smtClean="0">
                <a:solidFill>
                  <a:schemeClr val="accent1">
                    <a:lumMod val="75000"/>
                  </a:schemeClr>
                </a:solidFill>
              </a:rPr>
              <a:t>! </a:t>
            </a:r>
          </a:p>
          <a:p>
            <a:endParaRPr lang="de-DE" sz="4600" b="1" dirty="0" smtClean="0">
              <a:solidFill>
                <a:schemeClr val="accent1">
                  <a:lumMod val="75000"/>
                </a:schemeClr>
              </a:solidFill>
            </a:endParaRPr>
          </a:p>
          <a:p>
            <a:r>
              <a:rPr lang="de-DE" sz="3200" b="1" dirty="0" err="1" smtClean="0">
                <a:solidFill>
                  <a:schemeClr val="accent4">
                    <a:lumMod val="75000"/>
                  </a:schemeClr>
                </a:solidFill>
              </a:rPr>
              <a:t>Aims</a:t>
            </a:r>
            <a:r>
              <a:rPr lang="de-DE" sz="3200" b="1" dirty="0" smtClean="0">
                <a:solidFill>
                  <a:schemeClr val="accent4">
                    <a:lumMod val="75000"/>
                  </a:schemeClr>
                </a:solidFill>
              </a:rPr>
              <a:t> </a:t>
            </a:r>
            <a:r>
              <a:rPr lang="de-DE" sz="3200" b="1" dirty="0" err="1" smtClean="0">
                <a:solidFill>
                  <a:schemeClr val="accent4">
                    <a:lumMod val="75000"/>
                  </a:schemeClr>
                </a:solidFill>
              </a:rPr>
              <a:t>and</a:t>
            </a:r>
            <a:r>
              <a:rPr lang="de-DE" sz="3200" b="1" dirty="0" smtClean="0">
                <a:solidFill>
                  <a:schemeClr val="accent4">
                    <a:lumMod val="75000"/>
                  </a:schemeClr>
                </a:solidFill>
              </a:rPr>
              <a:t> </a:t>
            </a:r>
            <a:r>
              <a:rPr lang="de-DE" sz="3200" b="1" dirty="0" err="1" smtClean="0">
                <a:solidFill>
                  <a:schemeClr val="accent4">
                    <a:lumMod val="75000"/>
                  </a:schemeClr>
                </a:solidFill>
              </a:rPr>
              <a:t>objectives</a:t>
            </a:r>
            <a:r>
              <a:rPr lang="de-DE" sz="3200" b="1" dirty="0" smtClean="0">
                <a:solidFill>
                  <a:schemeClr val="accent4">
                    <a:lumMod val="75000"/>
                  </a:schemeClr>
                </a:solidFill>
              </a:rPr>
              <a:t> </a:t>
            </a:r>
            <a:r>
              <a:rPr lang="de-DE" sz="3200" b="1" dirty="0" err="1" smtClean="0">
                <a:solidFill>
                  <a:srgbClr val="00B0F0"/>
                </a:solidFill>
              </a:rPr>
              <a:t>of</a:t>
            </a:r>
            <a:r>
              <a:rPr lang="de-DE" sz="3200" b="1" dirty="0" smtClean="0">
                <a:solidFill>
                  <a:srgbClr val="00B0F0"/>
                </a:solidFill>
              </a:rPr>
              <a:t> </a:t>
            </a:r>
            <a:r>
              <a:rPr lang="de-DE" sz="3200" b="1" dirty="0" err="1" smtClean="0">
                <a:solidFill>
                  <a:srgbClr val="00B0F0"/>
                </a:solidFill>
              </a:rPr>
              <a:t>study</a:t>
            </a:r>
            <a:r>
              <a:rPr lang="de-DE" sz="3200" b="1" dirty="0" smtClean="0">
                <a:solidFill>
                  <a:srgbClr val="00B0F0"/>
                </a:solidFill>
              </a:rPr>
              <a:t>-programmes versus </a:t>
            </a:r>
            <a:r>
              <a:rPr lang="de-DE" sz="3200" b="1" dirty="0" err="1" smtClean="0">
                <a:solidFill>
                  <a:schemeClr val="accent4">
                    <a:lumMod val="75000"/>
                  </a:schemeClr>
                </a:solidFill>
              </a:rPr>
              <a:t>learning</a:t>
            </a:r>
            <a:r>
              <a:rPr lang="de-DE" sz="3200" b="1" dirty="0" smtClean="0">
                <a:solidFill>
                  <a:schemeClr val="accent4">
                    <a:lumMod val="75000"/>
                  </a:schemeClr>
                </a:solidFill>
              </a:rPr>
              <a:t> </a:t>
            </a:r>
            <a:r>
              <a:rPr lang="de-DE" sz="3200" b="1" dirty="0" err="1" smtClean="0">
                <a:solidFill>
                  <a:schemeClr val="accent4">
                    <a:lumMod val="75000"/>
                  </a:schemeClr>
                </a:solidFill>
              </a:rPr>
              <a:t>outcomes</a:t>
            </a:r>
            <a:r>
              <a:rPr lang="de-DE" sz="3200" b="1" dirty="0" smtClean="0">
                <a:solidFill>
                  <a:schemeClr val="accent4">
                    <a:lumMod val="75000"/>
                  </a:schemeClr>
                </a:solidFill>
              </a:rPr>
              <a:t> </a:t>
            </a:r>
            <a:r>
              <a:rPr lang="de-DE" sz="3200" b="1" dirty="0" err="1" smtClean="0">
                <a:solidFill>
                  <a:srgbClr val="00B0F0"/>
                </a:solidFill>
              </a:rPr>
              <a:t>of</a:t>
            </a:r>
            <a:r>
              <a:rPr lang="de-DE" sz="3200" b="1" dirty="0" smtClean="0"/>
              <a:t> </a:t>
            </a:r>
            <a:r>
              <a:rPr lang="de-DE" sz="3200" b="1" dirty="0" err="1" smtClean="0">
                <a:solidFill>
                  <a:srgbClr val="00B0F0"/>
                </a:solidFill>
              </a:rPr>
              <a:t>study</a:t>
            </a:r>
            <a:r>
              <a:rPr lang="de-DE" sz="3200" b="1" dirty="0" smtClean="0">
                <a:solidFill>
                  <a:srgbClr val="00B0F0"/>
                </a:solidFill>
              </a:rPr>
              <a:t>-programmes</a:t>
            </a:r>
          </a:p>
          <a:p>
            <a:endParaRPr lang="de-DE" sz="3200" b="1" dirty="0" smtClean="0">
              <a:solidFill>
                <a:srgbClr val="00B0F0"/>
              </a:solidFill>
            </a:endParaRPr>
          </a:p>
          <a:p>
            <a:r>
              <a:rPr lang="de-DE" sz="3200" b="1" dirty="0" smtClean="0">
                <a:solidFill>
                  <a:schemeClr val="accent4">
                    <a:lumMod val="75000"/>
                  </a:schemeClr>
                </a:solidFill>
              </a:rPr>
              <a:t>Learning </a:t>
            </a:r>
            <a:r>
              <a:rPr lang="de-DE" sz="3200" b="1" dirty="0" err="1" smtClean="0">
                <a:solidFill>
                  <a:schemeClr val="accent4">
                    <a:lumMod val="75000"/>
                  </a:schemeClr>
                </a:solidFill>
              </a:rPr>
              <a:t>outcomes</a:t>
            </a:r>
            <a:r>
              <a:rPr lang="de-DE" sz="3200" b="1" dirty="0" smtClean="0">
                <a:solidFill>
                  <a:schemeClr val="accent4">
                    <a:lumMod val="75000"/>
                  </a:schemeClr>
                </a:solidFill>
              </a:rPr>
              <a:t> </a:t>
            </a:r>
            <a:r>
              <a:rPr lang="de-DE" sz="3200" b="1" dirty="0" err="1" smtClean="0">
                <a:solidFill>
                  <a:schemeClr val="accent3">
                    <a:lumMod val="75000"/>
                  </a:schemeClr>
                </a:solidFill>
              </a:rPr>
              <a:t>of</a:t>
            </a:r>
            <a:r>
              <a:rPr lang="de-DE" sz="3200" b="1" dirty="0" smtClean="0">
                <a:solidFill>
                  <a:srgbClr val="00B0F0"/>
                </a:solidFill>
              </a:rPr>
              <a:t> </a:t>
            </a:r>
            <a:r>
              <a:rPr lang="de-DE" sz="3200" b="1" dirty="0" err="1" smtClean="0">
                <a:solidFill>
                  <a:schemeClr val="accent3">
                    <a:lumMod val="75000"/>
                  </a:schemeClr>
                </a:solidFill>
              </a:rPr>
              <a:t>courses</a:t>
            </a:r>
            <a:r>
              <a:rPr lang="de-DE" sz="3200" b="1" dirty="0" smtClean="0">
                <a:solidFill>
                  <a:schemeClr val="accent3">
                    <a:lumMod val="75000"/>
                  </a:schemeClr>
                </a:solidFill>
              </a:rPr>
              <a:t> &amp; </a:t>
            </a:r>
            <a:r>
              <a:rPr lang="de-DE" sz="3200" b="1" dirty="0" err="1" smtClean="0">
                <a:solidFill>
                  <a:schemeClr val="accent3">
                    <a:lumMod val="75000"/>
                  </a:schemeClr>
                </a:solidFill>
              </a:rPr>
              <a:t>modules</a:t>
            </a:r>
            <a:r>
              <a:rPr lang="de-DE" sz="3200" b="1" dirty="0" smtClean="0">
                <a:solidFill>
                  <a:schemeClr val="accent3">
                    <a:lumMod val="75000"/>
                  </a:schemeClr>
                </a:solidFill>
              </a:rPr>
              <a:t> </a:t>
            </a:r>
            <a:r>
              <a:rPr lang="de-DE" sz="3200" b="1" dirty="0" err="1" smtClean="0">
                <a:solidFill>
                  <a:schemeClr val="accent3">
                    <a:lumMod val="75000"/>
                  </a:schemeClr>
                </a:solidFill>
              </a:rPr>
              <a:t>of</a:t>
            </a:r>
            <a:r>
              <a:rPr lang="de-DE" sz="3200" b="1" dirty="0" smtClean="0">
                <a:solidFill>
                  <a:schemeClr val="accent3">
                    <a:lumMod val="75000"/>
                  </a:schemeClr>
                </a:solidFill>
              </a:rPr>
              <a:t> </a:t>
            </a:r>
            <a:r>
              <a:rPr lang="de-DE" sz="3200" b="1" dirty="0" err="1" smtClean="0">
                <a:solidFill>
                  <a:schemeClr val="accent3">
                    <a:lumMod val="75000"/>
                  </a:schemeClr>
                </a:solidFill>
              </a:rPr>
              <a:t>study</a:t>
            </a:r>
            <a:r>
              <a:rPr lang="de-DE" sz="3200" b="1" dirty="0" smtClean="0">
                <a:solidFill>
                  <a:schemeClr val="accent3">
                    <a:lumMod val="75000"/>
                  </a:schemeClr>
                </a:solidFill>
              </a:rPr>
              <a:t>-programmes</a:t>
            </a:r>
          </a:p>
          <a:p>
            <a:pPr lvl="1"/>
            <a:endParaRPr lang="de-DE" sz="3000" b="1" dirty="0" smtClean="0">
              <a:solidFill>
                <a:srgbClr val="00B0F0"/>
              </a:solidFill>
            </a:endParaRP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
        <p:nvSpPr>
          <p:cNvPr id="4" name="Fußzeilenplatzhalter 3"/>
          <p:cNvSpPr>
            <a:spLocks noGrp="1"/>
          </p:cNvSpPr>
          <p:nvPr>
            <p:ph type="ftr" sz="quarter" idx="11"/>
          </p:nvPr>
        </p:nvSpPr>
        <p:spPr/>
        <p:txBody>
          <a:bodyPr/>
          <a:lstStyle/>
          <a:p>
            <a:r>
              <a:rPr lang="en-US" dirty="0" smtClean="0"/>
              <a:t>v.gehmlich@hs-osnabrueck.de</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4159410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1" y="1"/>
          <a:ext cx="12020203" cy="6856789"/>
        </p:xfrm>
        <a:graphic>
          <a:graphicData uri="http://schemas.openxmlformats.org/drawingml/2006/table">
            <a:tbl>
              <a:tblPr firstRow="1" firstCol="1" bandRow="1"/>
              <a:tblGrid>
                <a:gridCol w="3999073">
                  <a:extLst>
                    <a:ext uri="{9D8B030D-6E8A-4147-A177-3AD203B41FA5}">
                      <a16:colId xmlns:a16="http://schemas.microsoft.com/office/drawing/2014/main" xmlns="" val="2591955957"/>
                    </a:ext>
                  </a:extLst>
                </a:gridCol>
                <a:gridCol w="4010565">
                  <a:extLst>
                    <a:ext uri="{9D8B030D-6E8A-4147-A177-3AD203B41FA5}">
                      <a16:colId xmlns:a16="http://schemas.microsoft.com/office/drawing/2014/main" xmlns="" val="1959103062"/>
                    </a:ext>
                  </a:extLst>
                </a:gridCol>
                <a:gridCol w="4010565">
                  <a:extLst>
                    <a:ext uri="{9D8B030D-6E8A-4147-A177-3AD203B41FA5}">
                      <a16:colId xmlns:a16="http://schemas.microsoft.com/office/drawing/2014/main" xmlns="" val="3404716956"/>
                    </a:ext>
                  </a:extLst>
                </a:gridCol>
              </a:tblGrid>
              <a:tr h="229331">
                <a:tc>
                  <a:txBody>
                    <a:bodyPr/>
                    <a:lstStyle/>
                    <a:p>
                      <a:pPr>
                        <a:lnSpc>
                          <a:spcPct val="107000"/>
                        </a:lnSpc>
                        <a:spcAft>
                          <a:spcPts val="0"/>
                        </a:spcAft>
                      </a:pPr>
                      <a:r>
                        <a:rPr lang="de-DE" sz="1200" b="1" dirty="0">
                          <a:effectLst/>
                          <a:latin typeface="Calibri" panose="020F0502020204030204" pitchFamily="34" charset="0"/>
                          <a:ea typeface="Calibri" panose="020F0502020204030204" pitchFamily="34" charset="0"/>
                          <a:cs typeface="Times New Roman" panose="02020603050405020304" pitchFamily="18" charset="0"/>
                        </a:rPr>
                        <a:t>National Standard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100" b="1" dirty="0">
                          <a:effectLst/>
                          <a:latin typeface="Calibri" panose="020F0502020204030204" pitchFamily="34" charset="0"/>
                          <a:ea typeface="Calibri" panose="020F0502020204030204" pitchFamily="34" charset="0"/>
                          <a:cs typeface="Times New Roman" panose="02020603050405020304" pitchFamily="18" charset="0"/>
                        </a:rPr>
                        <a:t>Curriculum Development </a:t>
                      </a:r>
                      <a:r>
                        <a:rPr lang="de-DE" sz="1200" b="1" dirty="0">
                          <a:effectLst/>
                          <a:latin typeface="Calibri" panose="020F0502020204030204" pitchFamily="34" charset="0"/>
                          <a:ea typeface="Calibri" panose="020F0502020204030204" pitchFamily="34" charset="0"/>
                          <a:cs typeface="Times New Roman" panose="02020603050405020304" pitchFamily="18" charset="0"/>
                        </a:rPr>
                        <a:t>HE Programme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b="1" dirty="0">
                          <a:effectLst/>
                          <a:latin typeface="Calibri" panose="020F0502020204030204" pitchFamily="34" charset="0"/>
                          <a:ea typeface="Calibri" panose="020F0502020204030204" pitchFamily="34" charset="0"/>
                          <a:cs typeface="Times New Roman" panose="02020603050405020304" pitchFamily="18" charset="0"/>
                        </a:rPr>
                        <a:t>Curriculum Development Modules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9180484"/>
                  </a:ext>
                </a:extLst>
              </a:tr>
              <a:tr h="570136">
                <a:tc>
                  <a: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Benchmarks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European QF LLL, EQF</a:t>
                      </a:r>
                      <a:r>
                        <a:rPr lang="en-GB" sz="1200" b="1" baseline="0" dirty="0" smtClean="0">
                          <a:effectLst/>
                          <a:latin typeface="Calibri" panose="020F0502020204030204" pitchFamily="34" charset="0"/>
                          <a:ea typeface="Calibri" panose="020F0502020204030204" pitchFamily="34" charset="0"/>
                          <a:cs typeface="Times New Roman" panose="02020603050405020304" pitchFamily="18" charset="0"/>
                        </a:rPr>
                        <a:t> for HE qualifications</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Benchmarks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Validated programmes in Business Studies inside or outside the institution and the </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country</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Benchmarks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Validated modules in Business Studies inside or outside the institution and the country</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0146392"/>
                  </a:ext>
                </a:extLst>
              </a:tr>
              <a:tr h="386231">
                <a:tc>
                  <a:txBody>
                    <a:bodyPr/>
                    <a:lstStyle/>
                    <a:p>
                      <a:pPr>
                        <a:lnSpc>
                          <a:spcPct val="107000"/>
                        </a:lnSpc>
                        <a:spcAft>
                          <a:spcPts val="0"/>
                        </a:spcAft>
                      </a:pPr>
                      <a:r>
                        <a:rPr lang="de-DE" sz="1200" b="1" dirty="0">
                          <a:effectLst/>
                          <a:latin typeface="Calibri" panose="020F0502020204030204" pitchFamily="34" charset="0"/>
                          <a:ea typeface="Calibri" panose="020F0502020204030204" pitchFamily="34" charset="0"/>
                          <a:cs typeface="Times New Roman" panose="02020603050405020304" pitchFamily="18" charset="0"/>
                        </a:rPr>
                        <a:t>LO </a:t>
                      </a:r>
                      <a:r>
                        <a:rPr lang="de-DE" sz="1200" b="1" dirty="0" err="1">
                          <a:effectLst/>
                          <a:latin typeface="Calibri" panose="020F0502020204030204" pitchFamily="34" charset="0"/>
                          <a:ea typeface="Calibri" panose="020F0502020204030204" pitchFamily="34" charset="0"/>
                          <a:cs typeface="Times New Roman" panose="02020603050405020304" pitchFamily="18" charset="0"/>
                        </a:rPr>
                        <a:t>Generic</a:t>
                      </a:r>
                      <a:r>
                        <a:rPr lang="de-DE" sz="1200" b="1" dirty="0">
                          <a:effectLst/>
                          <a:latin typeface="Calibri" panose="020F0502020204030204" pitchFamily="34" charset="0"/>
                          <a:ea typeface="Calibri" panose="020F0502020204030204" pitchFamily="34" charset="0"/>
                          <a:cs typeface="Times New Roman" panose="02020603050405020304" pitchFamily="18" charset="0"/>
                        </a:rPr>
                        <a:t> First </a:t>
                      </a:r>
                      <a:r>
                        <a:rPr lang="de-DE" sz="1200" b="1" dirty="0" err="1">
                          <a:effectLst/>
                          <a:latin typeface="Calibri" panose="020F0502020204030204" pitchFamily="34" charset="0"/>
                          <a:ea typeface="Calibri" panose="020F0502020204030204" pitchFamily="34" charset="0"/>
                          <a:cs typeface="Times New Roman" panose="02020603050405020304" pitchFamily="18" charset="0"/>
                        </a:rPr>
                        <a:t>Degree</a:t>
                      </a:r>
                      <a:r>
                        <a:rPr lang="de-DE" sz="1200" b="1" dirty="0">
                          <a:effectLst/>
                          <a:latin typeface="Calibri" panose="020F0502020204030204" pitchFamily="34" charset="0"/>
                          <a:ea typeface="Calibri" panose="020F0502020204030204" pitchFamily="34" charset="0"/>
                          <a:cs typeface="Times New Roman" panose="02020603050405020304" pitchFamily="18" charset="0"/>
                        </a:rPr>
                        <a:t> </a:t>
                      </a:r>
                      <a:r>
                        <a:rPr lang="de-DE" sz="1200" b="1" dirty="0" err="1" smtClean="0">
                          <a:effectLst/>
                          <a:latin typeface="Calibri" panose="020F0502020204030204" pitchFamily="34" charset="0"/>
                          <a:ea typeface="Calibri" panose="020F0502020204030204" pitchFamily="34" charset="0"/>
                          <a:cs typeface="Times New Roman" panose="02020603050405020304" pitchFamily="18" charset="0"/>
                        </a:rPr>
                        <a:t>Qualification</a:t>
                      </a: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 (Level 6)</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LO Discipline- (Subject-) Specific (Example: Programme Learning Outcomes of General Business Studies)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LO Study-Programme Specific Components (Example: Module Management Tools)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4037839"/>
                  </a:ext>
                </a:extLst>
              </a:tr>
              <a:tr h="1425155">
                <a:tc>
                  <a:txBody>
                    <a:bodyPr/>
                    <a:lstStyle/>
                    <a:p>
                      <a:pPr>
                        <a:lnSpc>
                          <a:spcPct val="107000"/>
                        </a:lnSpc>
                        <a:spcAft>
                          <a:spcPts val="0"/>
                        </a:spcAft>
                      </a:pPr>
                      <a:r>
                        <a:rPr lang="en-GB" sz="10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Procedural Knowledge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graduate with a First Degree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-has acquired the knowledge to break down material or concepts into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component parts</a:t>
                      </a:r>
                      <a:r>
                        <a:rPr lang="en-GB" sz="1000" dirty="0">
                          <a:effectLst/>
                          <a:latin typeface="Calibri" panose="020F0502020204030204" pitchFamily="34" charset="0"/>
                          <a:ea typeface="Calibri" panose="020F0502020204030204" pitchFamily="34" charset="0"/>
                          <a:cs typeface="Times New Roman" panose="02020603050405020304" pitchFamily="18" charset="0"/>
                        </a:rPr>
                        <a:t> so that its broad subject-specific structure can be understood;</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identify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subject </a:t>
                      </a:r>
                      <a:r>
                        <a:rPr lang="en-GB" sz="1000" dirty="0">
                          <a:effectLst/>
                          <a:latin typeface="Calibri" panose="020F0502020204030204" pitchFamily="34" charset="0"/>
                          <a:ea typeface="Calibri" panose="020F0502020204030204" pitchFamily="34" charset="0"/>
                          <a:cs typeface="Times New Roman" panose="02020603050405020304" pitchFamily="18" charset="0"/>
                        </a:rPr>
                        <a:t>(discipline, issue, problem, profession)-subject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specific techniques and methods</a:t>
                      </a:r>
                      <a:r>
                        <a:rPr lang="en-GB" sz="1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-outline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criteria</a:t>
                      </a:r>
                      <a:r>
                        <a:rPr lang="en-GB" sz="1000" dirty="0">
                          <a:effectLst/>
                          <a:latin typeface="Calibri" panose="020F0502020204030204" pitchFamily="34" charset="0"/>
                          <a:ea typeface="Calibri" panose="020F0502020204030204" pitchFamily="34" charset="0"/>
                          <a:cs typeface="Times New Roman" panose="02020603050405020304" pitchFamily="18" charset="0"/>
                        </a:rPr>
                        <a:t> to determine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appropriate procedures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Procedural Knowledge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graduate of the programme General Business Studies…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-has acquired proficiency in principles of Business Studies through learning and teaching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analyse the principles to identify their constituent parts by applying scientific techniques and methods in the light of various types of businesses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relate the components to reveal the elementary processes of key business functions within a micro and macro environment according to the business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mission</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Procedural Knowledge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graduate of the module Management Tools (MT) as a part of the programme General Business Studies…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-has acquired proficiency in management tools for a business organisation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design a strategy and develop business organisations strategically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identify the characteristics of various tools as regards different types of business organisations and environments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contrast various strategies to propose appropriate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procedures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5095931"/>
                  </a:ext>
                </a:extLst>
              </a:tr>
              <a:tr h="1425155">
                <a:tc>
                  <a:txBody>
                    <a:bodyPr/>
                    <a:lstStyle/>
                    <a:p>
                      <a:pPr>
                        <a:lnSpc>
                          <a:spcPct val="107000"/>
                        </a:lnSpc>
                        <a:spcAft>
                          <a:spcPts val="0"/>
                        </a:spcAft>
                      </a:pPr>
                      <a:r>
                        <a:rPr lang="en-GB" sz="10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Generic Skills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graduate with a first degree…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-can distinguish</a:t>
                      </a:r>
                      <a:r>
                        <a:rPr lang="en-GB" sz="1000" dirty="0">
                          <a:effectLst/>
                          <a:latin typeface="Calibri" panose="020F0502020204030204" pitchFamily="34" charset="0"/>
                          <a:ea typeface="Calibri" panose="020F0502020204030204" pitchFamily="34" charset="0"/>
                          <a:cs typeface="Times New Roman" panose="02020603050405020304" pitchFamily="18" charset="0"/>
                        </a:rPr>
                        <a:t> between facts, opinions and interferences;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Illustrate</a:t>
                      </a:r>
                      <a:r>
                        <a:rPr lang="en-GB" sz="1000" dirty="0">
                          <a:effectLst/>
                          <a:latin typeface="Calibri" panose="020F0502020204030204" pitchFamily="34" charset="0"/>
                          <a:ea typeface="Calibri" panose="020F0502020204030204" pitchFamily="34" charset="0"/>
                          <a:cs typeface="Times New Roman" panose="02020603050405020304" pitchFamily="18" charset="0"/>
                        </a:rPr>
                        <a:t> a critical understanding of theories and practices of the environment by contrasting different value-systems;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Make limited judgements</a:t>
                      </a:r>
                      <a:r>
                        <a:rPr lang="en-GB" sz="1000" dirty="0">
                          <a:effectLst/>
                          <a:latin typeface="Calibri" panose="020F0502020204030204" pitchFamily="34" charset="0"/>
                          <a:ea typeface="Calibri" panose="020F0502020204030204" pitchFamily="34" charset="0"/>
                          <a:cs typeface="Times New Roman" panose="02020603050405020304" pitchFamily="18" charset="0"/>
                        </a:rPr>
                        <a:t> about the value of ideas and materials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Subject Specific</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graduate of Business Studies can…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-relate theory to practice by taking into account various environments and types of organisations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demonstrate alternative routes to business success according to economic principles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critically compare the routes and justify proposed ideas and materials in line with the value system of the business being aware of facts and figures, fake news and realistic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objectives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Subject Specific</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successful learner of the module MT…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relate management tools to the environment in which they can be used</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interpret strategic issues in different contexts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realise how strategy development can be seen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appreciate the implications for strategy development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manage strategically business activities / projects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9515484"/>
                  </a:ext>
                </a:extLst>
              </a:tr>
              <a:tr h="1108454">
                <a:tc>
                  <a:txBody>
                    <a:bodyPr/>
                    <a:lstStyle/>
                    <a:p>
                      <a:pPr>
                        <a:lnSpc>
                          <a:spcPct val="107000"/>
                        </a:lnSpc>
                        <a:spcAft>
                          <a:spcPts val="0"/>
                        </a:spcAft>
                      </a:pPr>
                      <a:r>
                        <a:rPr lang="en-GB" sz="10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Autonomy in Activities</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graduate with a first degree…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-can use well developed skills, and is able to modify/change patterns to </a:t>
                      </a:r>
                      <a:r>
                        <a:rPr lang="en-GB" sz="1000" b="1">
                          <a:effectLst/>
                          <a:latin typeface="Calibri" panose="020F0502020204030204" pitchFamily="34" charset="0"/>
                          <a:ea typeface="Calibri" panose="020F0502020204030204" pitchFamily="34" charset="0"/>
                          <a:cs typeface="Times New Roman" panose="02020603050405020304" pitchFamily="18" charset="0"/>
                        </a:rPr>
                        <a:t>fit special requirements</a:t>
                      </a:r>
                      <a:r>
                        <a:rPr lang="en-GB" sz="1000">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-can identify </a:t>
                      </a:r>
                      <a:r>
                        <a:rPr lang="en-GB" sz="1000" b="1">
                          <a:effectLst/>
                          <a:latin typeface="Calibri" panose="020F0502020204030204" pitchFamily="34" charset="0"/>
                          <a:ea typeface="Calibri" panose="020F0502020204030204" pitchFamily="34" charset="0"/>
                          <a:cs typeface="Times New Roman" panose="02020603050405020304" pitchFamily="18" charset="0"/>
                        </a:rPr>
                        <a:t>research gaps</a:t>
                      </a:r>
                      <a:r>
                        <a:rPr lang="en-GB" sz="1000">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-can develop initial </a:t>
                      </a:r>
                      <a:r>
                        <a:rPr lang="en-GB" sz="1000" b="1">
                          <a:effectLst/>
                          <a:latin typeface="Calibri" panose="020F0502020204030204" pitchFamily="34" charset="0"/>
                          <a:ea typeface="Calibri" panose="020F0502020204030204" pitchFamily="34" charset="0"/>
                          <a:cs typeface="Times New Roman" panose="02020603050405020304" pitchFamily="18" charset="0"/>
                        </a:rPr>
                        <a:t>research questions</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Autonomy in Activities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graduate of Business Studies autonomously…</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select between a range of strategies to adapt the business organisation to changing markets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identify significant future needs on the basis of researched gaps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organise and guide himself or join others to share opinions and ideas in both day-to-day and scientific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work</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Autonomy in Activities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successful learner of the Module MT autonomously…</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apply techniques of strategy analysis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use different viewpoints on strategy to explain observable processes in organisations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-can explain implications of different scenarios and different strategies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can</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initiate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corrective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r>
                        <a:rPr lang="de-DE" sz="1000" dirty="0" err="1" smtClean="0">
                          <a:effectLst/>
                          <a:latin typeface="Calibri" panose="020F0502020204030204" pitchFamily="34" charset="0"/>
                          <a:ea typeface="Calibri" panose="020F0502020204030204" pitchFamily="34" charset="0"/>
                          <a:cs typeface="Times New Roman" panose="02020603050405020304" pitchFamily="18" charset="0"/>
                        </a:rPr>
                        <a:t>actions</a:t>
                      </a:r>
                      <a:r>
                        <a:rPr lang="de-DE" sz="1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8132561"/>
                  </a:ext>
                </a:extLst>
              </a:tr>
              <a:tr h="1572223">
                <a:tc>
                  <a:txBody>
                    <a:bodyPr/>
                    <a:lstStyle/>
                    <a:p>
                      <a:pPr>
                        <a:lnSpc>
                          <a:spcPct val="107000"/>
                        </a:lnSpc>
                        <a:spcAft>
                          <a:spcPts val="0"/>
                        </a:spcAft>
                      </a:pPr>
                      <a:r>
                        <a:rPr lang="en-GB" sz="10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Responsibility for Activities</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graduate with a first degree…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-is aware of the personal responsibility</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-possesses awareness of </a:t>
                      </a:r>
                      <a:r>
                        <a:rPr lang="en-GB" sz="1000" b="1">
                          <a:effectLst/>
                          <a:latin typeface="Calibri" panose="020F0502020204030204" pitchFamily="34" charset="0"/>
                          <a:ea typeface="Calibri" panose="020F0502020204030204" pitchFamily="34" charset="0"/>
                          <a:cs typeface="Times New Roman" panose="02020603050405020304" pitchFamily="18" charset="0"/>
                        </a:rPr>
                        <a:t>ethical issues</a:t>
                      </a:r>
                      <a:r>
                        <a:rPr lang="en-GB" sz="1000">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-acts according to general and professional </a:t>
                      </a:r>
                      <a:r>
                        <a:rPr lang="en-GB" sz="1000" b="1">
                          <a:effectLst/>
                          <a:latin typeface="Calibri" panose="020F0502020204030204" pitchFamily="34" charset="0"/>
                          <a:ea typeface="Calibri" panose="020F0502020204030204" pitchFamily="34" charset="0"/>
                          <a:cs typeface="Times New Roman" panose="02020603050405020304" pitchFamily="18" charset="0"/>
                        </a:rPr>
                        <a:t>codes of conduct</a:t>
                      </a: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Responsibility for Activities</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learner of Business Studies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-is aware of the potential outcomes of strategies proposed</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-can rearrange work to allow individuals to develop</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-respects the code of conduct of businesses in line with the mission statement of the business organisation</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-make decisions in the light of suitability, acceptability, feasibility and sustainability</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Responsibility for Activities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learner of the Module MT…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demonstrate the impact of national and organisational culture on strategy formulation and implementation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communicate transparently to allow others to come to solutions respecting organisational and national cultures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design plans for staff development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manage change transparently in a cooperative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manner</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185" marR="29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5817155"/>
                  </a:ext>
                </a:extLst>
              </a:tr>
            </a:tbl>
          </a:graphicData>
        </a:graphic>
      </p:graphicFrame>
    </p:spTree>
    <p:extLst>
      <p:ext uri="{BB962C8B-B14F-4D97-AF65-F5344CB8AC3E}">
        <p14:creationId xmlns:p14="http://schemas.microsoft.com/office/powerpoint/2010/main" val="867776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47528" y="274638"/>
            <a:ext cx="8640960" cy="1143000"/>
          </a:xfrm>
        </p:spPr>
        <p:txBody>
          <a:bodyPr>
            <a:noAutofit/>
          </a:bodyPr>
          <a:lstStyle/>
          <a:p>
            <a:r>
              <a:rPr lang="de-DE" sz="3600" dirty="0"/>
              <a:t>Example: </a:t>
            </a:r>
            <a:r>
              <a:rPr lang="de-DE" sz="3600" dirty="0" err="1"/>
              <a:t>undergraduate</a:t>
            </a:r>
            <a:r>
              <a:rPr lang="de-DE" sz="3600" dirty="0"/>
              <a:t> </a:t>
            </a:r>
            <a:r>
              <a:rPr lang="de-DE" sz="3600" dirty="0" err="1"/>
              <a:t>engineering</a:t>
            </a:r>
            <a:r>
              <a:rPr lang="de-DE" sz="3600" dirty="0"/>
              <a:t> </a:t>
            </a:r>
            <a:r>
              <a:rPr lang="de-DE" sz="3600" dirty="0" err="1"/>
              <a:t>degree</a:t>
            </a:r>
            <a:r>
              <a:rPr lang="de-DE" sz="3600" dirty="0"/>
              <a:t> </a:t>
            </a:r>
          </a:p>
        </p:txBody>
      </p:sp>
      <p:sp>
        <p:nvSpPr>
          <p:cNvPr id="5" name="Inhaltsplatzhalter 4"/>
          <p:cNvSpPr>
            <a:spLocks noGrp="1"/>
          </p:cNvSpPr>
          <p:nvPr>
            <p:ph idx="1"/>
          </p:nvPr>
        </p:nvSpPr>
        <p:spPr>
          <a:xfrm>
            <a:off x="1919536" y="1628801"/>
            <a:ext cx="8496944" cy="4525963"/>
          </a:xfrm>
        </p:spPr>
        <p:txBody>
          <a:bodyPr>
            <a:normAutofit fontScale="92500" lnSpcReduction="20000"/>
          </a:bodyPr>
          <a:lstStyle/>
          <a:p>
            <a:pPr marL="0" indent="0">
              <a:buNone/>
            </a:pPr>
            <a:r>
              <a:rPr lang="de-DE" dirty="0" smtClean="0"/>
              <a:t>On </a:t>
            </a:r>
            <a:r>
              <a:rPr lang="de-DE" dirty="0" err="1" smtClean="0"/>
              <a:t>completion</a:t>
            </a:r>
            <a:r>
              <a:rPr lang="de-DE" dirty="0" smtClean="0"/>
              <a:t> </a:t>
            </a:r>
            <a:r>
              <a:rPr lang="de-DE" dirty="0" err="1" smtClean="0"/>
              <a:t>of</a:t>
            </a:r>
            <a:r>
              <a:rPr lang="de-DE" dirty="0" smtClean="0"/>
              <a:t> </a:t>
            </a:r>
            <a:r>
              <a:rPr lang="de-DE" dirty="0" err="1" smtClean="0"/>
              <a:t>this</a:t>
            </a:r>
            <a:r>
              <a:rPr lang="de-DE" dirty="0" smtClean="0"/>
              <a:t> </a:t>
            </a:r>
            <a:r>
              <a:rPr lang="de-DE" dirty="0" err="1" smtClean="0"/>
              <a:t>programme</a:t>
            </a:r>
            <a:r>
              <a:rPr lang="de-DE" dirty="0" smtClean="0"/>
              <a:t>, </a:t>
            </a:r>
            <a:r>
              <a:rPr lang="de-DE" dirty="0" err="1" smtClean="0"/>
              <a:t>the</a:t>
            </a:r>
            <a:r>
              <a:rPr lang="de-DE" dirty="0" smtClean="0"/>
              <a:t> </a:t>
            </a:r>
            <a:r>
              <a:rPr lang="de-DE" dirty="0" err="1" smtClean="0"/>
              <a:t>student</a:t>
            </a:r>
            <a:r>
              <a:rPr lang="de-DE" dirty="0" smtClean="0"/>
              <a:t> will </a:t>
            </a:r>
            <a:r>
              <a:rPr lang="de-DE" dirty="0" err="1" smtClean="0"/>
              <a:t>be</a:t>
            </a:r>
            <a:r>
              <a:rPr lang="de-DE" dirty="0" smtClean="0"/>
              <a:t> </a:t>
            </a:r>
            <a:r>
              <a:rPr lang="de-DE" dirty="0" err="1" smtClean="0"/>
              <a:t>able</a:t>
            </a:r>
            <a:r>
              <a:rPr lang="de-DE" dirty="0" smtClean="0"/>
              <a:t> </a:t>
            </a:r>
            <a:r>
              <a:rPr lang="de-DE" dirty="0" err="1" smtClean="0"/>
              <a:t>to</a:t>
            </a:r>
            <a:r>
              <a:rPr lang="de-DE" dirty="0" smtClean="0"/>
              <a:t>:</a:t>
            </a:r>
          </a:p>
          <a:p>
            <a:r>
              <a:rPr lang="de-DE" dirty="0" err="1" smtClean="0"/>
              <a:t>Derive</a:t>
            </a:r>
            <a:r>
              <a:rPr lang="de-DE" dirty="0" smtClean="0"/>
              <a:t> </a:t>
            </a:r>
            <a:r>
              <a:rPr lang="de-DE" dirty="0" err="1" smtClean="0"/>
              <a:t>and</a:t>
            </a:r>
            <a:r>
              <a:rPr lang="de-DE" dirty="0" smtClean="0"/>
              <a:t> </a:t>
            </a:r>
            <a:r>
              <a:rPr lang="de-DE" dirty="0" err="1" smtClean="0"/>
              <a:t>apply</a:t>
            </a:r>
            <a:r>
              <a:rPr lang="de-DE" dirty="0" smtClean="0"/>
              <a:t> </a:t>
            </a:r>
            <a:r>
              <a:rPr lang="de-DE" dirty="0" err="1" smtClean="0"/>
              <a:t>solutions</a:t>
            </a:r>
            <a:r>
              <a:rPr lang="de-DE" dirty="0" smtClean="0"/>
              <a:t> </a:t>
            </a:r>
            <a:r>
              <a:rPr lang="de-DE" dirty="0" err="1" smtClean="0"/>
              <a:t>from</a:t>
            </a:r>
            <a:r>
              <a:rPr lang="de-DE" dirty="0" smtClean="0"/>
              <a:t> </a:t>
            </a:r>
            <a:r>
              <a:rPr lang="de-DE" dirty="0" err="1" smtClean="0"/>
              <a:t>knowledge</a:t>
            </a:r>
            <a:r>
              <a:rPr lang="de-DE" dirty="0" smtClean="0"/>
              <a:t> </a:t>
            </a:r>
            <a:r>
              <a:rPr lang="de-DE" dirty="0" err="1" smtClean="0"/>
              <a:t>of</a:t>
            </a:r>
            <a:r>
              <a:rPr lang="de-DE" dirty="0" smtClean="0"/>
              <a:t> </a:t>
            </a:r>
            <a:r>
              <a:rPr lang="de-DE" dirty="0" err="1" smtClean="0"/>
              <a:t>sciences</a:t>
            </a:r>
            <a:r>
              <a:rPr lang="de-DE" dirty="0" smtClean="0"/>
              <a:t>, </a:t>
            </a:r>
            <a:r>
              <a:rPr lang="de-DE" dirty="0" err="1" smtClean="0"/>
              <a:t>engineering</a:t>
            </a:r>
            <a:r>
              <a:rPr lang="de-DE" dirty="0" smtClean="0"/>
              <a:t> </a:t>
            </a:r>
            <a:r>
              <a:rPr lang="de-DE" dirty="0" err="1" smtClean="0"/>
              <a:t>sciences</a:t>
            </a:r>
            <a:r>
              <a:rPr lang="de-DE" dirty="0" smtClean="0"/>
              <a:t>, </a:t>
            </a:r>
            <a:r>
              <a:rPr lang="de-DE" dirty="0" err="1" smtClean="0"/>
              <a:t>technology</a:t>
            </a:r>
            <a:r>
              <a:rPr lang="de-DE" dirty="0" smtClean="0"/>
              <a:t> </a:t>
            </a:r>
            <a:r>
              <a:rPr lang="de-DE" dirty="0" err="1" smtClean="0"/>
              <a:t>and</a:t>
            </a:r>
            <a:r>
              <a:rPr lang="de-DE" dirty="0" smtClean="0"/>
              <a:t> </a:t>
            </a:r>
            <a:r>
              <a:rPr lang="de-DE" dirty="0" err="1" smtClean="0"/>
              <a:t>mathematics</a:t>
            </a:r>
            <a:endParaRPr lang="de-DE" dirty="0" smtClean="0"/>
          </a:p>
          <a:p>
            <a:r>
              <a:rPr lang="de-DE" dirty="0" err="1" smtClean="0"/>
              <a:t>Identify</a:t>
            </a:r>
            <a:r>
              <a:rPr lang="de-DE" dirty="0" smtClean="0"/>
              <a:t>, </a:t>
            </a:r>
            <a:r>
              <a:rPr lang="de-DE" dirty="0" err="1" smtClean="0"/>
              <a:t>formulate</a:t>
            </a:r>
            <a:r>
              <a:rPr lang="de-DE" dirty="0" smtClean="0"/>
              <a:t>, </a:t>
            </a:r>
            <a:r>
              <a:rPr lang="de-DE" dirty="0" err="1" smtClean="0"/>
              <a:t>analyse</a:t>
            </a:r>
            <a:r>
              <a:rPr lang="de-DE" dirty="0" smtClean="0"/>
              <a:t> </a:t>
            </a:r>
            <a:r>
              <a:rPr lang="de-DE" dirty="0" err="1" smtClean="0"/>
              <a:t>and</a:t>
            </a:r>
            <a:r>
              <a:rPr lang="de-DE" dirty="0" smtClean="0"/>
              <a:t> </a:t>
            </a:r>
            <a:r>
              <a:rPr lang="de-DE" dirty="0" err="1" smtClean="0"/>
              <a:t>solve</a:t>
            </a:r>
            <a:r>
              <a:rPr lang="de-DE" dirty="0" smtClean="0"/>
              <a:t> </a:t>
            </a:r>
            <a:r>
              <a:rPr lang="de-DE" dirty="0" err="1" smtClean="0"/>
              <a:t>engineering</a:t>
            </a:r>
            <a:r>
              <a:rPr lang="de-DE" dirty="0" smtClean="0"/>
              <a:t> </a:t>
            </a:r>
            <a:r>
              <a:rPr lang="de-DE" dirty="0" err="1" smtClean="0"/>
              <a:t>problems</a:t>
            </a:r>
            <a:endParaRPr lang="de-DE" dirty="0" smtClean="0"/>
          </a:p>
          <a:p>
            <a:r>
              <a:rPr lang="de-DE" dirty="0" smtClean="0"/>
              <a:t>Design a </a:t>
            </a:r>
            <a:r>
              <a:rPr lang="de-DE" dirty="0" err="1" smtClean="0"/>
              <a:t>system</a:t>
            </a:r>
            <a:r>
              <a:rPr lang="de-DE" dirty="0" smtClean="0"/>
              <a:t>, </a:t>
            </a:r>
            <a:r>
              <a:rPr lang="de-DE" dirty="0" err="1" smtClean="0"/>
              <a:t>component</a:t>
            </a:r>
            <a:r>
              <a:rPr lang="de-DE" dirty="0" smtClean="0"/>
              <a:t> </a:t>
            </a:r>
            <a:r>
              <a:rPr lang="de-DE" dirty="0" err="1" smtClean="0"/>
              <a:t>or</a:t>
            </a:r>
            <a:r>
              <a:rPr lang="de-DE" dirty="0" smtClean="0"/>
              <a:t> </a:t>
            </a:r>
            <a:r>
              <a:rPr lang="de-DE" dirty="0" err="1" smtClean="0"/>
              <a:t>process</a:t>
            </a:r>
            <a:r>
              <a:rPr lang="de-DE" dirty="0" smtClean="0"/>
              <a:t> </a:t>
            </a:r>
            <a:r>
              <a:rPr lang="de-DE" dirty="0" err="1" smtClean="0"/>
              <a:t>to</a:t>
            </a:r>
            <a:r>
              <a:rPr lang="de-DE" dirty="0" smtClean="0"/>
              <a:t> </a:t>
            </a:r>
            <a:r>
              <a:rPr lang="de-DE" dirty="0" err="1" smtClean="0"/>
              <a:t>meet</a:t>
            </a:r>
            <a:r>
              <a:rPr lang="de-DE" dirty="0" smtClean="0"/>
              <a:t> </a:t>
            </a:r>
            <a:r>
              <a:rPr lang="de-DE" dirty="0" err="1" smtClean="0"/>
              <a:t>specifiec</a:t>
            </a:r>
            <a:r>
              <a:rPr lang="de-DE" dirty="0" smtClean="0"/>
              <a:t> </a:t>
            </a:r>
            <a:r>
              <a:rPr lang="de-DE" dirty="0" err="1" smtClean="0"/>
              <a:t>needs</a:t>
            </a:r>
            <a:r>
              <a:rPr lang="de-DE" dirty="0" smtClean="0"/>
              <a:t> </a:t>
            </a:r>
            <a:r>
              <a:rPr lang="de-DE" dirty="0" err="1" smtClean="0"/>
              <a:t>and</a:t>
            </a:r>
            <a:r>
              <a:rPr lang="de-DE" dirty="0" smtClean="0"/>
              <a:t> </a:t>
            </a:r>
            <a:r>
              <a:rPr lang="de-DE" dirty="0" err="1" smtClean="0"/>
              <a:t>to</a:t>
            </a:r>
            <a:r>
              <a:rPr lang="de-DE" dirty="0" smtClean="0"/>
              <a:t> design </a:t>
            </a:r>
            <a:r>
              <a:rPr lang="de-DE" dirty="0" err="1" smtClean="0"/>
              <a:t>and</a:t>
            </a:r>
            <a:r>
              <a:rPr lang="de-DE" dirty="0" smtClean="0"/>
              <a:t> </a:t>
            </a:r>
            <a:r>
              <a:rPr lang="de-DE" dirty="0" err="1" smtClean="0"/>
              <a:t>conduct</a:t>
            </a:r>
            <a:r>
              <a:rPr lang="de-DE" dirty="0" smtClean="0"/>
              <a:t> </a:t>
            </a:r>
            <a:r>
              <a:rPr lang="de-DE" dirty="0" err="1" smtClean="0"/>
              <a:t>experiments</a:t>
            </a:r>
            <a:r>
              <a:rPr lang="de-DE" dirty="0" smtClean="0"/>
              <a:t> </a:t>
            </a:r>
            <a:r>
              <a:rPr lang="de-DE" dirty="0" err="1" smtClean="0"/>
              <a:t>to</a:t>
            </a:r>
            <a:r>
              <a:rPr lang="de-DE" dirty="0" smtClean="0"/>
              <a:t> </a:t>
            </a:r>
            <a:r>
              <a:rPr lang="de-DE" dirty="0" err="1" smtClean="0"/>
              <a:t>analyse</a:t>
            </a:r>
            <a:r>
              <a:rPr lang="de-DE" dirty="0" smtClean="0"/>
              <a:t> </a:t>
            </a:r>
            <a:r>
              <a:rPr lang="de-DE" dirty="0" err="1" smtClean="0"/>
              <a:t>and</a:t>
            </a:r>
            <a:r>
              <a:rPr lang="de-DE" dirty="0" smtClean="0"/>
              <a:t> </a:t>
            </a:r>
            <a:r>
              <a:rPr lang="de-DE" dirty="0" err="1" smtClean="0"/>
              <a:t>interpret</a:t>
            </a:r>
            <a:r>
              <a:rPr lang="de-DE" dirty="0" smtClean="0"/>
              <a:t> </a:t>
            </a:r>
            <a:r>
              <a:rPr lang="de-DE" dirty="0" err="1" smtClean="0"/>
              <a:t>data</a:t>
            </a:r>
            <a:endParaRPr lang="de-DE" dirty="0" smtClean="0"/>
          </a:p>
          <a:p>
            <a:r>
              <a:rPr lang="de-DE" dirty="0" smtClean="0"/>
              <a:t>Work </a:t>
            </a:r>
            <a:r>
              <a:rPr lang="de-DE" dirty="0" err="1" smtClean="0"/>
              <a:t>effectively</a:t>
            </a:r>
            <a:r>
              <a:rPr lang="de-DE" dirty="0" smtClean="0"/>
              <a:t> </a:t>
            </a:r>
            <a:r>
              <a:rPr lang="de-DE" dirty="0" err="1" smtClean="0"/>
              <a:t>as</a:t>
            </a:r>
            <a:r>
              <a:rPr lang="de-DE" dirty="0" smtClean="0"/>
              <a:t> an individual, in </a:t>
            </a:r>
            <a:r>
              <a:rPr lang="de-DE" dirty="0" err="1" smtClean="0"/>
              <a:t>teams</a:t>
            </a:r>
            <a:r>
              <a:rPr lang="de-DE" dirty="0" smtClean="0"/>
              <a:t> </a:t>
            </a:r>
            <a:r>
              <a:rPr lang="de-DE" dirty="0" err="1" smtClean="0"/>
              <a:t>and</a:t>
            </a:r>
            <a:r>
              <a:rPr lang="de-DE" dirty="0" smtClean="0"/>
              <a:t> in multi-</a:t>
            </a:r>
            <a:r>
              <a:rPr lang="de-DE" dirty="0" err="1" smtClean="0"/>
              <a:t>disciplinary</a:t>
            </a:r>
            <a:r>
              <a:rPr lang="de-DE" dirty="0" smtClean="0"/>
              <a:t> </a:t>
            </a:r>
            <a:r>
              <a:rPr lang="de-DE" dirty="0" err="1" smtClean="0"/>
              <a:t>settings</a:t>
            </a:r>
            <a:r>
              <a:rPr lang="de-DE" dirty="0" smtClean="0"/>
              <a:t> </a:t>
            </a:r>
            <a:r>
              <a:rPr lang="de-DE" dirty="0" err="1" smtClean="0"/>
              <a:t>together</a:t>
            </a:r>
            <a:r>
              <a:rPr lang="de-DE" dirty="0" smtClean="0"/>
              <a:t> </a:t>
            </a:r>
            <a:r>
              <a:rPr lang="de-DE" dirty="0" err="1" smtClean="0"/>
              <a:t>with</a:t>
            </a:r>
            <a:r>
              <a:rPr lang="de-DE" dirty="0" smtClean="0"/>
              <a:t> </a:t>
            </a:r>
            <a:r>
              <a:rPr lang="de-DE" dirty="0" err="1" smtClean="0"/>
              <a:t>the</a:t>
            </a:r>
            <a:r>
              <a:rPr lang="de-DE" dirty="0" smtClean="0"/>
              <a:t> </a:t>
            </a:r>
            <a:r>
              <a:rPr lang="de-DE" dirty="0" err="1" smtClean="0"/>
              <a:t>capacity</a:t>
            </a:r>
            <a:r>
              <a:rPr lang="de-DE" dirty="0" smtClean="0"/>
              <a:t> </a:t>
            </a:r>
            <a:r>
              <a:rPr lang="de-DE" dirty="0" err="1" smtClean="0"/>
              <a:t>to</a:t>
            </a:r>
            <a:r>
              <a:rPr lang="de-DE" dirty="0" smtClean="0"/>
              <a:t> </a:t>
            </a:r>
            <a:r>
              <a:rPr lang="de-DE" dirty="0" err="1" smtClean="0"/>
              <a:t>undertake</a:t>
            </a:r>
            <a:r>
              <a:rPr lang="de-DE" dirty="0" smtClean="0"/>
              <a:t> </a:t>
            </a:r>
            <a:r>
              <a:rPr lang="de-DE" dirty="0" err="1" smtClean="0"/>
              <a:t>lifelong</a:t>
            </a:r>
            <a:r>
              <a:rPr lang="de-DE" dirty="0" smtClean="0"/>
              <a:t> </a:t>
            </a:r>
            <a:r>
              <a:rPr lang="de-DE" dirty="0" err="1" smtClean="0"/>
              <a:t>learning</a:t>
            </a:r>
            <a:endParaRPr lang="de-DE" dirty="0" smtClean="0"/>
          </a:p>
          <a:p>
            <a:r>
              <a:rPr lang="de-DE" dirty="0" err="1" smtClean="0"/>
              <a:t>Communicate</a:t>
            </a:r>
            <a:r>
              <a:rPr lang="de-DE" dirty="0" smtClean="0"/>
              <a:t> </a:t>
            </a:r>
            <a:r>
              <a:rPr lang="de-DE" dirty="0" err="1" smtClean="0"/>
              <a:t>effectively</a:t>
            </a:r>
            <a:r>
              <a:rPr lang="de-DE" dirty="0" smtClean="0"/>
              <a:t> </a:t>
            </a:r>
            <a:r>
              <a:rPr lang="de-DE" dirty="0" err="1" smtClean="0"/>
              <a:t>with</a:t>
            </a:r>
            <a:r>
              <a:rPr lang="de-DE" dirty="0" smtClean="0"/>
              <a:t> </a:t>
            </a:r>
            <a:r>
              <a:rPr lang="de-DE" dirty="0" err="1" smtClean="0"/>
              <a:t>the</a:t>
            </a:r>
            <a:r>
              <a:rPr lang="de-DE" dirty="0" smtClean="0"/>
              <a:t> </a:t>
            </a:r>
            <a:r>
              <a:rPr lang="de-DE" dirty="0" err="1" smtClean="0"/>
              <a:t>engineering</a:t>
            </a:r>
            <a:r>
              <a:rPr lang="de-DE" dirty="0" smtClean="0"/>
              <a:t> </a:t>
            </a:r>
            <a:r>
              <a:rPr lang="de-DE" dirty="0" err="1" smtClean="0"/>
              <a:t>community</a:t>
            </a:r>
            <a:r>
              <a:rPr lang="de-DE" dirty="0" smtClean="0"/>
              <a:t> </a:t>
            </a:r>
            <a:r>
              <a:rPr lang="de-DE" dirty="0" err="1" smtClean="0"/>
              <a:t>and</a:t>
            </a:r>
            <a:r>
              <a:rPr lang="de-DE" dirty="0" smtClean="0"/>
              <a:t> </a:t>
            </a:r>
            <a:r>
              <a:rPr lang="de-DE" dirty="0" err="1" smtClean="0"/>
              <a:t>with</a:t>
            </a:r>
            <a:r>
              <a:rPr lang="de-DE" dirty="0" smtClean="0"/>
              <a:t> </a:t>
            </a:r>
            <a:r>
              <a:rPr lang="de-DE" dirty="0" err="1" smtClean="0"/>
              <a:t>society</a:t>
            </a:r>
            <a:r>
              <a:rPr lang="de-DE" dirty="0" smtClean="0"/>
              <a:t> at large</a:t>
            </a:r>
            <a:endParaRPr lang="de-DE" dirty="0"/>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310AC-2630-4C0B-9633-C3911835D444}"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566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27371-40C6-4865-8B3F-ABC9B5F0163E}"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elle 5"/>
          <p:cNvGraphicFramePr>
            <a:graphicFrameLocks noGrp="1"/>
          </p:cNvGraphicFramePr>
          <p:nvPr>
            <p:extLst>
              <p:ext uri="{D42A27DB-BD31-4B8C-83A1-F6EECF244321}">
                <p14:modId xmlns:p14="http://schemas.microsoft.com/office/powerpoint/2010/main" val="2800724791"/>
              </p:ext>
            </p:extLst>
          </p:nvPr>
        </p:nvGraphicFramePr>
        <p:xfrm>
          <a:off x="1775522" y="1412776"/>
          <a:ext cx="8712967" cy="4937760"/>
        </p:xfrm>
        <a:graphic>
          <a:graphicData uri="http://schemas.openxmlformats.org/drawingml/2006/table">
            <a:tbl>
              <a:tblPr firstRow="1" bandRow="1">
                <a:tableStyleId>{5C22544A-7EE6-4342-B048-85BDC9FD1C3A}</a:tableStyleId>
              </a:tblPr>
              <a:tblGrid>
                <a:gridCol w="1070014">
                  <a:extLst>
                    <a:ext uri="{9D8B030D-6E8A-4147-A177-3AD203B41FA5}">
                      <a16:colId xmlns:a16="http://schemas.microsoft.com/office/drawing/2014/main" xmlns="" val="20000"/>
                    </a:ext>
                  </a:extLst>
                </a:gridCol>
                <a:gridCol w="2170345">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3024336">
                  <a:extLst>
                    <a:ext uri="{9D8B030D-6E8A-4147-A177-3AD203B41FA5}">
                      <a16:colId xmlns:a16="http://schemas.microsoft.com/office/drawing/2014/main" xmlns="" val="20003"/>
                    </a:ext>
                  </a:extLst>
                </a:gridCol>
              </a:tblGrid>
              <a:tr h="370840">
                <a:tc>
                  <a:txBody>
                    <a:bodyPr/>
                    <a:lstStyle/>
                    <a:p>
                      <a:pPr algn="ctr"/>
                      <a:r>
                        <a:rPr lang="de-DE" dirty="0" smtClean="0"/>
                        <a:t>Student</a:t>
                      </a:r>
                    </a:p>
                    <a:p>
                      <a:pPr algn="ctr"/>
                      <a:r>
                        <a:rPr lang="de-DE" dirty="0" err="1" smtClean="0"/>
                        <a:t>Subject</a:t>
                      </a:r>
                      <a:endParaRPr lang="de-DE" dirty="0"/>
                    </a:p>
                  </a:txBody>
                  <a:tcPr/>
                </a:tc>
                <a:tc>
                  <a:txBody>
                    <a:bodyPr/>
                    <a:lstStyle/>
                    <a:p>
                      <a:pPr algn="ctr"/>
                      <a:r>
                        <a:rPr lang="de-DE" dirty="0" err="1" smtClean="0"/>
                        <a:t>Does</a:t>
                      </a:r>
                      <a:r>
                        <a:rPr lang="de-DE" dirty="0" smtClean="0"/>
                        <a:t> </a:t>
                      </a:r>
                      <a:r>
                        <a:rPr lang="de-DE" dirty="0" err="1" smtClean="0"/>
                        <a:t>what</a:t>
                      </a:r>
                      <a:r>
                        <a:rPr lang="de-DE" dirty="0" smtClean="0"/>
                        <a:t>?</a:t>
                      </a:r>
                    </a:p>
                    <a:p>
                      <a:pPr algn="ctr"/>
                      <a:r>
                        <a:rPr lang="de-DE" dirty="0" err="1" smtClean="0"/>
                        <a:t>Active</a:t>
                      </a:r>
                      <a:r>
                        <a:rPr lang="de-DE" dirty="0" smtClean="0"/>
                        <a:t> </a:t>
                      </a:r>
                      <a:r>
                        <a:rPr lang="de-DE" dirty="0" err="1" smtClean="0"/>
                        <a:t>verb</a:t>
                      </a:r>
                      <a:endParaRPr lang="de-DE" dirty="0"/>
                    </a:p>
                  </a:txBody>
                  <a:tcPr/>
                </a:tc>
                <a:tc>
                  <a:txBody>
                    <a:bodyPr/>
                    <a:lstStyle/>
                    <a:p>
                      <a:pPr algn="ctr"/>
                      <a:r>
                        <a:rPr lang="de-DE" dirty="0" err="1" smtClean="0"/>
                        <a:t>Directed</a:t>
                      </a:r>
                      <a:r>
                        <a:rPr lang="de-DE" dirty="0" smtClean="0"/>
                        <a:t> </a:t>
                      </a:r>
                      <a:r>
                        <a:rPr lang="de-DE" dirty="0" err="1" smtClean="0"/>
                        <a:t>to</a:t>
                      </a:r>
                      <a:r>
                        <a:rPr lang="de-DE" dirty="0" smtClean="0"/>
                        <a:t>?</a:t>
                      </a:r>
                    </a:p>
                    <a:p>
                      <a:pPr algn="ctr"/>
                      <a:r>
                        <a:rPr lang="de-DE" dirty="0" err="1" smtClean="0"/>
                        <a:t>Object</a:t>
                      </a:r>
                      <a:endParaRPr lang="de-DE" dirty="0"/>
                    </a:p>
                  </a:txBody>
                  <a:tcPr/>
                </a:tc>
                <a:tc>
                  <a:txBody>
                    <a:bodyPr/>
                    <a:lstStyle/>
                    <a:p>
                      <a:pPr algn="ctr"/>
                      <a:r>
                        <a:rPr lang="de-DE" dirty="0" err="1" smtClean="0"/>
                        <a:t>How</a:t>
                      </a:r>
                      <a:r>
                        <a:rPr lang="de-DE" dirty="0" smtClean="0"/>
                        <a:t>?</a:t>
                      </a:r>
                    </a:p>
                    <a:p>
                      <a:pPr algn="ctr"/>
                      <a:r>
                        <a:rPr lang="de-DE" dirty="0" err="1" smtClean="0"/>
                        <a:t>Specification</a:t>
                      </a:r>
                      <a:r>
                        <a:rPr lang="de-DE" dirty="0" smtClean="0"/>
                        <a:t>/</a:t>
                      </a:r>
                      <a:r>
                        <a:rPr lang="de-DE" dirty="0" err="1" smtClean="0"/>
                        <a:t>Modality</a:t>
                      </a:r>
                      <a:endParaRPr lang="de-DE" dirty="0"/>
                    </a:p>
                  </a:txBody>
                  <a:tcPr/>
                </a:tc>
                <a:extLst>
                  <a:ext uri="{0D108BD9-81ED-4DB2-BD59-A6C34878D82A}">
                    <a16:rowId xmlns:a16="http://schemas.microsoft.com/office/drawing/2014/main" xmlns="" val="10000"/>
                  </a:ext>
                </a:extLst>
              </a:tr>
              <a:tr h="370840">
                <a:tc rowSpan="4">
                  <a:txBody>
                    <a:bodyPr/>
                    <a:lstStyle/>
                    <a:p>
                      <a:r>
                        <a:rPr lang="de-DE" dirty="0" smtClean="0"/>
                        <a:t>…will </a:t>
                      </a:r>
                      <a:r>
                        <a:rPr lang="de-DE" dirty="0" err="1" smtClean="0"/>
                        <a:t>be</a:t>
                      </a:r>
                      <a:r>
                        <a:rPr lang="de-DE" dirty="0" smtClean="0"/>
                        <a:t> </a:t>
                      </a:r>
                    </a:p>
                    <a:p>
                      <a:r>
                        <a:rPr lang="de-DE" dirty="0" err="1" smtClean="0"/>
                        <a:t>able</a:t>
                      </a:r>
                      <a:r>
                        <a:rPr lang="de-DE" dirty="0" smtClean="0"/>
                        <a:t> </a:t>
                      </a:r>
                      <a:r>
                        <a:rPr lang="de-DE" dirty="0" err="1" smtClean="0"/>
                        <a:t>to</a:t>
                      </a:r>
                      <a:r>
                        <a:rPr lang="de-DE" dirty="0" smtClean="0"/>
                        <a:t>…</a:t>
                      </a:r>
                      <a:endParaRPr lang="de-DE" dirty="0"/>
                    </a:p>
                  </a:txBody>
                  <a:tcPr/>
                </a:tc>
                <a:tc>
                  <a:txBody>
                    <a:bodyPr/>
                    <a:lstStyle/>
                    <a:p>
                      <a:r>
                        <a:rPr lang="de-DE" dirty="0" err="1" smtClean="0"/>
                        <a:t>Derive</a:t>
                      </a:r>
                      <a:r>
                        <a:rPr lang="de-DE" dirty="0" smtClean="0"/>
                        <a:t>, </a:t>
                      </a:r>
                      <a:r>
                        <a:rPr lang="de-DE" b="1" dirty="0" err="1" smtClean="0"/>
                        <a:t>apply</a:t>
                      </a:r>
                      <a:endParaRPr lang="de-DE" b="1" dirty="0"/>
                    </a:p>
                  </a:txBody>
                  <a:tcPr/>
                </a:tc>
                <a:tc>
                  <a:txBody>
                    <a:bodyPr/>
                    <a:lstStyle/>
                    <a:p>
                      <a:r>
                        <a:rPr lang="de-DE" dirty="0" smtClean="0"/>
                        <a:t>Solutions </a:t>
                      </a:r>
                      <a:endParaRPr lang="de-DE" dirty="0"/>
                    </a:p>
                  </a:txBody>
                  <a:tcPr/>
                </a:tc>
                <a:tc>
                  <a:txBody>
                    <a:bodyPr/>
                    <a:lstStyle/>
                    <a:p>
                      <a:r>
                        <a:rPr lang="de-DE" dirty="0" err="1" smtClean="0"/>
                        <a:t>from</a:t>
                      </a:r>
                      <a:r>
                        <a:rPr lang="de-DE" dirty="0" smtClean="0"/>
                        <a:t> </a:t>
                      </a:r>
                      <a:r>
                        <a:rPr lang="de-DE" dirty="0" err="1" smtClean="0"/>
                        <a:t>knowledge</a:t>
                      </a:r>
                      <a:r>
                        <a:rPr lang="de-DE" dirty="0" smtClean="0"/>
                        <a:t> </a:t>
                      </a:r>
                      <a:r>
                        <a:rPr lang="de-DE" dirty="0" err="1" smtClean="0"/>
                        <a:t>of</a:t>
                      </a:r>
                      <a:r>
                        <a:rPr lang="de-DE" dirty="0" smtClean="0"/>
                        <a:t> </a:t>
                      </a:r>
                      <a:r>
                        <a:rPr lang="de-DE" dirty="0" err="1" smtClean="0"/>
                        <a:t>sciences</a:t>
                      </a:r>
                      <a:r>
                        <a:rPr lang="de-DE" dirty="0" smtClean="0"/>
                        <a:t>, </a:t>
                      </a:r>
                      <a:r>
                        <a:rPr lang="de-DE" dirty="0" err="1" smtClean="0"/>
                        <a:t>engineering</a:t>
                      </a:r>
                      <a:r>
                        <a:rPr lang="de-DE" dirty="0" smtClean="0"/>
                        <a:t> s., </a:t>
                      </a:r>
                      <a:r>
                        <a:rPr lang="de-DE" dirty="0" err="1" smtClean="0"/>
                        <a:t>technology</a:t>
                      </a:r>
                      <a:r>
                        <a:rPr lang="de-DE" dirty="0" smtClean="0"/>
                        <a:t>, </a:t>
                      </a:r>
                      <a:r>
                        <a:rPr lang="de-DE" dirty="0" err="1" smtClean="0"/>
                        <a:t>mathematics</a:t>
                      </a:r>
                      <a:endParaRPr lang="de-DE" dirty="0"/>
                    </a:p>
                  </a:txBody>
                  <a:tcPr/>
                </a:tc>
                <a:extLst>
                  <a:ext uri="{0D108BD9-81ED-4DB2-BD59-A6C34878D82A}">
                    <a16:rowId xmlns:a16="http://schemas.microsoft.com/office/drawing/2014/main" xmlns="" val="10001"/>
                  </a:ext>
                </a:extLst>
              </a:tr>
              <a:tr h="370840">
                <a:tc vMerge="1">
                  <a:txBody>
                    <a:bodyPr/>
                    <a:lstStyle/>
                    <a:p>
                      <a:endParaRPr lang="de-DE" dirty="0"/>
                    </a:p>
                  </a:txBody>
                  <a:tcPr/>
                </a:tc>
                <a:tc>
                  <a:txBody>
                    <a:bodyPr/>
                    <a:lstStyle/>
                    <a:p>
                      <a:r>
                        <a:rPr lang="de-DE" dirty="0" err="1" smtClean="0"/>
                        <a:t>Identify</a:t>
                      </a:r>
                      <a:r>
                        <a:rPr lang="de-DE" dirty="0" smtClean="0"/>
                        <a:t>, </a:t>
                      </a:r>
                      <a:r>
                        <a:rPr lang="de-DE" dirty="0" err="1" smtClean="0"/>
                        <a:t>formulate</a:t>
                      </a:r>
                      <a:r>
                        <a:rPr lang="de-DE" dirty="0" smtClean="0"/>
                        <a:t>,</a:t>
                      </a:r>
                      <a:r>
                        <a:rPr lang="de-DE" baseline="0" dirty="0" smtClean="0"/>
                        <a:t> </a:t>
                      </a:r>
                      <a:r>
                        <a:rPr lang="de-DE" baseline="0" dirty="0" err="1" smtClean="0"/>
                        <a:t>analyse</a:t>
                      </a:r>
                      <a:r>
                        <a:rPr lang="de-DE" baseline="0" dirty="0" smtClean="0"/>
                        <a:t>, </a:t>
                      </a:r>
                      <a:r>
                        <a:rPr lang="de-DE" b="1" baseline="0" dirty="0" err="1" smtClean="0"/>
                        <a:t>solve</a:t>
                      </a:r>
                      <a:endParaRPr lang="de-DE" b="1" dirty="0"/>
                    </a:p>
                  </a:txBody>
                  <a:tcPr/>
                </a:tc>
                <a:tc>
                  <a:txBody>
                    <a:bodyPr/>
                    <a:lstStyle/>
                    <a:p>
                      <a:r>
                        <a:rPr lang="de-DE" dirty="0" smtClean="0"/>
                        <a:t> </a:t>
                      </a:r>
                      <a:r>
                        <a:rPr lang="de-DE" dirty="0" err="1" smtClean="0"/>
                        <a:t>engineering</a:t>
                      </a:r>
                      <a:r>
                        <a:rPr lang="de-DE" baseline="0" dirty="0" smtClean="0"/>
                        <a:t> </a:t>
                      </a:r>
                      <a:r>
                        <a:rPr lang="de-DE" baseline="0" dirty="0" err="1" smtClean="0"/>
                        <a:t>problems</a:t>
                      </a:r>
                      <a:endParaRPr lang="de-DE" dirty="0"/>
                    </a:p>
                  </a:txBody>
                  <a:tcPr/>
                </a:tc>
                <a:tc>
                  <a:txBody>
                    <a:bodyPr/>
                    <a:lstStyle/>
                    <a:p>
                      <a:endParaRPr lang="de-DE" dirty="0"/>
                    </a:p>
                  </a:txBody>
                  <a:tcPr/>
                </a:tc>
                <a:extLst>
                  <a:ext uri="{0D108BD9-81ED-4DB2-BD59-A6C34878D82A}">
                    <a16:rowId xmlns:a16="http://schemas.microsoft.com/office/drawing/2014/main" xmlns="" val="10002"/>
                  </a:ext>
                </a:extLst>
              </a:tr>
              <a:tr h="370840">
                <a:tc vMerge="1">
                  <a:txBody>
                    <a:bodyPr/>
                    <a:lstStyle/>
                    <a:p>
                      <a:endParaRPr lang="de-DE" dirty="0"/>
                    </a:p>
                  </a:txBody>
                  <a:tcPr/>
                </a:tc>
                <a:tc>
                  <a:txBody>
                    <a:bodyPr/>
                    <a:lstStyle/>
                    <a:p>
                      <a:r>
                        <a:rPr lang="de-DE" dirty="0" smtClean="0"/>
                        <a:t>Design</a:t>
                      </a:r>
                    </a:p>
                    <a:p>
                      <a:endParaRPr lang="de-DE" dirty="0" smtClean="0"/>
                    </a:p>
                    <a:p>
                      <a:r>
                        <a:rPr lang="de-DE" dirty="0" err="1" smtClean="0"/>
                        <a:t>Conduct</a:t>
                      </a:r>
                      <a:endParaRPr lang="de-DE" dirty="0" smtClean="0"/>
                    </a:p>
                    <a:p>
                      <a:r>
                        <a:rPr lang="de-DE" dirty="0" smtClean="0"/>
                        <a:t>Analyse, </a:t>
                      </a:r>
                      <a:r>
                        <a:rPr lang="de-DE" b="1" dirty="0" err="1" smtClean="0"/>
                        <a:t>interpret</a:t>
                      </a:r>
                      <a:endParaRPr lang="de-DE" b="1" dirty="0"/>
                    </a:p>
                  </a:txBody>
                  <a:tcPr/>
                </a:tc>
                <a:tc>
                  <a:txBody>
                    <a:bodyPr/>
                    <a:lstStyle/>
                    <a:p>
                      <a:r>
                        <a:rPr lang="de-DE" dirty="0" smtClean="0"/>
                        <a:t>System, </a:t>
                      </a:r>
                      <a:r>
                        <a:rPr lang="de-DE" dirty="0" err="1" smtClean="0"/>
                        <a:t>component</a:t>
                      </a:r>
                      <a:r>
                        <a:rPr lang="de-DE" dirty="0" smtClean="0"/>
                        <a:t>, </a:t>
                      </a:r>
                      <a:r>
                        <a:rPr lang="de-DE" dirty="0" err="1" smtClean="0"/>
                        <a:t>process</a:t>
                      </a:r>
                      <a:endParaRPr lang="de-DE" dirty="0" smtClean="0"/>
                    </a:p>
                    <a:p>
                      <a:r>
                        <a:rPr lang="de-DE" dirty="0" smtClean="0"/>
                        <a:t>Experiments</a:t>
                      </a:r>
                    </a:p>
                    <a:p>
                      <a:r>
                        <a:rPr lang="de-DE" dirty="0" err="1" smtClean="0"/>
                        <a:t>data</a:t>
                      </a:r>
                      <a:endParaRPr lang="de-DE" dirty="0"/>
                    </a:p>
                  </a:txBody>
                  <a:tcPr/>
                </a:tc>
                <a:tc>
                  <a:txBody>
                    <a:bodyPr/>
                    <a:lstStyle/>
                    <a:p>
                      <a:r>
                        <a:rPr lang="de-DE" dirty="0" err="1" smtClean="0"/>
                        <a:t>meet</a:t>
                      </a:r>
                      <a:r>
                        <a:rPr lang="de-DE" dirty="0" smtClean="0"/>
                        <a:t> </a:t>
                      </a:r>
                      <a:r>
                        <a:rPr lang="de-DE" dirty="0" err="1" smtClean="0"/>
                        <a:t>specified</a:t>
                      </a:r>
                      <a:r>
                        <a:rPr lang="de-DE" baseline="0" dirty="0" smtClean="0"/>
                        <a:t> </a:t>
                      </a:r>
                      <a:r>
                        <a:rPr lang="de-DE" baseline="0" dirty="0" err="1" smtClean="0"/>
                        <a:t>needs</a:t>
                      </a:r>
                      <a:endParaRPr lang="de-DE" baseline="0" dirty="0" smtClean="0"/>
                    </a:p>
                    <a:p>
                      <a:endParaRPr lang="de-DE" baseline="0" dirty="0" smtClean="0"/>
                    </a:p>
                    <a:p>
                      <a:endParaRPr lang="de-DE" dirty="0"/>
                    </a:p>
                  </a:txBody>
                  <a:tcPr/>
                </a:tc>
                <a:extLst>
                  <a:ext uri="{0D108BD9-81ED-4DB2-BD59-A6C34878D82A}">
                    <a16:rowId xmlns:a16="http://schemas.microsoft.com/office/drawing/2014/main" xmlns="" val="10003"/>
                  </a:ext>
                </a:extLst>
              </a:tr>
              <a:tr h="370840">
                <a:tc vMerge="1">
                  <a:txBody>
                    <a:bodyPr/>
                    <a:lstStyle/>
                    <a:p>
                      <a:endParaRPr lang="de-DE" dirty="0"/>
                    </a:p>
                  </a:txBody>
                  <a:tcPr/>
                </a:tc>
                <a:tc>
                  <a:txBody>
                    <a:bodyPr/>
                    <a:lstStyle/>
                    <a:p>
                      <a:r>
                        <a:rPr lang="de-DE" dirty="0" smtClean="0"/>
                        <a:t>Work</a:t>
                      </a:r>
                      <a:endParaRPr lang="de-DE" dirty="0"/>
                    </a:p>
                  </a:txBody>
                  <a:tcPr/>
                </a:tc>
                <a:tc>
                  <a:txBody>
                    <a:bodyPr/>
                    <a:lstStyle/>
                    <a:p>
                      <a:r>
                        <a:rPr lang="de-DE" dirty="0" smtClean="0"/>
                        <a:t>Engineering </a:t>
                      </a:r>
                      <a:r>
                        <a:rPr lang="de-DE" dirty="0" err="1" smtClean="0"/>
                        <a:t>community</a:t>
                      </a:r>
                      <a:r>
                        <a:rPr lang="de-DE" dirty="0" smtClean="0"/>
                        <a:t>,</a:t>
                      </a:r>
                    </a:p>
                    <a:p>
                      <a:r>
                        <a:rPr lang="de-DE" dirty="0" err="1" smtClean="0"/>
                        <a:t>wth</a:t>
                      </a:r>
                      <a:r>
                        <a:rPr lang="de-DE" dirty="0" smtClean="0"/>
                        <a:t> </a:t>
                      </a:r>
                      <a:r>
                        <a:rPr lang="de-DE" dirty="0" err="1" smtClean="0"/>
                        <a:t>society</a:t>
                      </a:r>
                      <a:r>
                        <a:rPr lang="de-DE" baseline="0" dirty="0" smtClean="0"/>
                        <a:t> at large</a:t>
                      </a:r>
                      <a:endParaRPr lang="de-DE" dirty="0"/>
                    </a:p>
                  </a:txBody>
                  <a:tcPr/>
                </a:tc>
                <a:tc>
                  <a:txBody>
                    <a:bodyPr/>
                    <a:lstStyle/>
                    <a:p>
                      <a:r>
                        <a:rPr lang="de-DE" dirty="0" err="1" smtClean="0"/>
                        <a:t>Effectively</a:t>
                      </a:r>
                      <a:endParaRPr lang="de-DE" dirty="0"/>
                    </a:p>
                  </a:txBody>
                  <a:tcPr/>
                </a:tc>
                <a:extLst>
                  <a:ext uri="{0D108BD9-81ED-4DB2-BD59-A6C34878D82A}">
                    <a16:rowId xmlns:a16="http://schemas.microsoft.com/office/drawing/2014/main" xmlns="" val="10004"/>
                  </a:ext>
                </a:extLst>
              </a:tr>
              <a:tr h="370840">
                <a:tc>
                  <a:txBody>
                    <a:bodyPr/>
                    <a:lstStyle/>
                    <a:p>
                      <a:endParaRPr lang="de-DE" dirty="0"/>
                    </a:p>
                  </a:txBody>
                  <a:tcPr/>
                </a:tc>
                <a:tc>
                  <a:txBody>
                    <a:bodyPr/>
                    <a:lstStyle/>
                    <a:p>
                      <a:r>
                        <a:rPr lang="de-DE" dirty="0" err="1" smtClean="0"/>
                        <a:t>Communicate</a:t>
                      </a:r>
                      <a:endParaRPr lang="de-DE" dirty="0"/>
                    </a:p>
                  </a:txBody>
                  <a:tcPr/>
                </a:tc>
                <a:tc>
                  <a:txBody>
                    <a:bodyPr/>
                    <a:lstStyle/>
                    <a:p>
                      <a:r>
                        <a:rPr lang="de-DE" dirty="0" smtClean="0"/>
                        <a:t>Engineering</a:t>
                      </a:r>
                      <a:r>
                        <a:rPr lang="de-DE" baseline="0" dirty="0" smtClean="0"/>
                        <a:t> </a:t>
                      </a:r>
                      <a:r>
                        <a:rPr lang="de-DE" baseline="0" dirty="0" err="1" smtClean="0"/>
                        <a:t>community</a:t>
                      </a:r>
                      <a:r>
                        <a:rPr lang="de-DE" baseline="0" dirty="0" smtClean="0"/>
                        <a:t>, </a:t>
                      </a:r>
                      <a:r>
                        <a:rPr lang="de-DE" baseline="0" dirty="0" err="1" smtClean="0"/>
                        <a:t>with</a:t>
                      </a:r>
                      <a:r>
                        <a:rPr lang="de-DE" baseline="0" dirty="0" smtClean="0"/>
                        <a:t> </a:t>
                      </a:r>
                      <a:r>
                        <a:rPr lang="de-DE" baseline="0" dirty="0" err="1" smtClean="0"/>
                        <a:t>society</a:t>
                      </a:r>
                      <a:r>
                        <a:rPr lang="de-DE" baseline="0" dirty="0" smtClean="0"/>
                        <a:t> at large</a:t>
                      </a:r>
                      <a:endParaRPr lang="de-DE" dirty="0" smtClean="0"/>
                    </a:p>
                    <a:p>
                      <a:endParaRPr lang="de-DE" dirty="0"/>
                    </a:p>
                  </a:txBody>
                  <a:tcPr/>
                </a:tc>
                <a:tc>
                  <a:txBody>
                    <a:bodyPr/>
                    <a:lstStyle/>
                    <a:p>
                      <a:r>
                        <a:rPr lang="de-DE" dirty="0" err="1" smtClean="0"/>
                        <a:t>effectively</a:t>
                      </a:r>
                      <a:endParaRPr lang="de-DE"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36059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Example </a:t>
            </a:r>
            <a:r>
              <a:rPr lang="de-DE" dirty="0" err="1" smtClean="0"/>
              <a:t>of</a:t>
            </a:r>
            <a:r>
              <a:rPr lang="de-DE" dirty="0" smtClean="0"/>
              <a:t> Mapping</a:t>
            </a:r>
            <a:endParaRPr lang="de-DE" dirty="0"/>
          </a:p>
        </p:txBody>
      </p:sp>
      <p:graphicFrame>
        <p:nvGraphicFramePr>
          <p:cNvPr id="4" name="Inhaltsplatzhalter 3"/>
          <p:cNvGraphicFramePr>
            <a:graphicFrameLocks noGrp="1"/>
          </p:cNvGraphicFramePr>
          <p:nvPr>
            <p:ph sz="quarter" idx="1"/>
            <p:extLst/>
          </p:nvPr>
        </p:nvGraphicFramePr>
        <p:xfrm>
          <a:off x="2495600" y="1340768"/>
          <a:ext cx="7128792" cy="361696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tblGrid>
              <a:tr h="370840">
                <a:tc>
                  <a:txBody>
                    <a:bodyPr/>
                    <a:lstStyle/>
                    <a:p>
                      <a:r>
                        <a:rPr lang="de-DE" sz="1600" dirty="0" smtClean="0"/>
                        <a:t>PRLO</a:t>
                      </a:r>
                      <a:endParaRPr lang="de-DE" sz="1600" dirty="0"/>
                    </a:p>
                  </a:txBody>
                  <a:tcPr/>
                </a:tc>
                <a:tc>
                  <a:txBody>
                    <a:bodyPr/>
                    <a:lstStyle/>
                    <a:p>
                      <a:r>
                        <a:rPr lang="de-DE" sz="1600" dirty="0" err="1" smtClean="0"/>
                        <a:t>EduComp</a:t>
                      </a:r>
                      <a:r>
                        <a:rPr lang="de-DE" sz="1600" dirty="0" smtClean="0"/>
                        <a:t> 1</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smtClean="0">
                          <a:ln>
                            <a:noFill/>
                          </a:ln>
                          <a:solidFill>
                            <a:prstClr val="white"/>
                          </a:solidFill>
                          <a:effectLst/>
                          <a:uLnTx/>
                          <a:uFillTx/>
                          <a:latin typeface="+mn-lt"/>
                          <a:ea typeface="+mn-ea"/>
                          <a:cs typeface="+mn-cs"/>
                        </a:rPr>
                        <a:t>EduComp</a:t>
                      </a:r>
                      <a:r>
                        <a:rPr kumimoji="0" lang="de-DE" sz="1600" b="1" i="0" u="none" strike="noStrike" kern="1200" cap="none" spc="0" normalizeH="0" baseline="0" noProof="0" dirty="0" smtClean="0">
                          <a:ln>
                            <a:noFill/>
                          </a:ln>
                          <a:solidFill>
                            <a:prstClr val="white"/>
                          </a:solidFill>
                          <a:effectLst/>
                          <a:uLnTx/>
                          <a:uFillTx/>
                          <a:latin typeface="+mn-lt"/>
                          <a:ea typeface="+mn-ea"/>
                          <a:cs typeface="+mn-cs"/>
                        </a:rPr>
                        <a:t> 2</a:t>
                      </a:r>
                      <a:endParaRPr kumimoji="0" lang="de-DE" sz="16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smtClean="0">
                          <a:ln>
                            <a:noFill/>
                          </a:ln>
                          <a:solidFill>
                            <a:prstClr val="white"/>
                          </a:solidFill>
                          <a:effectLst/>
                          <a:uLnTx/>
                          <a:uFillTx/>
                          <a:latin typeface="+mn-lt"/>
                          <a:ea typeface="+mn-ea"/>
                          <a:cs typeface="+mn-cs"/>
                        </a:rPr>
                        <a:t>EduComp</a:t>
                      </a:r>
                      <a:r>
                        <a:rPr kumimoji="0" lang="de-DE" sz="1600" b="1" i="0" u="none" strike="noStrike" kern="1200" cap="none" spc="0" normalizeH="0" baseline="0" noProof="0" dirty="0" smtClean="0">
                          <a:ln>
                            <a:noFill/>
                          </a:ln>
                          <a:solidFill>
                            <a:prstClr val="white"/>
                          </a:solidFill>
                          <a:effectLst/>
                          <a:uLnTx/>
                          <a:uFillTx/>
                          <a:latin typeface="+mn-lt"/>
                          <a:ea typeface="+mn-ea"/>
                          <a:cs typeface="+mn-cs"/>
                        </a:rPr>
                        <a:t> 3</a:t>
                      </a:r>
                      <a:endParaRPr kumimoji="0" lang="de-DE" sz="16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smtClean="0">
                          <a:ln>
                            <a:noFill/>
                          </a:ln>
                          <a:solidFill>
                            <a:prstClr val="white"/>
                          </a:solidFill>
                          <a:effectLst/>
                          <a:uLnTx/>
                          <a:uFillTx/>
                          <a:latin typeface="+mn-lt"/>
                          <a:ea typeface="+mn-ea"/>
                          <a:cs typeface="+mn-cs"/>
                        </a:rPr>
                        <a:t>EduComp</a:t>
                      </a:r>
                      <a:r>
                        <a:rPr kumimoji="0" lang="de-DE" sz="1600" b="1" i="0" u="none" strike="noStrike" kern="1200" cap="none" spc="0" normalizeH="0" baseline="0" noProof="0" dirty="0" smtClean="0">
                          <a:ln>
                            <a:noFill/>
                          </a:ln>
                          <a:solidFill>
                            <a:prstClr val="white"/>
                          </a:solidFill>
                          <a:effectLst/>
                          <a:uLnTx/>
                          <a:uFillTx/>
                          <a:latin typeface="+mn-lt"/>
                          <a:ea typeface="+mn-ea"/>
                          <a:cs typeface="+mn-cs"/>
                        </a:rPr>
                        <a:t> 4</a:t>
                      </a:r>
                      <a:endParaRPr kumimoji="0" lang="de-DE" sz="16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xmlns="" val="10000"/>
                  </a:ext>
                </a:extLst>
              </a:tr>
              <a:tr h="370840">
                <a:tc>
                  <a:txBody>
                    <a:bodyPr/>
                    <a:lstStyle/>
                    <a:p>
                      <a:r>
                        <a:rPr lang="de-DE" sz="1600" dirty="0" err="1" smtClean="0"/>
                        <a:t>Derive</a:t>
                      </a:r>
                      <a:r>
                        <a:rPr lang="de-DE" sz="1600" dirty="0" smtClean="0"/>
                        <a:t>,</a:t>
                      </a:r>
                      <a:r>
                        <a:rPr lang="de-DE" sz="1600" baseline="0" dirty="0" smtClean="0"/>
                        <a:t> </a:t>
                      </a:r>
                      <a:r>
                        <a:rPr lang="de-DE" sz="1600" baseline="0" dirty="0" err="1" smtClean="0"/>
                        <a:t>Apply</a:t>
                      </a:r>
                      <a:endParaRPr lang="de-DE" sz="1600" dirty="0"/>
                    </a:p>
                  </a:txBody>
                  <a:tcPr/>
                </a:tc>
                <a:tc>
                  <a:txBody>
                    <a:bodyPr/>
                    <a:lstStyle/>
                    <a:p>
                      <a:endParaRPr lang="de-DE" sz="1600" dirty="0"/>
                    </a:p>
                  </a:txBody>
                  <a:tcPr/>
                </a:tc>
                <a:tc>
                  <a:txBody>
                    <a:bodyPr/>
                    <a:lstStyle/>
                    <a:p>
                      <a:endParaRPr lang="de-DE" sz="1600" dirty="0"/>
                    </a:p>
                  </a:txBody>
                  <a:tcPr/>
                </a:tc>
                <a:tc>
                  <a:txBody>
                    <a:bodyPr/>
                    <a:lstStyle/>
                    <a:p>
                      <a:r>
                        <a:rPr lang="de-DE" sz="1600" dirty="0" smtClean="0"/>
                        <a:t>x</a:t>
                      </a:r>
                      <a:endParaRPr lang="de-DE" sz="1600" dirty="0"/>
                    </a:p>
                  </a:txBody>
                  <a:tcPr/>
                </a:tc>
                <a:tc>
                  <a:txBody>
                    <a:bodyPr/>
                    <a:lstStyle/>
                    <a:p>
                      <a:r>
                        <a:rPr lang="de-DE" sz="1600" dirty="0" smtClean="0"/>
                        <a:t>x</a:t>
                      </a:r>
                      <a:endParaRPr lang="de-DE" sz="1600" dirty="0"/>
                    </a:p>
                  </a:txBody>
                  <a:tcPr/>
                </a:tc>
                <a:extLst>
                  <a:ext uri="{0D108BD9-81ED-4DB2-BD59-A6C34878D82A}">
                    <a16:rowId xmlns:a16="http://schemas.microsoft.com/office/drawing/2014/main" xmlns="" val="10001"/>
                  </a:ext>
                </a:extLst>
              </a:tr>
              <a:tr h="519440">
                <a:tc>
                  <a:txBody>
                    <a:bodyPr/>
                    <a:lstStyle/>
                    <a:p>
                      <a:r>
                        <a:rPr lang="de-DE" sz="1600" dirty="0" err="1" smtClean="0"/>
                        <a:t>Identify</a:t>
                      </a:r>
                      <a:r>
                        <a:rPr lang="de-DE" sz="1600" dirty="0" smtClean="0"/>
                        <a:t>, </a:t>
                      </a:r>
                      <a:r>
                        <a:rPr lang="de-DE" sz="1600" dirty="0" err="1" smtClean="0"/>
                        <a:t>Formulate</a:t>
                      </a:r>
                      <a:endParaRPr lang="de-DE" sz="1600" dirty="0" smtClean="0"/>
                    </a:p>
                    <a:p>
                      <a:r>
                        <a:rPr lang="de-DE" sz="1600" dirty="0" smtClean="0"/>
                        <a:t>Analyse </a:t>
                      </a:r>
                    </a:p>
                    <a:p>
                      <a:r>
                        <a:rPr lang="de-DE" sz="1600" dirty="0" err="1" smtClean="0"/>
                        <a:t>Solve</a:t>
                      </a:r>
                      <a:endParaRPr lang="de-DE" sz="1600" dirty="0"/>
                    </a:p>
                  </a:txBody>
                  <a:tcPr/>
                </a:tc>
                <a:tc>
                  <a:txBody>
                    <a:bodyPr/>
                    <a:lstStyle/>
                    <a:p>
                      <a:r>
                        <a:rPr lang="de-DE" sz="1600" dirty="0" smtClean="0"/>
                        <a:t>x</a:t>
                      </a:r>
                      <a:endParaRPr lang="de-DE" sz="1600" dirty="0"/>
                    </a:p>
                  </a:txBody>
                  <a:tcPr/>
                </a:tc>
                <a:tc>
                  <a:txBody>
                    <a:bodyPr/>
                    <a:lstStyle/>
                    <a:p>
                      <a:r>
                        <a:rPr lang="de-DE" sz="1600" dirty="0" smtClean="0"/>
                        <a:t>x</a:t>
                      </a:r>
                      <a:endParaRPr lang="de-DE" sz="1600" dirty="0"/>
                    </a:p>
                  </a:txBody>
                  <a:tcPr/>
                </a:tc>
                <a:tc>
                  <a:txBody>
                    <a:bodyPr/>
                    <a:lstStyle/>
                    <a:p>
                      <a:r>
                        <a:rPr lang="de-DE" sz="1600" dirty="0" smtClean="0"/>
                        <a:t>x</a:t>
                      </a:r>
                      <a:endParaRPr lang="de-DE" sz="1600" dirty="0"/>
                    </a:p>
                  </a:txBody>
                  <a:tcPr/>
                </a:tc>
                <a:tc>
                  <a:txBody>
                    <a:bodyPr/>
                    <a:lstStyle/>
                    <a:p>
                      <a:r>
                        <a:rPr lang="de-DE" sz="1600" dirty="0" smtClean="0"/>
                        <a:t>x</a:t>
                      </a:r>
                      <a:endParaRPr lang="de-DE" sz="1600" dirty="0"/>
                    </a:p>
                  </a:txBody>
                  <a:tcPr/>
                </a:tc>
                <a:extLst>
                  <a:ext uri="{0D108BD9-81ED-4DB2-BD59-A6C34878D82A}">
                    <a16:rowId xmlns:a16="http://schemas.microsoft.com/office/drawing/2014/main" xmlns="" val="10002"/>
                  </a:ext>
                </a:extLst>
              </a:tr>
              <a:tr h="370840">
                <a:tc>
                  <a:txBody>
                    <a:bodyPr/>
                    <a:lstStyle/>
                    <a:p>
                      <a:r>
                        <a:rPr lang="de-DE" sz="1600" dirty="0" smtClean="0"/>
                        <a:t>Design</a:t>
                      </a:r>
                    </a:p>
                    <a:p>
                      <a:r>
                        <a:rPr lang="de-DE" sz="1600" dirty="0" err="1" smtClean="0"/>
                        <a:t>Conduct</a:t>
                      </a:r>
                      <a:r>
                        <a:rPr lang="de-DE" sz="1600" dirty="0" smtClean="0"/>
                        <a:t>,</a:t>
                      </a:r>
                    </a:p>
                    <a:p>
                      <a:r>
                        <a:rPr lang="de-DE" sz="1600" dirty="0" smtClean="0"/>
                        <a:t>Analyse</a:t>
                      </a:r>
                    </a:p>
                    <a:p>
                      <a:r>
                        <a:rPr lang="de-DE" sz="1600" dirty="0" smtClean="0"/>
                        <a:t>Interpret </a:t>
                      </a:r>
                      <a:endParaRPr lang="de-DE" sz="1600" dirty="0"/>
                    </a:p>
                  </a:txBody>
                  <a:tcPr/>
                </a:tc>
                <a:tc>
                  <a:txBody>
                    <a:bodyPr/>
                    <a:lstStyle/>
                    <a:p>
                      <a:endParaRPr lang="de-DE" sz="1600"/>
                    </a:p>
                  </a:txBody>
                  <a:tcPr/>
                </a:tc>
                <a:tc>
                  <a:txBody>
                    <a:bodyPr/>
                    <a:lstStyle/>
                    <a:p>
                      <a:r>
                        <a:rPr lang="de-DE" sz="1600" dirty="0" smtClean="0"/>
                        <a:t>x</a:t>
                      </a:r>
                      <a:endParaRPr lang="de-DE" sz="1600" dirty="0"/>
                    </a:p>
                  </a:txBody>
                  <a:tcPr/>
                </a:tc>
                <a:tc>
                  <a:txBody>
                    <a:bodyPr/>
                    <a:lstStyle/>
                    <a:p>
                      <a:endParaRPr lang="de-DE" sz="1600" dirty="0"/>
                    </a:p>
                  </a:txBody>
                  <a:tcPr/>
                </a:tc>
                <a:tc>
                  <a:txBody>
                    <a:bodyPr/>
                    <a:lstStyle/>
                    <a:p>
                      <a:r>
                        <a:rPr lang="de-DE" sz="1600" dirty="0" smtClean="0"/>
                        <a:t>x</a:t>
                      </a:r>
                      <a:endParaRPr lang="de-DE" sz="1600" dirty="0"/>
                    </a:p>
                  </a:txBody>
                  <a:tcPr/>
                </a:tc>
                <a:extLst>
                  <a:ext uri="{0D108BD9-81ED-4DB2-BD59-A6C34878D82A}">
                    <a16:rowId xmlns:a16="http://schemas.microsoft.com/office/drawing/2014/main" xmlns="" val="10003"/>
                  </a:ext>
                </a:extLst>
              </a:tr>
              <a:tr h="370840">
                <a:tc>
                  <a:txBody>
                    <a:bodyPr/>
                    <a:lstStyle/>
                    <a:p>
                      <a:r>
                        <a:rPr lang="de-DE" sz="1600" dirty="0" smtClean="0"/>
                        <a:t>Work</a:t>
                      </a:r>
                      <a:endParaRPr lang="de-DE" sz="1600" dirty="0"/>
                    </a:p>
                  </a:txBody>
                  <a:tcPr/>
                </a:tc>
                <a:tc>
                  <a:txBody>
                    <a:bodyPr/>
                    <a:lstStyle/>
                    <a:p>
                      <a:endParaRPr lang="de-DE" sz="1600" dirty="0"/>
                    </a:p>
                  </a:txBody>
                  <a:tcPr/>
                </a:tc>
                <a:tc>
                  <a:txBody>
                    <a:bodyPr/>
                    <a:lstStyle/>
                    <a:p>
                      <a:r>
                        <a:rPr lang="de-DE" sz="1600" dirty="0" smtClean="0"/>
                        <a:t>x</a:t>
                      </a:r>
                      <a:endParaRPr lang="de-DE" sz="1600" dirty="0"/>
                    </a:p>
                  </a:txBody>
                  <a:tcPr/>
                </a:tc>
                <a:tc>
                  <a:txBody>
                    <a:bodyPr/>
                    <a:lstStyle/>
                    <a:p>
                      <a:r>
                        <a:rPr lang="de-DE" sz="1600" dirty="0" smtClean="0"/>
                        <a:t>x</a:t>
                      </a:r>
                      <a:endParaRPr lang="de-DE" sz="1600" dirty="0"/>
                    </a:p>
                  </a:txBody>
                  <a:tcPr/>
                </a:tc>
                <a:tc>
                  <a:txBody>
                    <a:bodyPr/>
                    <a:lstStyle/>
                    <a:p>
                      <a:r>
                        <a:rPr lang="de-DE" sz="1600" dirty="0" smtClean="0"/>
                        <a:t>x</a:t>
                      </a:r>
                      <a:endParaRPr lang="de-DE" sz="1600" dirty="0"/>
                    </a:p>
                  </a:txBody>
                  <a:tcPr/>
                </a:tc>
                <a:extLst>
                  <a:ext uri="{0D108BD9-81ED-4DB2-BD59-A6C34878D82A}">
                    <a16:rowId xmlns:a16="http://schemas.microsoft.com/office/drawing/2014/main" xmlns="" val="10004"/>
                  </a:ext>
                </a:extLst>
              </a:tr>
              <a:tr h="370840">
                <a:tc>
                  <a:txBody>
                    <a:bodyPr/>
                    <a:lstStyle/>
                    <a:p>
                      <a:r>
                        <a:rPr lang="de-DE" sz="1600" dirty="0" err="1" smtClean="0"/>
                        <a:t>Communicate</a:t>
                      </a:r>
                      <a:endParaRPr lang="de-DE" sz="1600" dirty="0"/>
                    </a:p>
                  </a:txBody>
                  <a:tcPr/>
                </a:tc>
                <a:tc>
                  <a:txBody>
                    <a:bodyPr/>
                    <a:lstStyle/>
                    <a:p>
                      <a:r>
                        <a:rPr lang="de-DE" sz="1600" dirty="0" smtClean="0"/>
                        <a:t>x</a:t>
                      </a:r>
                      <a:endParaRPr lang="de-DE" sz="1600" dirty="0"/>
                    </a:p>
                  </a:txBody>
                  <a:tcPr/>
                </a:tc>
                <a:tc>
                  <a:txBody>
                    <a:bodyPr/>
                    <a:lstStyle/>
                    <a:p>
                      <a:endParaRPr lang="de-DE" sz="1600"/>
                    </a:p>
                  </a:txBody>
                  <a:tcPr/>
                </a:tc>
                <a:tc>
                  <a:txBody>
                    <a:bodyPr/>
                    <a:lstStyle/>
                    <a:p>
                      <a:r>
                        <a:rPr lang="de-DE" sz="1600" dirty="0" smtClean="0"/>
                        <a:t>x</a:t>
                      </a:r>
                      <a:endParaRPr lang="de-DE" sz="1600" dirty="0"/>
                    </a:p>
                  </a:txBody>
                  <a:tcPr/>
                </a:tc>
                <a:tc>
                  <a:txBody>
                    <a:bodyPr/>
                    <a:lstStyle/>
                    <a:p>
                      <a:r>
                        <a:rPr lang="de-DE" sz="1600" dirty="0" smtClean="0"/>
                        <a:t>x</a:t>
                      </a:r>
                      <a:endParaRPr lang="de-DE" sz="1600" dirty="0"/>
                    </a:p>
                  </a:txBody>
                  <a:tcPr/>
                </a:tc>
                <a:extLst>
                  <a:ext uri="{0D108BD9-81ED-4DB2-BD59-A6C34878D82A}">
                    <a16:rowId xmlns:a16="http://schemas.microsoft.com/office/drawing/2014/main" xmlns="" val="10005"/>
                  </a:ext>
                </a:extLst>
              </a:tr>
            </a:tbl>
          </a:graphicData>
        </a:graphic>
      </p:graphicFrame>
      <p:sp>
        <p:nvSpPr>
          <p:cNvPr id="5" name="Textfeld 4"/>
          <p:cNvSpPr txBox="1"/>
          <p:nvPr/>
        </p:nvSpPr>
        <p:spPr>
          <a:xfrm>
            <a:off x="2567609" y="5157193"/>
            <a:ext cx="405726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NB: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PLO = Programme Learning Outcome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EC   = Educational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Component</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1, 2…etc….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LO   = Learning Outcome </a:t>
            </a:r>
          </a:p>
        </p:txBody>
      </p:sp>
    </p:spTree>
    <p:extLst>
      <p:ext uri="{BB962C8B-B14F-4D97-AF65-F5344CB8AC3E}">
        <p14:creationId xmlns:p14="http://schemas.microsoft.com/office/powerpoint/2010/main" val="377286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dirty="0" err="1" smtClean="0">
                <a:latin typeface="Calibri" pitchFamily="34" charset="0"/>
                <a:cs typeface="Calibri" pitchFamily="34" charset="0"/>
              </a:rPr>
              <a:t>Objectives</a:t>
            </a:r>
            <a:r>
              <a:rPr lang="de-DE" dirty="0" smtClean="0">
                <a:latin typeface="Calibri" pitchFamily="34" charset="0"/>
                <a:cs typeface="Calibri" pitchFamily="34" charset="0"/>
              </a:rPr>
              <a:t> </a:t>
            </a:r>
            <a:r>
              <a:rPr lang="de-DE" dirty="0" err="1" smtClean="0">
                <a:latin typeface="Calibri" pitchFamily="34" charset="0"/>
                <a:cs typeface="Calibri" pitchFamily="34" charset="0"/>
              </a:rPr>
              <a:t>of</a:t>
            </a:r>
            <a:r>
              <a:rPr lang="de-DE" dirty="0" smtClean="0">
                <a:latin typeface="Calibri" pitchFamily="34" charset="0"/>
                <a:cs typeface="Calibri" pitchFamily="34" charset="0"/>
              </a:rPr>
              <a:t> </a:t>
            </a:r>
            <a:r>
              <a:rPr lang="de-DE" dirty="0" err="1" smtClean="0">
                <a:latin typeface="Calibri" pitchFamily="34" charset="0"/>
                <a:cs typeface="Calibri" pitchFamily="34" charset="0"/>
              </a:rPr>
              <a:t>competence-oriented</a:t>
            </a:r>
            <a:r>
              <a:rPr lang="de-DE" dirty="0" smtClean="0">
                <a:latin typeface="Calibri" pitchFamily="34" charset="0"/>
                <a:cs typeface="Calibri" pitchFamily="34" charset="0"/>
              </a:rPr>
              <a:t> </a:t>
            </a:r>
            <a:r>
              <a:rPr lang="de-DE" dirty="0" err="1" smtClean="0">
                <a:latin typeface="Calibri" pitchFamily="34" charset="0"/>
                <a:cs typeface="Calibri" pitchFamily="34" charset="0"/>
              </a:rPr>
              <a:t>assessment</a:t>
            </a:r>
            <a:r>
              <a:rPr lang="de-DE" dirty="0" smtClean="0">
                <a:latin typeface="Calibri" pitchFamily="34" charset="0"/>
                <a:cs typeface="Calibri" pitchFamily="34" charset="0"/>
              </a:rPr>
              <a:t> </a:t>
            </a:r>
            <a:endParaRPr lang="de-DE" dirty="0"/>
          </a:p>
        </p:txBody>
      </p:sp>
      <p:sp>
        <p:nvSpPr>
          <p:cNvPr id="8" name="Textplatzhalter 7"/>
          <p:cNvSpPr>
            <a:spLocks noGrp="1"/>
          </p:cNvSpPr>
          <p:nvPr>
            <p:ph type="body" idx="1"/>
          </p:nvPr>
        </p:nvSpPr>
        <p:spPr>
          <a:xfrm>
            <a:off x="1703512" y="1772816"/>
            <a:ext cx="2592288" cy="639762"/>
          </a:xfrm>
        </p:spPr>
        <p:txBody>
          <a:bodyPr>
            <a:normAutofit fontScale="70000" lnSpcReduction="20000"/>
          </a:bodyPr>
          <a:lstStyle/>
          <a:p>
            <a:endParaRPr lang="de-DE" dirty="0"/>
          </a:p>
          <a:p>
            <a:pPr algn="ctr"/>
            <a:r>
              <a:rPr lang="de-DE" sz="3100" dirty="0">
                <a:solidFill>
                  <a:srgbClr val="0070C0"/>
                </a:solidFill>
                <a:latin typeface="Calibri" pitchFamily="34" charset="0"/>
                <a:cs typeface="Calibri" pitchFamily="34" charset="0"/>
              </a:rPr>
              <a:t>SMART</a:t>
            </a:r>
          </a:p>
          <a:p>
            <a:endParaRPr lang="de-DE" dirty="0"/>
          </a:p>
        </p:txBody>
      </p:sp>
      <p:sp>
        <p:nvSpPr>
          <p:cNvPr id="10" name="Textplatzhalter 9"/>
          <p:cNvSpPr>
            <a:spLocks noGrp="1"/>
          </p:cNvSpPr>
          <p:nvPr>
            <p:ph type="body" sz="half" idx="3"/>
          </p:nvPr>
        </p:nvSpPr>
        <p:spPr>
          <a:xfrm>
            <a:off x="6169026" y="1535113"/>
            <a:ext cx="2447255" cy="639762"/>
          </a:xfrm>
        </p:spPr>
        <p:txBody>
          <a:bodyPr/>
          <a:lstStyle/>
          <a:p>
            <a:pPr algn="ctr"/>
            <a:r>
              <a:rPr lang="de-DE" b="1" dirty="0" smtClean="0">
                <a:solidFill>
                  <a:srgbClr val="0070C0"/>
                </a:solidFill>
                <a:latin typeface="Calibri" pitchFamily="34" charset="0"/>
                <a:cs typeface="Calibri" pitchFamily="34" charset="0"/>
              </a:rPr>
              <a:t>MEANS</a:t>
            </a:r>
            <a:endParaRPr lang="de-DE" b="1" dirty="0">
              <a:solidFill>
                <a:srgbClr val="0070C0"/>
              </a:solidFill>
              <a:latin typeface="Calibri" pitchFamily="34" charset="0"/>
              <a:cs typeface="Calibri" pitchFamily="34" charset="0"/>
            </a:endParaRPr>
          </a:p>
        </p:txBody>
      </p:sp>
      <p:sp>
        <p:nvSpPr>
          <p:cNvPr id="9" name="Inhaltsplatzhalter 8"/>
          <p:cNvSpPr>
            <a:spLocks noGrp="1"/>
          </p:cNvSpPr>
          <p:nvPr>
            <p:ph sz="quarter" idx="2"/>
          </p:nvPr>
        </p:nvSpPr>
        <p:spPr>
          <a:xfrm>
            <a:off x="1991544" y="2348881"/>
            <a:ext cx="3960440" cy="3312368"/>
          </a:xfrm>
        </p:spPr>
        <p:txBody>
          <a:bodyPr/>
          <a:lstStyle/>
          <a:p>
            <a:r>
              <a:rPr lang="de-DE" dirty="0" err="1" smtClean="0">
                <a:latin typeface="Calibri" pitchFamily="34" charset="0"/>
                <a:cs typeface="Calibri" pitchFamily="34" charset="0"/>
              </a:rPr>
              <a:t>Specific</a:t>
            </a:r>
            <a:r>
              <a:rPr lang="de-DE" dirty="0" smtClean="0">
                <a:latin typeface="Calibri" pitchFamily="34" charset="0"/>
                <a:cs typeface="Calibri" pitchFamily="34" charset="0"/>
              </a:rPr>
              <a:t> </a:t>
            </a:r>
          </a:p>
          <a:p>
            <a:r>
              <a:rPr lang="de-DE" dirty="0" err="1" smtClean="0">
                <a:latin typeface="Calibri" pitchFamily="34" charset="0"/>
                <a:cs typeface="Calibri" pitchFamily="34" charset="0"/>
              </a:rPr>
              <a:t>Measurable</a:t>
            </a:r>
            <a:endParaRPr lang="de-DE" dirty="0" smtClean="0">
              <a:latin typeface="Calibri" pitchFamily="34" charset="0"/>
              <a:cs typeface="Calibri" pitchFamily="34" charset="0"/>
            </a:endParaRPr>
          </a:p>
          <a:p>
            <a:r>
              <a:rPr lang="de-DE" dirty="0" err="1" smtClean="0">
                <a:latin typeface="Calibri" pitchFamily="34" charset="0"/>
                <a:cs typeface="Calibri" pitchFamily="34" charset="0"/>
              </a:rPr>
              <a:t>Adequate</a:t>
            </a:r>
            <a:r>
              <a:rPr lang="de-DE" dirty="0" smtClean="0">
                <a:latin typeface="Calibri" pitchFamily="34" charset="0"/>
                <a:cs typeface="Calibri" pitchFamily="34" charset="0"/>
              </a:rPr>
              <a:t> </a:t>
            </a:r>
          </a:p>
          <a:p>
            <a:r>
              <a:rPr lang="de-DE" dirty="0" smtClean="0">
                <a:latin typeface="Calibri" pitchFamily="34" charset="0"/>
                <a:cs typeface="Calibri" pitchFamily="34" charset="0"/>
              </a:rPr>
              <a:t>Relevant </a:t>
            </a:r>
          </a:p>
          <a:p>
            <a:endParaRPr lang="de-DE" dirty="0">
              <a:latin typeface="Calibri" pitchFamily="34" charset="0"/>
              <a:cs typeface="Calibri" pitchFamily="34" charset="0"/>
            </a:endParaRPr>
          </a:p>
          <a:p>
            <a:r>
              <a:rPr lang="de-DE" dirty="0" err="1" smtClean="0">
                <a:latin typeface="Calibri" pitchFamily="34" charset="0"/>
                <a:cs typeface="Calibri" pitchFamily="34" charset="0"/>
              </a:rPr>
              <a:t>Timely</a:t>
            </a:r>
            <a:endParaRPr lang="de-DE" dirty="0">
              <a:latin typeface="Calibri" pitchFamily="34" charset="0"/>
              <a:cs typeface="Calibri" pitchFamily="34" charset="0"/>
            </a:endParaRPr>
          </a:p>
          <a:p>
            <a:endParaRPr lang="de-DE" dirty="0">
              <a:latin typeface="Calibri" pitchFamily="34" charset="0"/>
              <a:cs typeface="Calibri" pitchFamily="34" charset="0"/>
            </a:endParaRPr>
          </a:p>
        </p:txBody>
      </p:sp>
      <p:sp>
        <p:nvSpPr>
          <p:cNvPr id="11" name="Inhaltsplatzhalter 10"/>
          <p:cNvSpPr>
            <a:spLocks noGrp="1"/>
          </p:cNvSpPr>
          <p:nvPr>
            <p:ph sz="quarter" idx="4"/>
          </p:nvPr>
        </p:nvSpPr>
        <p:spPr>
          <a:xfrm>
            <a:off x="6168009" y="2362201"/>
            <a:ext cx="4042792" cy="3083024"/>
          </a:xfrm>
        </p:spPr>
        <p:txBody>
          <a:bodyPr>
            <a:normAutofit/>
          </a:bodyPr>
          <a:lstStyle/>
          <a:p>
            <a:r>
              <a:rPr lang="de-DE" dirty="0" err="1" smtClean="0">
                <a:latin typeface="Calibri" pitchFamily="34" charset="0"/>
                <a:cs typeface="Calibri" pitchFamily="34" charset="0"/>
              </a:rPr>
              <a:t>Unambiguous</a:t>
            </a:r>
            <a:endParaRPr lang="de-DE" dirty="0" smtClean="0">
              <a:latin typeface="Calibri" pitchFamily="34" charset="0"/>
              <a:cs typeface="Calibri" pitchFamily="34" charset="0"/>
            </a:endParaRPr>
          </a:p>
          <a:p>
            <a:r>
              <a:rPr lang="de-DE" dirty="0" err="1">
                <a:latin typeface="Calibri" pitchFamily="34" charset="0"/>
                <a:cs typeface="Calibri" pitchFamily="34" charset="0"/>
              </a:rPr>
              <a:t>F</a:t>
            </a:r>
            <a:r>
              <a:rPr lang="de-DE" dirty="0" err="1" smtClean="0">
                <a:latin typeface="Calibri" pitchFamily="34" charset="0"/>
                <a:cs typeface="Calibri" pitchFamily="34" charset="0"/>
              </a:rPr>
              <a:t>easible</a:t>
            </a:r>
            <a:endParaRPr lang="de-DE" dirty="0">
              <a:latin typeface="Calibri" pitchFamily="34" charset="0"/>
              <a:cs typeface="Calibri" pitchFamily="34" charset="0"/>
            </a:endParaRPr>
          </a:p>
          <a:p>
            <a:r>
              <a:rPr lang="de-DE" dirty="0" err="1" smtClean="0">
                <a:latin typeface="Calibri" pitchFamily="34" charset="0"/>
                <a:cs typeface="Calibri" pitchFamily="34" charset="0"/>
              </a:rPr>
              <a:t>Acceptable</a:t>
            </a:r>
            <a:endParaRPr lang="de-DE" dirty="0" smtClean="0">
              <a:latin typeface="Calibri" pitchFamily="34" charset="0"/>
              <a:cs typeface="Calibri" pitchFamily="34" charset="0"/>
            </a:endParaRPr>
          </a:p>
          <a:p>
            <a:r>
              <a:rPr lang="de-DE" dirty="0" err="1" smtClean="0">
                <a:latin typeface="Calibri" pitchFamily="34" charset="0"/>
                <a:cs typeface="Calibri" pitchFamily="34" charset="0"/>
              </a:rPr>
              <a:t>Realistic</a:t>
            </a:r>
            <a:r>
              <a:rPr lang="de-DE" dirty="0" smtClean="0">
                <a:latin typeface="Calibri" pitchFamily="34" charset="0"/>
                <a:cs typeface="Calibri" pitchFamily="34" charset="0"/>
              </a:rPr>
              <a:t>, </a:t>
            </a:r>
            <a:r>
              <a:rPr lang="de-DE" dirty="0" err="1" smtClean="0">
                <a:latin typeface="Calibri" pitchFamily="34" charset="0"/>
                <a:cs typeface="Calibri" pitchFamily="34" charset="0"/>
              </a:rPr>
              <a:t>competence</a:t>
            </a:r>
            <a:r>
              <a:rPr lang="de-DE" dirty="0" smtClean="0">
                <a:latin typeface="Calibri" pitchFamily="34" charset="0"/>
                <a:cs typeface="Calibri" pitchFamily="34" charset="0"/>
              </a:rPr>
              <a:t> </a:t>
            </a:r>
            <a:r>
              <a:rPr lang="de-DE" dirty="0" err="1" smtClean="0">
                <a:latin typeface="Calibri" pitchFamily="34" charset="0"/>
                <a:cs typeface="Calibri" pitchFamily="34" charset="0"/>
              </a:rPr>
              <a:t>oriented</a:t>
            </a:r>
            <a:endParaRPr lang="de-DE" dirty="0">
              <a:latin typeface="Calibri" pitchFamily="34" charset="0"/>
              <a:cs typeface="Calibri" pitchFamily="34" charset="0"/>
            </a:endParaRPr>
          </a:p>
          <a:p>
            <a:r>
              <a:rPr lang="de-DE" dirty="0" smtClean="0">
                <a:latin typeface="Calibri" pitchFamily="34" charset="0"/>
                <a:cs typeface="Calibri" pitchFamily="34" charset="0"/>
              </a:rPr>
              <a:t>In </a:t>
            </a:r>
            <a:r>
              <a:rPr lang="de-DE" dirty="0" err="1" smtClean="0">
                <a:latin typeface="Calibri" pitchFamily="34" charset="0"/>
                <a:cs typeface="Calibri" pitchFamily="34" charset="0"/>
              </a:rPr>
              <a:t>which</a:t>
            </a:r>
            <a:r>
              <a:rPr lang="de-DE" dirty="0" smtClean="0">
                <a:latin typeface="Calibri" pitchFamily="34" charset="0"/>
                <a:cs typeface="Calibri" pitchFamily="34" charset="0"/>
              </a:rPr>
              <a:t> / </a:t>
            </a:r>
            <a:r>
              <a:rPr lang="de-DE" dirty="0" err="1" smtClean="0">
                <a:latin typeface="Calibri" pitchFamily="34" charset="0"/>
                <a:cs typeface="Calibri" pitchFamily="34" charset="0"/>
              </a:rPr>
              <a:t>at</a:t>
            </a:r>
            <a:r>
              <a:rPr lang="de-DE" dirty="0" smtClean="0">
                <a:latin typeface="Calibri" pitchFamily="34" charset="0"/>
                <a:cs typeface="Calibri" pitchFamily="34" charset="0"/>
              </a:rPr>
              <a:t> </a:t>
            </a:r>
            <a:r>
              <a:rPr lang="de-DE" dirty="0" err="1" smtClean="0">
                <a:latin typeface="Calibri" pitchFamily="34" charset="0"/>
                <a:cs typeface="Calibri" pitchFamily="34" charset="0"/>
              </a:rPr>
              <a:t>which</a:t>
            </a:r>
            <a:r>
              <a:rPr lang="de-DE" dirty="0" smtClean="0">
                <a:latin typeface="Calibri" pitchFamily="34" charset="0"/>
                <a:cs typeface="Calibri" pitchFamily="34" charset="0"/>
              </a:rPr>
              <a:t> time</a:t>
            </a:r>
            <a:endParaRPr lang="de-DE" dirty="0">
              <a:latin typeface="Calibri" pitchFamily="34" charset="0"/>
              <a:cs typeface="Calibri"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DE3BC-A61B-4E44-972E-E506ECC90524}"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Textfeld 11"/>
          <p:cNvSpPr txBox="1"/>
          <p:nvPr/>
        </p:nvSpPr>
        <p:spPr>
          <a:xfrm>
            <a:off x="3071665" y="5710112"/>
            <a:ext cx="61714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Potential </a:t>
            </a:r>
            <a:r>
              <a:rPr kumimoji="0" lang="de-DE" sz="3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Conflicts</a:t>
            </a:r>
            <a:endParaRPr kumimoji="0" lang="de-DE" sz="3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037730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91544" y="332656"/>
            <a:ext cx="8208912" cy="1359024"/>
          </a:xfrm>
        </p:spPr>
        <p:txBody>
          <a:bodyPr>
            <a:normAutofit fontScale="90000"/>
          </a:bodyPr>
          <a:lstStyle/>
          <a:p>
            <a:r>
              <a:rPr lang="de-DE" dirty="0" smtClean="0"/>
              <a:t/>
            </a:r>
            <a:br>
              <a:rPr lang="de-DE" dirty="0" smtClean="0"/>
            </a:br>
            <a:r>
              <a:rPr lang="de-DE" dirty="0" smtClean="0"/>
              <a:t>Assessment </a:t>
            </a:r>
            <a:r>
              <a:rPr lang="de-DE" dirty="0" err="1" smtClean="0"/>
              <a:t>Criteria</a:t>
            </a:r>
            <a:r>
              <a:rPr lang="de-DE" dirty="0" smtClean="0"/>
              <a:t/>
            </a:r>
            <a:br>
              <a:rPr lang="de-DE" dirty="0" smtClean="0"/>
            </a:br>
            <a:r>
              <a:rPr lang="de-DE" dirty="0" smtClean="0"/>
              <a:t>Potential </a:t>
            </a:r>
            <a:r>
              <a:rPr lang="de-DE" dirty="0" err="1" smtClean="0"/>
              <a:t>Conflicts</a:t>
            </a:r>
            <a:r>
              <a:rPr lang="de-DE" dirty="0" smtClean="0"/>
              <a:t> (</a:t>
            </a:r>
            <a:r>
              <a:rPr lang="de-DE" dirty="0" err="1" smtClean="0"/>
              <a:t>Examples</a:t>
            </a:r>
            <a:r>
              <a:rPr lang="de-DE" dirty="0" smtClean="0"/>
              <a:t>)</a:t>
            </a:r>
            <a:r>
              <a:rPr lang="de-DE" dirty="0"/>
              <a:t/>
            </a:r>
            <a:br>
              <a:rPr lang="de-DE" dirty="0"/>
            </a:br>
            <a:endParaRPr lang="de-DE" dirty="0"/>
          </a:p>
        </p:txBody>
      </p:sp>
      <p:sp>
        <p:nvSpPr>
          <p:cNvPr id="7" name="Textplatzhalter 6"/>
          <p:cNvSpPr>
            <a:spLocks noGrp="1"/>
          </p:cNvSpPr>
          <p:nvPr>
            <p:ph type="body" idx="1"/>
          </p:nvPr>
        </p:nvSpPr>
        <p:spPr>
          <a:xfrm>
            <a:off x="1981200" y="1535113"/>
            <a:ext cx="3106688" cy="639762"/>
          </a:xfrm>
        </p:spPr>
        <p:txBody>
          <a:bodyPr/>
          <a:lstStyle/>
          <a:p>
            <a:pPr algn="ctr"/>
            <a:r>
              <a:rPr lang="de-DE" b="1" dirty="0" smtClean="0">
                <a:solidFill>
                  <a:srgbClr val="0070C0"/>
                </a:solidFill>
                <a:latin typeface="Calibri" pitchFamily="34" charset="0"/>
                <a:cs typeface="Calibri" pitchFamily="34" charset="0"/>
              </a:rPr>
              <a:t>Smart </a:t>
            </a:r>
            <a:r>
              <a:rPr lang="de-DE" b="1" dirty="0" err="1" smtClean="0">
                <a:solidFill>
                  <a:srgbClr val="0070C0"/>
                </a:solidFill>
                <a:latin typeface="Calibri" pitchFamily="34" charset="0"/>
                <a:cs typeface="Calibri" pitchFamily="34" charset="0"/>
              </a:rPr>
              <a:t>criteria</a:t>
            </a:r>
            <a:endParaRPr lang="de-DE" b="1" dirty="0">
              <a:solidFill>
                <a:srgbClr val="0070C0"/>
              </a:solidFill>
              <a:latin typeface="Calibri" pitchFamily="34" charset="0"/>
              <a:cs typeface="Calibri" pitchFamily="34" charset="0"/>
            </a:endParaRPr>
          </a:p>
        </p:txBody>
      </p:sp>
      <p:sp>
        <p:nvSpPr>
          <p:cNvPr id="8" name="Textplatzhalter 7"/>
          <p:cNvSpPr>
            <a:spLocks noGrp="1"/>
          </p:cNvSpPr>
          <p:nvPr>
            <p:ph type="body" sz="half" idx="3"/>
          </p:nvPr>
        </p:nvSpPr>
        <p:spPr>
          <a:xfrm>
            <a:off x="6169026" y="1535113"/>
            <a:ext cx="3311351" cy="639762"/>
          </a:xfrm>
        </p:spPr>
        <p:txBody>
          <a:bodyPr/>
          <a:lstStyle/>
          <a:p>
            <a:pPr algn="ctr"/>
            <a:r>
              <a:rPr lang="de-DE" b="1" dirty="0" smtClean="0">
                <a:solidFill>
                  <a:srgbClr val="0070C0"/>
                </a:solidFill>
                <a:latin typeface="Calibri" pitchFamily="34" charset="0"/>
                <a:cs typeface="Calibri" pitchFamily="34" charset="0"/>
              </a:rPr>
              <a:t>Learning </a:t>
            </a:r>
            <a:r>
              <a:rPr lang="de-DE" b="1" dirty="0" err="1" smtClean="0">
                <a:solidFill>
                  <a:srgbClr val="0070C0"/>
                </a:solidFill>
                <a:latin typeface="Calibri" pitchFamily="34" charset="0"/>
                <a:cs typeface="Calibri" pitchFamily="34" charset="0"/>
              </a:rPr>
              <a:t>outcomes</a:t>
            </a:r>
            <a:endParaRPr lang="de-DE" b="1" dirty="0">
              <a:solidFill>
                <a:srgbClr val="0070C0"/>
              </a:solidFill>
              <a:latin typeface="Calibri" pitchFamily="34" charset="0"/>
              <a:cs typeface="Calibri" pitchFamily="34" charset="0"/>
            </a:endParaRPr>
          </a:p>
        </p:txBody>
      </p:sp>
      <p:sp>
        <p:nvSpPr>
          <p:cNvPr id="5" name="Inhaltsplatzhalter 4"/>
          <p:cNvSpPr>
            <a:spLocks noGrp="1"/>
          </p:cNvSpPr>
          <p:nvPr>
            <p:ph sz="quarter" idx="2"/>
          </p:nvPr>
        </p:nvSpPr>
        <p:spPr>
          <a:xfrm>
            <a:off x="1981200" y="2362200"/>
            <a:ext cx="4040188" cy="3947120"/>
          </a:xfrm>
        </p:spPr>
        <p:txBody>
          <a:bodyPr>
            <a:normAutofit/>
          </a:bodyPr>
          <a:lstStyle/>
          <a:p>
            <a:r>
              <a:rPr lang="de-DE" dirty="0" err="1" smtClean="0">
                <a:latin typeface="Calibri" pitchFamily="34" charset="0"/>
                <a:cs typeface="Calibri" pitchFamily="34" charset="0"/>
              </a:rPr>
              <a:t>Relevance</a:t>
            </a:r>
            <a:r>
              <a:rPr lang="de-DE" dirty="0" smtClean="0">
                <a:latin typeface="Calibri" pitchFamily="34" charset="0"/>
                <a:cs typeface="Calibri" pitchFamily="34" charset="0"/>
              </a:rPr>
              <a:t> versus </a:t>
            </a:r>
            <a:r>
              <a:rPr lang="de-DE" dirty="0" err="1" smtClean="0">
                <a:latin typeface="Calibri" pitchFamily="34" charset="0"/>
                <a:cs typeface="Calibri" pitchFamily="34" charset="0"/>
              </a:rPr>
              <a:t>Measurable</a:t>
            </a:r>
            <a:endParaRPr lang="de-DE" dirty="0" smtClean="0">
              <a:latin typeface="Calibri" pitchFamily="34" charset="0"/>
              <a:cs typeface="Calibri" pitchFamily="34" charset="0"/>
            </a:endParaRPr>
          </a:p>
          <a:p>
            <a:endParaRPr lang="de-DE" dirty="0" smtClean="0">
              <a:latin typeface="Calibri" pitchFamily="34" charset="0"/>
              <a:cs typeface="Calibri" pitchFamily="34" charset="0"/>
            </a:endParaRPr>
          </a:p>
          <a:p>
            <a:r>
              <a:rPr lang="de-DE" dirty="0" err="1" smtClean="0">
                <a:latin typeface="Calibri" pitchFamily="34" charset="0"/>
                <a:cs typeface="Calibri" pitchFamily="34" charset="0"/>
              </a:rPr>
              <a:t>Measurable</a:t>
            </a:r>
            <a:r>
              <a:rPr lang="de-DE" dirty="0" smtClean="0">
                <a:latin typeface="Calibri" pitchFamily="34" charset="0"/>
                <a:cs typeface="Calibri" pitchFamily="34" charset="0"/>
              </a:rPr>
              <a:t> versus </a:t>
            </a:r>
            <a:r>
              <a:rPr lang="de-DE" dirty="0" err="1" smtClean="0">
                <a:latin typeface="Calibri" pitchFamily="34" charset="0"/>
                <a:cs typeface="Calibri" pitchFamily="34" charset="0"/>
              </a:rPr>
              <a:t>Suitability</a:t>
            </a:r>
            <a:r>
              <a:rPr lang="de-DE" dirty="0" smtClean="0">
                <a:latin typeface="Calibri" pitchFamily="34" charset="0"/>
                <a:cs typeface="Calibri" pitchFamily="34" charset="0"/>
              </a:rPr>
              <a:t> /Fairness</a:t>
            </a:r>
          </a:p>
          <a:p>
            <a:endParaRPr lang="de-DE" dirty="0" smtClean="0">
              <a:latin typeface="Calibri" pitchFamily="34" charset="0"/>
              <a:cs typeface="Calibri" pitchFamily="34" charset="0"/>
            </a:endParaRPr>
          </a:p>
          <a:p>
            <a:r>
              <a:rPr lang="de-DE" dirty="0" err="1" smtClean="0">
                <a:latin typeface="Calibri" pitchFamily="34" charset="0"/>
                <a:cs typeface="Calibri" pitchFamily="34" charset="0"/>
              </a:rPr>
              <a:t>Relevance</a:t>
            </a:r>
            <a:r>
              <a:rPr lang="de-DE" dirty="0" smtClean="0">
                <a:latin typeface="Calibri" pitchFamily="34" charset="0"/>
                <a:cs typeface="Calibri" pitchFamily="34" charset="0"/>
              </a:rPr>
              <a:t> / </a:t>
            </a:r>
            <a:r>
              <a:rPr lang="de-DE" dirty="0" err="1" smtClean="0">
                <a:latin typeface="Calibri" pitchFamily="34" charset="0"/>
                <a:cs typeface="Calibri" pitchFamily="34" charset="0"/>
              </a:rPr>
              <a:t>Realistic</a:t>
            </a:r>
            <a:r>
              <a:rPr lang="de-DE" dirty="0" smtClean="0">
                <a:latin typeface="Calibri" pitchFamily="34" charset="0"/>
                <a:cs typeface="Calibri" pitchFamily="34" charset="0"/>
              </a:rPr>
              <a:t> versus </a:t>
            </a:r>
            <a:r>
              <a:rPr lang="de-DE" dirty="0" err="1" smtClean="0">
                <a:latin typeface="Calibri" pitchFamily="34" charset="0"/>
                <a:cs typeface="Calibri" pitchFamily="34" charset="0"/>
              </a:rPr>
              <a:t>demanding</a:t>
            </a:r>
            <a:r>
              <a:rPr lang="de-DE" dirty="0" smtClean="0">
                <a:latin typeface="Calibri" pitchFamily="34" charset="0"/>
                <a:cs typeface="Calibri" pitchFamily="34" charset="0"/>
              </a:rPr>
              <a:t> /</a:t>
            </a:r>
            <a:r>
              <a:rPr lang="de-DE" dirty="0" err="1" smtClean="0">
                <a:latin typeface="Calibri" pitchFamily="34" charset="0"/>
                <a:cs typeface="Calibri" pitchFamily="34" charset="0"/>
              </a:rPr>
              <a:t>adequate</a:t>
            </a:r>
            <a:endParaRPr lang="de-DE" dirty="0" smtClean="0">
              <a:latin typeface="Calibri" pitchFamily="34" charset="0"/>
              <a:cs typeface="Calibri" pitchFamily="34" charset="0"/>
            </a:endParaRPr>
          </a:p>
          <a:p>
            <a:pPr marL="457200" lvl="1" indent="0">
              <a:buNone/>
            </a:pPr>
            <a:r>
              <a:rPr lang="de-DE" sz="2400" dirty="0">
                <a:latin typeface="Calibri" pitchFamily="34" charset="0"/>
                <a:cs typeface="Calibri" pitchFamily="34" charset="0"/>
              </a:rPr>
              <a:t>versus </a:t>
            </a:r>
            <a:r>
              <a:rPr lang="de-DE" sz="2400" dirty="0" err="1">
                <a:latin typeface="Calibri" pitchFamily="34" charset="0"/>
                <a:cs typeface="Calibri" pitchFamily="34" charset="0"/>
              </a:rPr>
              <a:t>timeline</a:t>
            </a:r>
            <a:endParaRPr lang="de-DE" sz="2400" dirty="0">
              <a:latin typeface="Calibri" pitchFamily="34" charset="0"/>
              <a:cs typeface="Calibri" pitchFamily="34" charset="0"/>
            </a:endParaRPr>
          </a:p>
        </p:txBody>
      </p:sp>
      <p:sp>
        <p:nvSpPr>
          <p:cNvPr id="6" name="Inhaltsplatzhalter 5"/>
          <p:cNvSpPr>
            <a:spLocks noGrp="1"/>
          </p:cNvSpPr>
          <p:nvPr>
            <p:ph sz="quarter" idx="4"/>
          </p:nvPr>
        </p:nvSpPr>
        <p:spPr>
          <a:xfrm>
            <a:off x="6168009" y="2348881"/>
            <a:ext cx="4041775" cy="3763963"/>
          </a:xfrm>
        </p:spPr>
        <p:txBody>
          <a:bodyPr>
            <a:normAutofit/>
          </a:bodyPr>
          <a:lstStyle/>
          <a:p>
            <a:r>
              <a:rPr lang="de-DE" dirty="0" err="1" smtClean="0">
                <a:latin typeface="Calibri" pitchFamily="34" charset="0"/>
                <a:cs typeface="Calibri" pitchFamily="34" charset="0"/>
              </a:rPr>
              <a:t>Ability</a:t>
            </a:r>
            <a:r>
              <a:rPr lang="de-DE" dirty="0" smtClean="0">
                <a:latin typeface="Calibri" pitchFamily="34" charset="0"/>
                <a:cs typeface="Calibri" pitchFamily="34" charset="0"/>
              </a:rPr>
              <a:t> </a:t>
            </a:r>
            <a:r>
              <a:rPr lang="de-DE" dirty="0" err="1" smtClean="0">
                <a:latin typeface="Calibri" pitchFamily="34" charset="0"/>
                <a:cs typeface="Calibri" pitchFamily="34" charset="0"/>
              </a:rPr>
              <a:t>to</a:t>
            </a:r>
            <a:r>
              <a:rPr lang="de-DE" dirty="0" smtClean="0">
                <a:latin typeface="Calibri" pitchFamily="34" charset="0"/>
                <a:cs typeface="Calibri" pitchFamily="34" charset="0"/>
              </a:rPr>
              <a:t> </a:t>
            </a:r>
            <a:r>
              <a:rPr lang="de-DE" dirty="0" err="1" smtClean="0">
                <a:latin typeface="Calibri" pitchFamily="34" charset="0"/>
                <a:cs typeface="Calibri" pitchFamily="34" charset="0"/>
              </a:rPr>
              <a:t>work</a:t>
            </a:r>
            <a:r>
              <a:rPr lang="de-DE" dirty="0" smtClean="0">
                <a:latin typeface="Calibri" pitchFamily="34" charset="0"/>
                <a:cs typeface="Calibri" pitchFamily="34" charset="0"/>
              </a:rPr>
              <a:t> in </a:t>
            </a:r>
            <a:r>
              <a:rPr lang="de-DE" dirty="0" err="1" smtClean="0">
                <a:latin typeface="Calibri" pitchFamily="34" charset="0"/>
                <a:cs typeface="Calibri" pitchFamily="34" charset="0"/>
              </a:rPr>
              <a:t>teams</a:t>
            </a:r>
            <a:endParaRPr lang="de-DE" dirty="0" smtClean="0">
              <a:latin typeface="Calibri" pitchFamily="34" charset="0"/>
              <a:cs typeface="Calibri" pitchFamily="34" charset="0"/>
            </a:endParaRPr>
          </a:p>
          <a:p>
            <a:pPr lvl="1"/>
            <a:r>
              <a:rPr lang="de-DE" dirty="0" smtClean="0">
                <a:latin typeface="Calibri" pitchFamily="34" charset="0"/>
                <a:cs typeface="Calibri" pitchFamily="34" charset="0"/>
              </a:rPr>
              <a:t>Group </a:t>
            </a:r>
            <a:r>
              <a:rPr lang="de-DE" dirty="0" err="1" smtClean="0">
                <a:latin typeface="Calibri" pitchFamily="34" charset="0"/>
                <a:cs typeface="Calibri" pitchFamily="34" charset="0"/>
              </a:rPr>
              <a:t>work</a:t>
            </a:r>
            <a:r>
              <a:rPr lang="de-DE" dirty="0" smtClean="0">
                <a:latin typeface="Calibri" pitchFamily="34" charset="0"/>
                <a:cs typeface="Calibri" pitchFamily="34" charset="0"/>
              </a:rPr>
              <a:t>?</a:t>
            </a:r>
          </a:p>
          <a:p>
            <a:endParaRPr lang="de-DE" dirty="0" smtClean="0">
              <a:latin typeface="Calibri" pitchFamily="34" charset="0"/>
              <a:cs typeface="Calibri" pitchFamily="34" charset="0"/>
            </a:endParaRPr>
          </a:p>
          <a:p>
            <a:r>
              <a:rPr lang="de-DE" dirty="0" err="1" smtClean="0">
                <a:latin typeface="Calibri" pitchFamily="34" charset="0"/>
                <a:cs typeface="Calibri" pitchFamily="34" charset="0"/>
              </a:rPr>
              <a:t>Ability</a:t>
            </a:r>
            <a:r>
              <a:rPr lang="de-DE" dirty="0" smtClean="0">
                <a:latin typeface="Calibri" pitchFamily="34" charset="0"/>
                <a:cs typeface="Calibri" pitchFamily="34" charset="0"/>
              </a:rPr>
              <a:t> </a:t>
            </a:r>
            <a:r>
              <a:rPr lang="de-DE" dirty="0" err="1" smtClean="0">
                <a:latin typeface="Calibri" pitchFamily="34" charset="0"/>
                <a:cs typeface="Calibri" pitchFamily="34" charset="0"/>
              </a:rPr>
              <a:t>to</a:t>
            </a:r>
            <a:r>
              <a:rPr lang="de-DE" dirty="0" smtClean="0">
                <a:latin typeface="Calibri" pitchFamily="34" charset="0"/>
                <a:cs typeface="Calibri" pitchFamily="34" charset="0"/>
              </a:rPr>
              <a:t> </a:t>
            </a:r>
            <a:r>
              <a:rPr lang="de-DE" dirty="0" err="1" smtClean="0">
                <a:latin typeface="Calibri" pitchFamily="34" charset="0"/>
                <a:cs typeface="Calibri" pitchFamily="34" charset="0"/>
              </a:rPr>
              <a:t>speak</a:t>
            </a:r>
            <a:endParaRPr lang="de-DE" dirty="0" smtClean="0">
              <a:latin typeface="Calibri" pitchFamily="34" charset="0"/>
              <a:cs typeface="Calibri" pitchFamily="34" charset="0"/>
            </a:endParaRPr>
          </a:p>
          <a:p>
            <a:pPr lvl="1"/>
            <a:r>
              <a:rPr lang="de-DE" dirty="0" err="1" smtClean="0">
                <a:latin typeface="Calibri" pitchFamily="34" charset="0"/>
                <a:cs typeface="Calibri" pitchFamily="34" charset="0"/>
              </a:rPr>
              <a:t>Written</a:t>
            </a:r>
            <a:r>
              <a:rPr lang="de-DE" dirty="0" smtClean="0">
                <a:latin typeface="Calibri" pitchFamily="34" charset="0"/>
                <a:cs typeface="Calibri" pitchFamily="34" charset="0"/>
              </a:rPr>
              <a:t> </a:t>
            </a:r>
            <a:r>
              <a:rPr lang="de-DE" dirty="0" err="1" smtClean="0">
                <a:latin typeface="Calibri" pitchFamily="34" charset="0"/>
                <a:cs typeface="Calibri" pitchFamily="34" charset="0"/>
              </a:rPr>
              <a:t>examination</a:t>
            </a:r>
            <a:r>
              <a:rPr lang="de-DE" dirty="0" smtClean="0">
                <a:latin typeface="Calibri" pitchFamily="34" charset="0"/>
                <a:cs typeface="Calibri" pitchFamily="34" charset="0"/>
              </a:rPr>
              <a:t>?</a:t>
            </a:r>
          </a:p>
          <a:p>
            <a:pPr lvl="1"/>
            <a:endParaRPr lang="de-DE" dirty="0" smtClean="0">
              <a:latin typeface="Calibri" pitchFamily="34" charset="0"/>
              <a:cs typeface="Calibri" pitchFamily="34" charset="0"/>
            </a:endParaRPr>
          </a:p>
          <a:p>
            <a:r>
              <a:rPr lang="de-DE" dirty="0" err="1" smtClean="0">
                <a:latin typeface="Calibri" pitchFamily="34" charset="0"/>
                <a:cs typeface="Calibri" pitchFamily="34" charset="0"/>
              </a:rPr>
              <a:t>Proposals</a:t>
            </a:r>
            <a:r>
              <a:rPr lang="de-DE" dirty="0" smtClean="0">
                <a:latin typeface="Calibri" pitchFamily="34" charset="0"/>
                <a:cs typeface="Calibri" pitchFamily="34" charset="0"/>
              </a:rPr>
              <a:t> </a:t>
            </a:r>
            <a:r>
              <a:rPr lang="de-DE" dirty="0" err="1" smtClean="0">
                <a:latin typeface="Calibri" pitchFamily="34" charset="0"/>
                <a:cs typeface="Calibri" pitchFamily="34" charset="0"/>
              </a:rPr>
              <a:t>to</a:t>
            </a:r>
            <a:r>
              <a:rPr lang="de-DE" dirty="0" smtClean="0">
                <a:latin typeface="Calibri" pitchFamily="34" charset="0"/>
                <a:cs typeface="Calibri" pitchFamily="34" charset="0"/>
              </a:rPr>
              <a:t> </a:t>
            </a:r>
            <a:r>
              <a:rPr lang="de-DE" dirty="0" err="1" smtClean="0">
                <a:latin typeface="Calibri" pitchFamily="34" charset="0"/>
                <a:cs typeface="Calibri" pitchFamily="34" charset="0"/>
              </a:rPr>
              <a:t>act</a:t>
            </a:r>
            <a:r>
              <a:rPr lang="de-DE" dirty="0" smtClean="0">
                <a:latin typeface="Calibri" pitchFamily="34" charset="0"/>
                <a:cs typeface="Calibri" pitchFamily="34" charset="0"/>
              </a:rPr>
              <a:t> </a:t>
            </a:r>
          </a:p>
          <a:p>
            <a:pPr lvl="1"/>
            <a:r>
              <a:rPr lang="de-DE" dirty="0" smtClean="0">
                <a:latin typeface="Calibri" pitchFamily="34" charset="0"/>
                <a:cs typeface="Calibri" pitchFamily="34" charset="0"/>
              </a:rPr>
              <a:t>Level </a:t>
            </a:r>
            <a:r>
              <a:rPr lang="de-DE" dirty="0" err="1" smtClean="0">
                <a:latin typeface="Calibri" pitchFamily="34" charset="0"/>
                <a:cs typeface="Calibri" pitchFamily="34" charset="0"/>
              </a:rPr>
              <a:t>bachelor</a:t>
            </a:r>
            <a:r>
              <a:rPr lang="de-DE" dirty="0" smtClean="0">
                <a:latin typeface="Calibri" pitchFamily="34" charset="0"/>
                <a:cs typeface="Calibri" pitchFamily="34" charset="0"/>
              </a:rPr>
              <a:t> </a:t>
            </a:r>
            <a:r>
              <a:rPr lang="de-DE" dirty="0" err="1" smtClean="0">
                <a:latin typeface="Calibri" pitchFamily="34" charset="0"/>
                <a:cs typeface="Calibri" pitchFamily="34" charset="0"/>
              </a:rPr>
              <a:t>thesis</a:t>
            </a:r>
            <a:endParaRPr lang="de-DE" dirty="0" smtClean="0">
              <a:latin typeface="Calibri" pitchFamily="34" charset="0"/>
              <a:cs typeface="Calibri" pitchFamily="34" charset="0"/>
            </a:endParaRPr>
          </a:p>
          <a:p>
            <a:pPr lvl="1"/>
            <a:r>
              <a:rPr lang="de-DE" dirty="0" smtClean="0">
                <a:latin typeface="Calibri" pitchFamily="34" charset="0"/>
                <a:cs typeface="Calibri" pitchFamily="34" charset="0"/>
              </a:rPr>
              <a:t>6-Weeks</a:t>
            </a:r>
            <a:endParaRPr lang="de-DE" dirty="0">
              <a:latin typeface="Calibri" pitchFamily="34" charset="0"/>
              <a:cs typeface="Calibri" pitchFamily="34" charset="0"/>
            </a:endParaRPr>
          </a:p>
          <a:p>
            <a:pPr lvl="1"/>
            <a:endParaRPr lang="de-DE" dirty="0"/>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DE3BC-A61B-4E44-972E-E506ECC90524}"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3737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txBox="1">
            <a:spLocks noGrp="1"/>
          </p:cNvSpPr>
          <p:nvPr/>
        </p:nvSpPr>
        <p:spPr>
          <a:xfrm>
            <a:off x="4648200" y="6356351"/>
            <a:ext cx="2895600" cy="365125"/>
          </a:xfrm>
          <a:prstGeom prst="rect">
            <a:avLst/>
          </a:prstGeom>
          <a:noFill/>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volker gehmlich Osnabrueck University of Applied Sciences - Member of EUA</a:t>
            </a: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liennummernplatzhalter 2"/>
          <p:cNvSpPr txBox="1">
            <a:spLocks noGrp="1"/>
          </p:cNvSpPr>
          <p:nvPr/>
        </p:nvSpPr>
        <p:spPr>
          <a:xfrm>
            <a:off x="8077200" y="6356351"/>
            <a:ext cx="2133600" cy="365125"/>
          </a:xfrm>
          <a:prstGeom prst="rect">
            <a:avLst/>
          </a:prstGeom>
          <a:noFill/>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34A399A-B435-4D79-B098-20BEE55DC2F4}"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59427" name="Picture 2" descr="C:\Users\Gehmlich\Pictures\ControlCenter3\Scan\CCF08092010_00000.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834191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4"/>
          <p:cNvSpPr>
            <a:spLocks noChangeArrowheads="1"/>
          </p:cNvSpPr>
          <p:nvPr/>
        </p:nvSpPr>
        <p:spPr bwMode="auto">
          <a:xfrm>
            <a:off x="4093946" y="2351572"/>
            <a:ext cx="4044728" cy="2331721"/>
          </a:xfrm>
          <a:prstGeom prst="triangle">
            <a:avLst>
              <a:gd name="adj" fmla="val 50000"/>
            </a:avLst>
          </a:prstGeom>
          <a:gradFill>
            <a:gsLst>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err="1">
                <a:ln>
                  <a:noFill/>
                </a:ln>
                <a:solidFill>
                  <a:prstClr val="black"/>
                </a:solidFill>
                <a:effectLst/>
                <a:uLnTx/>
                <a:uFillTx/>
                <a:latin typeface="Calibri"/>
                <a:ea typeface="+mn-ea"/>
                <a:cs typeface="+mn-cs"/>
              </a:rPr>
              <a:t>Constructive</a:t>
            </a:r>
            <a:r>
              <a:rPr kumimoji="0" lang="de-DE" sz="21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err="1">
                <a:ln>
                  <a:noFill/>
                </a:ln>
                <a:solidFill>
                  <a:prstClr val="black"/>
                </a:solidFill>
                <a:effectLst/>
                <a:uLnTx/>
                <a:uFillTx/>
                <a:latin typeface="Calibri"/>
                <a:ea typeface="+mn-ea"/>
                <a:cs typeface="+mn-cs"/>
              </a:rPr>
              <a:t>Alignment</a:t>
            </a:r>
            <a:endParaRPr kumimoji="0" lang="de-DE" sz="2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100" b="1" i="0" u="none" strike="noStrike" kern="1200" cap="none" spc="0" normalizeH="0" baseline="0" noProof="0" dirty="0">
              <a:ln>
                <a:noFill/>
              </a:ln>
              <a:solidFill>
                <a:prstClr val="black"/>
              </a:solidFill>
              <a:effectLst/>
              <a:uLnTx/>
              <a:uFillTx/>
              <a:latin typeface="Calibri"/>
              <a:ea typeface="+mn-ea"/>
              <a:cs typeface="+mn-cs"/>
            </a:endParaRPr>
          </a:p>
        </p:txBody>
      </p:sp>
      <p:sp>
        <p:nvSpPr>
          <p:cNvPr id="55298" name="Text Box 5"/>
          <p:cNvSpPr txBox="1">
            <a:spLocks noChangeArrowheads="1"/>
          </p:cNvSpPr>
          <p:nvPr/>
        </p:nvSpPr>
        <p:spPr bwMode="auto">
          <a:xfrm>
            <a:off x="4636161" y="1648309"/>
            <a:ext cx="2960298" cy="646331"/>
          </a:xfrm>
          <a:prstGeom prst="rect">
            <a:avLst/>
          </a:prstGeom>
          <a:noFill/>
          <a:ln w="9525">
            <a:noFill/>
            <a:miter lim="800000"/>
            <a:headEnd/>
            <a:tailEnd/>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prstClr val="black"/>
                </a:solidFill>
                <a:effectLst/>
                <a:uLnTx/>
                <a:uFillTx/>
                <a:latin typeface="Calibri"/>
                <a:ea typeface="+mn-ea"/>
                <a:cs typeface="+mn-cs"/>
              </a:rPr>
              <a:t>Learning Outcomes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err="1">
                <a:ln>
                  <a:noFill/>
                </a:ln>
                <a:solidFill>
                  <a:srgbClr val="FF0000"/>
                </a:solidFill>
                <a:effectLst/>
                <a:uLnTx/>
                <a:uFillTx/>
                <a:latin typeface="Calibri"/>
                <a:ea typeface="+mn-ea"/>
                <a:cs typeface="+mn-cs"/>
              </a:rPr>
              <a:t>statements</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srgbClr val="FF0000"/>
                </a:solidFill>
                <a:effectLst/>
                <a:uLnTx/>
                <a:uFillTx/>
                <a:latin typeface="Calibri"/>
                <a:ea typeface="+mn-ea"/>
                <a:cs typeface="+mn-cs"/>
              </a:rPr>
              <a:t>about</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ksc</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of</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the</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learner</a:t>
            </a:r>
            <a:endParaRPr kumimoji="0" lang="de-DE"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299" name="Text Box 6"/>
          <p:cNvSpPr txBox="1">
            <a:spLocks noChangeArrowheads="1"/>
          </p:cNvSpPr>
          <p:nvPr/>
        </p:nvSpPr>
        <p:spPr bwMode="auto">
          <a:xfrm>
            <a:off x="2772551" y="4683292"/>
            <a:ext cx="3067397" cy="1569660"/>
          </a:xfrm>
          <a:prstGeom prst="rect">
            <a:avLst/>
          </a:prstGeom>
          <a:noFill/>
          <a:ln w="9525">
            <a:noFill/>
            <a:miter lim="800000"/>
            <a:headEnd/>
            <a:tailEnd/>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prstClr val="black"/>
                </a:solidFill>
                <a:effectLst/>
                <a:uLnTx/>
                <a:uFillTx/>
                <a:latin typeface="Calibri"/>
                <a:ea typeface="+mn-ea"/>
                <a:cs typeface="+mn-cs"/>
              </a:rPr>
              <a:t>Assessment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err="1">
                <a:ln>
                  <a:noFill/>
                </a:ln>
                <a:solidFill>
                  <a:srgbClr val="FF0000"/>
                </a:solidFill>
                <a:effectLst/>
                <a:uLnTx/>
                <a:uFillTx/>
                <a:latin typeface="Calibri"/>
                <a:ea typeface="+mn-ea"/>
                <a:cs typeface="+mn-cs"/>
              </a:rPr>
              <a:t>criteria</a:t>
            </a:r>
            <a:r>
              <a:rPr kumimoji="0" lang="de-DE" sz="1500" b="0" i="0" u="none" strike="noStrike" kern="1200" cap="none" spc="0" normalizeH="0" baseline="0" noProof="0" dirty="0">
                <a:ln>
                  <a:noFill/>
                </a:ln>
                <a:solidFill>
                  <a:srgbClr val="FF0000"/>
                </a:solidFill>
                <a:effectLst/>
                <a:uLnTx/>
                <a:uFillTx/>
                <a:latin typeface="Calibri"/>
                <a:ea typeface="+mn-ea"/>
                <a:cs typeface="+mn-cs"/>
              </a:rPr>
              <a:t> &amp; </a:t>
            </a:r>
            <a:r>
              <a:rPr kumimoji="0" lang="de-DE" sz="1500" b="0" i="0" u="none" strike="noStrike" kern="1200" cap="none" spc="0" normalizeH="0" baseline="0" noProof="0" dirty="0" err="1">
                <a:ln>
                  <a:noFill/>
                </a:ln>
                <a:solidFill>
                  <a:srgbClr val="FF0000"/>
                </a:solidFill>
                <a:effectLst/>
                <a:uLnTx/>
                <a:uFillTx/>
                <a:latin typeface="Calibri"/>
                <a:ea typeface="+mn-ea"/>
                <a:cs typeface="+mn-cs"/>
              </a:rPr>
              <a:t>methods</a:t>
            </a:r>
            <a:r>
              <a:rPr kumimoji="0" lang="de-DE" sz="1500" b="0" i="0" u="none" strike="noStrike" kern="1200" cap="none" spc="0" normalizeH="0" baseline="0" noProof="0" dirty="0">
                <a:ln>
                  <a:noFill/>
                </a:ln>
                <a:solidFill>
                  <a:srgbClr val="FF0000"/>
                </a:solidFill>
                <a:effectLst/>
                <a:uLnTx/>
                <a:uFillTx/>
                <a:latin typeface="Calibri"/>
                <a:ea typeface="+mn-ea"/>
                <a:cs typeface="+mn-cs"/>
              </a:rPr>
              <a:t> </a:t>
            </a:r>
            <a:r>
              <a:rPr kumimoji="0" lang="de-DE" sz="1500" b="0" i="0" u="none" strike="noStrike" kern="1200" cap="none" spc="0" normalizeH="0" baseline="0" noProof="0" dirty="0" err="1">
                <a:ln>
                  <a:noFill/>
                </a:ln>
                <a:solidFill>
                  <a:srgbClr val="FF0000"/>
                </a:solidFill>
                <a:effectLst/>
                <a:uLnTx/>
                <a:uFillTx/>
                <a:latin typeface="Calibri"/>
                <a:ea typeface="+mn-ea"/>
                <a:cs typeface="+mn-cs"/>
              </a:rPr>
              <a:t>to</a:t>
            </a:r>
            <a:r>
              <a:rPr kumimoji="0" lang="de-DE" sz="1500" b="0" i="0" u="none" strike="noStrike" kern="1200" cap="none" spc="0" normalizeH="0" baseline="0" noProof="0" dirty="0">
                <a:ln>
                  <a:noFill/>
                </a:ln>
                <a:solidFill>
                  <a:srgbClr val="FF0000"/>
                </a:solidFill>
                <a:effectLst/>
                <a:uLnTx/>
                <a:uFillTx/>
                <a:latin typeface="Calibri"/>
                <a:ea typeface="+mn-ea"/>
                <a:cs typeface="+mn-cs"/>
              </a:rPr>
              <a:t> </a:t>
            </a:r>
            <a:r>
              <a:rPr kumimoji="0" lang="de-DE" sz="1500" b="0" i="0" u="none" strike="noStrike" kern="1200" cap="none" spc="0" normalizeH="0" baseline="0" noProof="0" dirty="0" err="1">
                <a:ln>
                  <a:noFill/>
                </a:ln>
                <a:solidFill>
                  <a:srgbClr val="FF0000"/>
                </a:solidFill>
                <a:effectLst/>
                <a:uLnTx/>
                <a:uFillTx/>
                <a:latin typeface="Calibri"/>
                <a:ea typeface="+mn-ea"/>
                <a:cs typeface="+mn-cs"/>
              </a:rPr>
              <a:t>evaluate</a:t>
            </a:r>
            <a:r>
              <a:rPr kumimoji="0" lang="de-DE" sz="1500" b="0" i="0" u="none" strike="noStrike" kern="1200" cap="none" spc="0" normalizeH="0" baseline="0" noProof="0" dirty="0">
                <a:ln>
                  <a:noFill/>
                </a:ln>
                <a:solidFill>
                  <a:srgbClr val="FF0000"/>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the</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learner´s</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progress</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and</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ascertain</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the</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achievement</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of</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the</a:t>
            </a:r>
            <a:r>
              <a:rPr kumimoji="0" lang="de-DE" sz="1500" b="0" i="0" u="none" strike="noStrike" kern="1200" cap="none" spc="0" normalizeH="0" baseline="0" noProof="0" dirty="0">
                <a:ln>
                  <a:noFill/>
                </a:ln>
                <a:solidFill>
                  <a:prstClr val="black"/>
                </a:solidFill>
                <a:effectLst/>
                <a:uLnTx/>
                <a:uFillTx/>
                <a:latin typeface="Calibri"/>
                <a:ea typeface="+mn-ea"/>
                <a:cs typeface="+mn-cs"/>
              </a:rPr>
              <a:t> LO</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500" b="1" i="0" u="none" strike="noStrike" kern="1200" cap="none" spc="0" normalizeH="0" baseline="0" noProof="0" dirty="0">
              <a:ln>
                <a:noFill/>
              </a:ln>
              <a:solidFill>
                <a:prstClr val="black"/>
              </a:solidFill>
              <a:effectLst/>
              <a:uLnTx/>
              <a:uFillTx/>
              <a:latin typeface="Calibri"/>
              <a:ea typeface="+mn-ea"/>
              <a:cs typeface="+mn-cs"/>
            </a:endParaRPr>
          </a:p>
        </p:txBody>
      </p:sp>
      <p:sp>
        <p:nvSpPr>
          <p:cNvPr id="55300" name="Text Box 7"/>
          <p:cNvSpPr txBox="1">
            <a:spLocks noChangeArrowheads="1"/>
          </p:cNvSpPr>
          <p:nvPr/>
        </p:nvSpPr>
        <p:spPr bwMode="auto">
          <a:xfrm>
            <a:off x="6542467" y="4683292"/>
            <a:ext cx="3192415" cy="1338828"/>
          </a:xfrm>
          <a:prstGeom prst="rect">
            <a:avLst/>
          </a:prstGeom>
          <a:noFill/>
          <a:ln w="9525">
            <a:noFill/>
            <a:miter lim="800000"/>
            <a:headEnd/>
            <a:tailEnd/>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err="1">
                <a:ln>
                  <a:noFill/>
                </a:ln>
                <a:solidFill>
                  <a:prstClr val="black"/>
                </a:solidFill>
                <a:effectLst/>
                <a:uLnTx/>
                <a:uFillTx/>
                <a:latin typeface="Calibri"/>
                <a:ea typeface="+mn-ea"/>
                <a:cs typeface="+mn-cs"/>
              </a:rPr>
              <a:t>Workload</a:t>
            </a:r>
            <a:endParaRPr kumimoji="0" lang="de-DE" sz="2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err="1">
                <a:ln>
                  <a:noFill/>
                </a:ln>
                <a:solidFill>
                  <a:srgbClr val="FF0000"/>
                </a:solidFill>
                <a:effectLst/>
                <a:uLnTx/>
                <a:uFillTx/>
                <a:latin typeface="Calibri"/>
                <a:ea typeface="+mn-ea"/>
                <a:cs typeface="+mn-cs"/>
              </a:rPr>
              <a:t>estimation</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srgbClr val="FF0000"/>
                </a:solidFill>
                <a:effectLst/>
                <a:uLnTx/>
                <a:uFillTx/>
                <a:latin typeface="Calibri"/>
                <a:ea typeface="+mn-ea"/>
                <a:cs typeface="+mn-cs"/>
              </a:rPr>
              <a:t>of</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what</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is</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needed</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to</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cope</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successfully</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with</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the</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volume</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of</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learning</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and</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teaching</a:t>
            </a:r>
            <a:r>
              <a:rPr kumimoji="0" lang="de-DE" sz="1500" b="0" i="0" u="none" strike="noStrike" kern="1200" cap="none" spc="0" normalizeH="0" baseline="0" noProof="0" dirty="0">
                <a:ln>
                  <a:noFill/>
                </a:ln>
                <a:solidFill>
                  <a:prstClr val="black"/>
                </a:solidFill>
                <a:effectLst/>
                <a:uLnTx/>
                <a:uFillTx/>
                <a:latin typeface="Calibri"/>
                <a:ea typeface="+mn-ea"/>
                <a:cs typeface="+mn-cs"/>
              </a:rPr>
              <a:t> in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relation</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to</a:t>
            </a:r>
            <a:r>
              <a:rPr kumimoji="0" lang="de-DE" sz="1500" b="0" i="0" u="none" strike="noStrike" kern="1200" cap="none" spc="0" normalizeH="0" baseline="0" noProof="0" dirty="0">
                <a:ln>
                  <a:noFill/>
                </a:ln>
                <a:solidFill>
                  <a:prstClr val="black"/>
                </a:solidFill>
                <a:effectLst/>
                <a:uLnTx/>
                <a:uFillTx/>
                <a:latin typeface="Calibri"/>
                <a:ea typeface="+mn-ea"/>
                <a:cs typeface="+mn-cs"/>
              </a:rPr>
              <a:t> 60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credits</a:t>
            </a:r>
            <a:r>
              <a:rPr kumimoji="0" lang="de-DE" sz="1500" b="0" i="0" u="none" strike="noStrike" kern="1200" cap="none" spc="0" normalizeH="0" baseline="0" noProof="0" dirty="0">
                <a:ln>
                  <a:noFill/>
                </a:ln>
                <a:solidFill>
                  <a:prstClr val="black"/>
                </a:solidFill>
                <a:effectLst/>
                <a:uLnTx/>
                <a:uFillTx/>
                <a:latin typeface="Calibri"/>
                <a:ea typeface="+mn-ea"/>
                <a:cs typeface="+mn-cs"/>
              </a:rPr>
              <a:t> per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full</a:t>
            </a:r>
            <a:r>
              <a:rPr kumimoji="0" lang="de-DE" sz="1500" b="0" i="0" u="none" strike="noStrike" kern="1200" cap="none" spc="0" normalizeH="0" baseline="0" noProof="0" dirty="0">
                <a:ln>
                  <a:noFill/>
                </a:ln>
                <a:solidFill>
                  <a:prstClr val="black"/>
                </a:solidFill>
                <a:effectLst/>
                <a:uLnTx/>
                <a:uFillTx/>
                <a:latin typeface="Calibri"/>
                <a:ea typeface="+mn-ea"/>
                <a:cs typeface="+mn-cs"/>
              </a:rPr>
              <a:t>-time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academic</a:t>
            </a:r>
            <a:r>
              <a:rPr kumimoji="0" lang="de-DE" sz="1500" b="0" i="0" u="none" strike="noStrike" kern="1200" cap="none" spc="0" normalizeH="0" baseline="0" noProof="0" dirty="0">
                <a:ln>
                  <a:noFill/>
                </a:ln>
                <a:solidFill>
                  <a:prstClr val="black"/>
                </a:solidFill>
                <a:effectLst/>
                <a:uLnTx/>
                <a:uFillTx/>
                <a:latin typeface="Calibri"/>
                <a:ea typeface="+mn-ea"/>
                <a:cs typeface="+mn-cs"/>
              </a:rPr>
              <a:t> </a:t>
            </a:r>
            <a:r>
              <a:rPr kumimoji="0" lang="de-DE" sz="1500" b="0" i="0" u="none" strike="noStrike" kern="1200" cap="none" spc="0" normalizeH="0" baseline="0" noProof="0" dirty="0" err="1">
                <a:ln>
                  <a:noFill/>
                </a:ln>
                <a:solidFill>
                  <a:prstClr val="black"/>
                </a:solidFill>
                <a:effectLst/>
                <a:uLnTx/>
                <a:uFillTx/>
                <a:latin typeface="Calibri"/>
                <a:ea typeface="+mn-ea"/>
                <a:cs typeface="+mn-cs"/>
              </a:rPr>
              <a:t>year</a:t>
            </a:r>
            <a:endParaRPr kumimoji="0" lang="de-DE"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301" name="Text Box 8"/>
          <p:cNvSpPr txBox="1">
            <a:spLocks noChangeArrowheads="1"/>
          </p:cNvSpPr>
          <p:nvPr/>
        </p:nvSpPr>
        <p:spPr bwMode="auto">
          <a:xfrm>
            <a:off x="4017971" y="1013954"/>
            <a:ext cx="4242443" cy="553998"/>
          </a:xfrm>
          <a:prstGeom prst="rect">
            <a:avLst/>
          </a:prstGeom>
          <a:noFill/>
          <a:ln w="9525">
            <a:noFill/>
            <a:miter lim="800000"/>
            <a:headEnd/>
            <a:tailEnd/>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3000" b="1" i="0" u="none" strike="noStrike" kern="1200" cap="none" spc="0" normalizeH="0" baseline="0" noProof="0" dirty="0">
                <a:ln>
                  <a:noFill/>
                </a:ln>
                <a:solidFill>
                  <a:prstClr val="black"/>
                </a:solidFill>
                <a:effectLst/>
                <a:uLnTx/>
                <a:uFillTx/>
                <a:latin typeface="Calibri"/>
                <a:ea typeface="+mn-ea"/>
                <a:cs typeface="+mn-cs"/>
              </a:rPr>
              <a:t>THE BERMUDA TRIANGLE</a:t>
            </a:r>
          </a:p>
        </p:txBody>
      </p:sp>
      <p:sp>
        <p:nvSpPr>
          <p:cNvPr id="2" name="Foliennummernplatzhalter 1"/>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EB88545-C18C-4981-BBA9-D991A4FDB1FE}"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043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2"/>
          <p:cNvSpPr>
            <a:spLocks noChangeArrowheads="1"/>
          </p:cNvSpPr>
          <p:nvPr/>
        </p:nvSpPr>
        <p:spPr bwMode="auto">
          <a:xfrm>
            <a:off x="4187792" y="2423762"/>
            <a:ext cx="3963203" cy="2649354"/>
          </a:xfrm>
          <a:prstGeom prst="triangle">
            <a:avLst>
              <a:gd name="adj" fmla="val 50000"/>
            </a:avLst>
          </a:prstGeom>
          <a:gradFill>
            <a:gsLst>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1" i="0" u="none" strike="noStrike" kern="1200" cap="none" spc="0" normalizeH="0" baseline="0" noProof="0">
              <a:ln>
                <a:noFill/>
              </a:ln>
              <a:solidFill>
                <a:prstClr val="black"/>
              </a:solidFill>
              <a:effectLst/>
              <a:uLnTx/>
              <a:uFillTx/>
              <a:latin typeface="Calibri"/>
              <a:ea typeface="+mn-ea"/>
              <a:cs typeface="+mn-cs"/>
            </a:endParaRPr>
          </a:p>
        </p:txBody>
      </p:sp>
      <p:sp>
        <p:nvSpPr>
          <p:cNvPr id="74754" name="Text Box 3"/>
          <p:cNvSpPr txBox="1">
            <a:spLocks noChangeArrowheads="1"/>
          </p:cNvSpPr>
          <p:nvPr/>
        </p:nvSpPr>
        <p:spPr bwMode="auto">
          <a:xfrm>
            <a:off x="4668612" y="1629180"/>
            <a:ext cx="3171637" cy="738664"/>
          </a:xfrm>
          <a:prstGeom prst="rect">
            <a:avLst/>
          </a:prstGeom>
          <a:noFill/>
          <a:ln w="9525">
            <a:noFill/>
            <a:miter lim="800000"/>
            <a:headEnd/>
            <a:tailEnd/>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Learning </a:t>
            </a:r>
            <a:r>
              <a:rPr kumimoji="0" lang="de-DE" sz="2100"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Outcomes</a:t>
            </a:r>
            <a:endParaRPr kumimoji="0" lang="de-DE" sz="21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1"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Qualifications</a:t>
            </a:r>
            <a:r>
              <a:rPr kumimoji="0" lang="de-DE" sz="2100" b="1"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/-framework</a:t>
            </a:r>
          </a:p>
        </p:txBody>
      </p:sp>
      <p:sp>
        <p:nvSpPr>
          <p:cNvPr id="74755" name="Text Box 4"/>
          <p:cNvSpPr txBox="1">
            <a:spLocks noChangeArrowheads="1"/>
          </p:cNvSpPr>
          <p:nvPr/>
        </p:nvSpPr>
        <p:spPr bwMode="auto">
          <a:xfrm>
            <a:off x="3000264" y="5120880"/>
            <a:ext cx="2499403" cy="738664"/>
          </a:xfrm>
          <a:prstGeom prst="rect">
            <a:avLst/>
          </a:prstGeom>
          <a:noFill/>
          <a:ln w="9525">
            <a:noFill/>
            <a:miter lim="800000"/>
            <a:headEnd/>
            <a:tailEnd/>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Assessment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Grad(e)-</a:t>
            </a:r>
            <a:r>
              <a:rPr kumimoji="0" lang="de-DE" sz="2100" b="1" i="1"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ing</a:t>
            </a:r>
            <a:r>
              <a:rPr kumimoji="0" lang="de-DE" sz="2100" b="1"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 -system</a:t>
            </a:r>
          </a:p>
        </p:txBody>
      </p:sp>
      <p:sp>
        <p:nvSpPr>
          <p:cNvPr id="74756" name="Text Box 5"/>
          <p:cNvSpPr txBox="1">
            <a:spLocks noChangeArrowheads="1"/>
          </p:cNvSpPr>
          <p:nvPr/>
        </p:nvSpPr>
        <p:spPr bwMode="auto">
          <a:xfrm>
            <a:off x="7239528" y="5142944"/>
            <a:ext cx="1822935" cy="738664"/>
          </a:xfrm>
          <a:prstGeom prst="rect">
            <a:avLst/>
          </a:prstGeom>
          <a:noFill/>
          <a:ln w="9525">
            <a:noFill/>
            <a:miter lim="800000"/>
            <a:headEnd/>
            <a:tailEnd/>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Workload</a:t>
            </a:r>
            <a:endParaRPr kumimoji="0" lang="de-DE" sz="21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1"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Credit</a:t>
            </a:r>
            <a:r>
              <a:rPr kumimoji="0" lang="de-DE" sz="2100" b="1"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/-system</a:t>
            </a:r>
          </a:p>
        </p:txBody>
      </p:sp>
      <p:sp>
        <p:nvSpPr>
          <p:cNvPr id="74757" name="Text Box 6"/>
          <p:cNvSpPr txBox="1">
            <a:spLocks noChangeArrowheads="1"/>
          </p:cNvSpPr>
          <p:nvPr/>
        </p:nvSpPr>
        <p:spPr bwMode="auto">
          <a:xfrm>
            <a:off x="1711861" y="1122139"/>
            <a:ext cx="8956141" cy="507831"/>
          </a:xfrm>
          <a:prstGeom prst="rect">
            <a:avLst/>
          </a:prstGeom>
          <a:noFill/>
          <a:ln w="9525">
            <a:noFill/>
            <a:miter lim="800000"/>
            <a:headEnd/>
            <a:tailEnd/>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7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THE BERMUDA TRIANGLE</a:t>
            </a:r>
          </a:p>
        </p:txBody>
      </p:sp>
      <p:sp>
        <p:nvSpPr>
          <p:cNvPr id="74758" name="Text Box 7"/>
          <p:cNvSpPr txBox="1">
            <a:spLocks noChangeArrowheads="1"/>
          </p:cNvSpPr>
          <p:nvPr/>
        </p:nvSpPr>
        <p:spPr bwMode="auto">
          <a:xfrm>
            <a:off x="5046846" y="3659981"/>
            <a:ext cx="2129590" cy="738664"/>
          </a:xfrm>
          <a:prstGeom prst="rect">
            <a:avLst/>
          </a:prstGeom>
          <a:noFill/>
          <a:ln w="9525">
            <a:noFill/>
            <a:miter lim="800000"/>
            <a:headEnd/>
            <a:tailEnd/>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Validation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Internal -</a:t>
            </a:r>
            <a:r>
              <a:rPr kumimoji="0" lang="de-DE" sz="2100" b="1"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External</a:t>
            </a:r>
            <a:endParaRPr kumimoji="0" lang="de-DE" sz="21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sp>
        <p:nvSpPr>
          <p:cNvPr id="2" name="Textfeld 1"/>
          <p:cNvSpPr txBox="1"/>
          <p:nvPr/>
        </p:nvSpPr>
        <p:spPr>
          <a:xfrm>
            <a:off x="8874456" y="1691558"/>
            <a:ext cx="2654156" cy="923330"/>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smtClean="0">
                <a:ln>
                  <a:noFill/>
                </a:ln>
                <a:solidFill>
                  <a:prstClr val="black"/>
                </a:solidFill>
                <a:effectLst/>
                <a:uLnTx/>
                <a:uFillTx/>
                <a:latin typeface="Calibri"/>
                <a:ea typeface="+mn-ea"/>
                <a:cs typeface="+mn-cs"/>
              </a:rPr>
              <a:t>Formal</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smtClean="0">
                <a:ln>
                  <a:noFill/>
                </a:ln>
                <a:solidFill>
                  <a:prstClr val="black"/>
                </a:solidFill>
                <a:effectLst/>
                <a:uLnTx/>
                <a:uFillTx/>
                <a:latin typeface="Calibri"/>
                <a:ea typeface="+mn-ea"/>
                <a:cs typeface="+mn-cs"/>
              </a:rPr>
              <a:t>Non-formal</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smtClean="0">
                <a:ln>
                  <a:noFill/>
                </a:ln>
                <a:solidFill>
                  <a:prstClr val="black"/>
                </a:solidFill>
                <a:effectLst/>
                <a:uLnTx/>
                <a:uFillTx/>
                <a:latin typeface="Calibri"/>
                <a:ea typeface="+mn-ea"/>
                <a:cs typeface="+mn-cs"/>
              </a:rPr>
              <a:t>Informal</a:t>
            </a:r>
          </a:p>
          <a:p>
            <a:pPr marL="457200" marR="0" lvl="1" indent="0" algn="l" defTabSz="3429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smtClean="0">
                <a:ln>
                  <a:noFill/>
                </a:ln>
                <a:solidFill>
                  <a:prstClr val="black"/>
                </a:solidFill>
                <a:effectLst/>
                <a:uLnTx/>
                <a:uFillTx/>
                <a:latin typeface="Calibri"/>
                <a:ea typeface="+mn-ea"/>
                <a:cs typeface="+mn-cs"/>
              </a:rPr>
              <a:t>Education/Training-system </a:t>
            </a:r>
            <a:endParaRPr kumimoji="0" lang="de-DE"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100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ehmlich\AppData\Local\Microsoft\Windows\INetCache\IE\16G2276T\Coffeee_img4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7728" y="250988"/>
            <a:ext cx="4772703" cy="63636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hteck 2"/>
          <p:cNvSpPr/>
          <p:nvPr/>
        </p:nvSpPr>
        <p:spPr>
          <a:xfrm>
            <a:off x="3647728" y="420685"/>
            <a:ext cx="4999911"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600" b="1" i="0" u="none" strike="noStrike" kern="1200" cap="none" spc="0" normalizeH="0" baseline="0" noProof="0" dirty="0" smtClean="0">
                <a:ln>
                  <a:noFill/>
                </a:ln>
                <a:solidFill>
                  <a:srgbClr val="FFFF00"/>
                </a:solidFill>
                <a:effectLst/>
                <a:uLnTx/>
                <a:uFillTx/>
                <a:latin typeface="Calibri"/>
                <a:ea typeface="+mn-ea"/>
                <a:cs typeface="+mn-cs"/>
              </a:rPr>
              <a:t>IN-BETWEEN: </a:t>
            </a:r>
            <a:endParaRPr kumimoji="0" lang="de-DE" sz="6600" b="1" i="0" u="none" strike="noStrike" kern="1200" cap="none" spc="0" normalizeH="0" baseline="0" noProof="0" dirty="0">
              <a:ln>
                <a:noFill/>
              </a:ln>
              <a:solidFill>
                <a:srgbClr val="FFFF00"/>
              </a:solidFill>
              <a:effectLst/>
              <a:uLnTx/>
              <a:uFillTx/>
              <a:latin typeface="Calibri"/>
              <a:ea typeface="+mn-ea"/>
              <a:cs typeface="+mn-cs"/>
            </a:endParaRPr>
          </a:p>
        </p:txBody>
      </p:sp>
      <p:sp>
        <p:nvSpPr>
          <p:cNvPr id="4" name="Textfeld 3"/>
          <p:cNvSpPr txBox="1"/>
          <p:nvPr/>
        </p:nvSpPr>
        <p:spPr>
          <a:xfrm>
            <a:off x="6877456" y="1113183"/>
            <a:ext cx="148434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err="1" smtClean="0">
                <a:ln>
                  <a:noFill/>
                </a:ln>
                <a:solidFill>
                  <a:srgbClr val="ED7D31">
                    <a:lumMod val="60000"/>
                    <a:lumOff val="40000"/>
                  </a:srgbClr>
                </a:solidFill>
                <a:effectLst/>
                <a:uLnTx/>
                <a:uFillTx/>
                <a:latin typeface="Calibri" panose="020F0502020204030204"/>
                <a:ea typeface="+mn-ea"/>
                <a:cs typeface="+mn-cs"/>
              </a:rPr>
              <a:t>Have</a:t>
            </a:r>
            <a:endParaRPr kumimoji="0" lang="de-DE" sz="4800" b="0"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endParaRPr>
          </a:p>
        </p:txBody>
      </p:sp>
      <p:sp>
        <p:nvSpPr>
          <p:cNvPr id="5" name="Textfeld 4"/>
          <p:cNvSpPr txBox="1"/>
          <p:nvPr/>
        </p:nvSpPr>
        <p:spPr>
          <a:xfrm>
            <a:off x="3495328" y="5757758"/>
            <a:ext cx="508953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5400" b="1" dirty="0" smtClean="0">
                <a:solidFill>
                  <a:srgbClr val="FF0000"/>
                </a:solidFill>
                <a:latin typeface="Calibri" panose="020F0502020204030204"/>
              </a:rPr>
              <a:t>A HEALTH-BREAK</a:t>
            </a:r>
            <a:endParaRPr kumimoji="0" lang="de-DE" sz="5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971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279775" y="623888"/>
            <a:ext cx="8912225" cy="776287"/>
          </a:xfrm>
        </p:spPr>
        <p:txBody>
          <a:bodyPr>
            <a:noAutofit/>
          </a:bodyPr>
          <a:lstStyle/>
          <a:p>
            <a:pPr algn="ctr"/>
            <a:r>
              <a:rPr lang="de-DE" sz="4800" dirty="0" err="1" smtClean="0"/>
              <a:t>There</a:t>
            </a:r>
            <a:r>
              <a:rPr lang="de-DE" sz="4800" dirty="0" smtClean="0"/>
              <a:t> </a:t>
            </a:r>
            <a:r>
              <a:rPr lang="de-DE" sz="4800" dirty="0" err="1" smtClean="0"/>
              <a:t>is</a:t>
            </a:r>
            <a:r>
              <a:rPr lang="de-DE" sz="4800" dirty="0" smtClean="0"/>
              <a:t> a </a:t>
            </a:r>
            <a:r>
              <a:rPr lang="de-DE" sz="4800" dirty="0" err="1" smtClean="0"/>
              <a:t>framework</a:t>
            </a:r>
            <a:r>
              <a:rPr lang="de-DE" sz="4800" dirty="0" smtClean="0"/>
              <a:t>!</a:t>
            </a:r>
            <a:endParaRPr lang="de-DE" sz="4800" dirty="0"/>
          </a:p>
        </p:txBody>
      </p:sp>
      <p:pic>
        <p:nvPicPr>
          <p:cNvPr id="4" name="Picture 2" descr="http://www.stubbsbbq.com/the-pit/files/2012/06/cow-diagram2.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528155" y="1406072"/>
            <a:ext cx="7551737" cy="5292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82660" y="1400175"/>
            <a:ext cx="3454453"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The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body</a:t>
            </a:r>
            <a:r>
              <a:rPr kumimoji="0" lang="de-DE"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frames</a:t>
            </a:r>
            <a:r>
              <a:rPr kumimoji="0" lang="de-DE"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&amp;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structures</a:t>
            </a:r>
            <a:r>
              <a:rPr kumimoji="0" lang="de-DE"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e.g.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systems</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i.e.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bones</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musles</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blood</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digestion</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brain</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…in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general</a:t>
            </a:r>
            <a:r>
              <a:rPr kumimoji="0" lang="de-DE"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terms</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cow</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cattle</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independent</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whether</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in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reality</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it</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is</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specific</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breed</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or</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type.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entury Gothic" panose="020B0502020202020204"/>
              </a:rPr>
              <a:t>So </a:t>
            </a:r>
            <a:r>
              <a:rPr lang="de-DE" noProof="0" dirty="0" err="1" smtClean="0">
                <a:solidFill>
                  <a:prstClr val="black"/>
                </a:solidFill>
                <a:latin typeface="Century Gothic" panose="020B0502020202020204"/>
              </a:rPr>
              <a:t>is</a:t>
            </a:r>
            <a:r>
              <a:rPr lang="de-DE" noProof="0" dirty="0" smtClean="0">
                <a:solidFill>
                  <a:prstClr val="black"/>
                </a:solidFill>
                <a:latin typeface="Century Gothic" panose="020B0502020202020204"/>
              </a:rPr>
              <a:t> </a:t>
            </a:r>
            <a:r>
              <a:rPr lang="de-DE" noProof="0" dirty="0" err="1" smtClean="0">
                <a:solidFill>
                  <a:prstClr val="black"/>
                </a:solidFill>
                <a:latin typeface="Century Gothic" panose="020B0502020202020204"/>
              </a:rPr>
              <a:t>the</a:t>
            </a:r>
            <a:r>
              <a:rPr lang="de-DE" noProof="0" dirty="0" smtClean="0">
                <a:solidFill>
                  <a:prstClr val="black"/>
                </a:solidFill>
                <a:latin typeface="Century Gothic" panose="020B0502020202020204"/>
              </a:rPr>
              <a:t>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institution</a:t>
            </a:r>
            <a:r>
              <a:rPr kumimoji="0" lang="de-DE"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qualifications</a:t>
            </a:r>
            <a:r>
              <a:rPr kumimoji="0" lang="de-DE" sz="1800" b="1"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framework</a:t>
            </a:r>
            <a:r>
              <a:rPr kumimoji="0" lang="de-DE"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of</a:t>
            </a:r>
            <a:r>
              <a:rPr kumimoji="0" lang="de-DE"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learning</a:t>
            </a:r>
            <a:r>
              <a:rPr kumimoji="0" lang="de-DE"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for</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faculties</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study</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-programmes,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modules</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which</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offer</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learners</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opportunities</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to</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achieve</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1" i="0" u="none" strike="noStrike" kern="1200" cap="none" spc="0" normalizeH="0" noProof="0" dirty="0" err="1" smtClean="0">
                <a:ln>
                  <a:noFill/>
                </a:ln>
                <a:solidFill>
                  <a:prstClr val="black"/>
                </a:solidFill>
                <a:effectLst/>
                <a:uLnTx/>
                <a:uFillTx/>
                <a:latin typeface="Century Gothic" panose="020B0502020202020204"/>
                <a:ea typeface="+mn-ea"/>
                <a:cs typeface="+mn-cs"/>
              </a:rPr>
              <a:t>learning</a:t>
            </a:r>
            <a:r>
              <a:rPr kumimoji="0" lang="de-DE" sz="1800" b="1"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1" i="0" u="none" strike="noStrike" kern="1200" cap="none" spc="0" normalizeH="0" noProof="0" dirty="0" err="1" smtClean="0">
                <a:ln>
                  <a:noFill/>
                </a:ln>
                <a:solidFill>
                  <a:prstClr val="black"/>
                </a:solidFill>
                <a:effectLst/>
                <a:uLnTx/>
                <a:uFillTx/>
                <a:latin typeface="Century Gothic" panose="020B0502020202020204"/>
                <a:ea typeface="+mn-ea"/>
                <a:cs typeface="+mn-cs"/>
              </a:rPr>
              <a:t>outcomes</a:t>
            </a:r>
            <a:r>
              <a:rPr kumimoji="0" lang="de-DE" sz="1800" b="1"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of</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specific</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type, in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line</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with</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the</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mission</a:t>
            </a:r>
            <a:r>
              <a:rPr kumimoji="0" lang="de-DE" sz="1800" b="0" i="0" u="none" strike="noStrike" kern="1200" cap="none" spc="0" normalizeH="0" noProof="0" dirty="0" smtClean="0">
                <a:ln>
                  <a:noFill/>
                </a:ln>
                <a:solidFill>
                  <a:prstClr val="black"/>
                </a:solidFill>
                <a:effectLst/>
                <a:uLnTx/>
                <a:uFillTx/>
                <a:latin typeface="Century Gothic" panose="020B0502020202020204"/>
                <a:ea typeface="+mn-ea"/>
                <a:cs typeface="+mn-cs"/>
              </a:rPr>
              <a:t> </a:t>
            </a:r>
            <a:r>
              <a:rPr kumimoji="0" lang="de-DE" sz="1800" b="0" i="0" u="none" strike="noStrike" kern="1200" cap="none" spc="0" normalizeH="0" noProof="0" dirty="0" err="1" smtClean="0">
                <a:ln>
                  <a:noFill/>
                </a:ln>
                <a:solidFill>
                  <a:prstClr val="black"/>
                </a:solidFill>
                <a:effectLst/>
                <a:uLnTx/>
                <a:uFillTx/>
                <a:latin typeface="Century Gothic" panose="020B0502020202020204"/>
                <a:ea typeface="+mn-ea"/>
                <a:cs typeface="+mn-cs"/>
              </a:rPr>
              <a:t>statement</a:t>
            </a:r>
            <a:endParaRPr kumimoji="0" lang="de-D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9979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1621" y="1820849"/>
            <a:ext cx="7407038" cy="2870421"/>
          </a:xfrm>
        </p:spPr>
        <p:txBody>
          <a:bodyPr>
            <a:normAutofit fontScale="90000"/>
          </a:bodyPr>
          <a:lstStyle/>
          <a:p>
            <a:pPr>
              <a:spcAft>
                <a:spcPts val="0"/>
              </a:spcAft>
            </a:pPr>
            <a:r>
              <a:rPr lang="en-GB" sz="3600" b="1" dirty="0" smtClean="0">
                <a:solidFill>
                  <a:srgbClr val="1F497D"/>
                </a:solidFill>
                <a:latin typeface="Calibri" panose="020F0502020204030204" pitchFamily="34" charset="0"/>
                <a:ea typeface="Calibri" panose="020F0502020204030204" pitchFamily="34" charset="0"/>
              </a:rPr>
              <a:t/>
            </a:r>
            <a:br>
              <a:rPr lang="en-GB" sz="3600" b="1" dirty="0" smtClean="0">
                <a:solidFill>
                  <a:srgbClr val="1F497D"/>
                </a:solidFill>
                <a:latin typeface="Calibri" panose="020F0502020204030204" pitchFamily="34" charset="0"/>
                <a:ea typeface="Calibri" panose="020F0502020204030204" pitchFamily="34" charset="0"/>
              </a:rPr>
            </a:br>
            <a:r>
              <a:rPr lang="en-GB" sz="3600" b="1" dirty="0">
                <a:solidFill>
                  <a:srgbClr val="1F497D"/>
                </a:solidFill>
                <a:latin typeface="Calibri" panose="020F0502020204030204" pitchFamily="34" charset="0"/>
                <a:ea typeface="Calibri" panose="020F0502020204030204" pitchFamily="34" charset="0"/>
              </a:rPr>
              <a:t/>
            </a:r>
            <a:br>
              <a:rPr lang="en-GB" sz="3600" b="1" dirty="0">
                <a:solidFill>
                  <a:srgbClr val="1F497D"/>
                </a:solidFill>
                <a:latin typeface="Calibri" panose="020F0502020204030204" pitchFamily="34" charset="0"/>
                <a:ea typeface="Calibri" panose="020F0502020204030204" pitchFamily="34" charset="0"/>
              </a:rPr>
            </a:br>
            <a:r>
              <a:rPr lang="en-GB" sz="4000" b="1" dirty="0" smtClean="0">
                <a:solidFill>
                  <a:srgbClr val="1F497D"/>
                </a:solidFill>
                <a:latin typeface="Calibri" panose="020F0502020204030204" pitchFamily="34" charset="0"/>
                <a:ea typeface="Calibri" panose="020F0502020204030204" pitchFamily="34" charset="0"/>
              </a:rPr>
              <a:t>Bologna Hub Peer Support </a:t>
            </a:r>
            <a:br>
              <a:rPr lang="en-GB" sz="4000" b="1" dirty="0" smtClean="0">
                <a:solidFill>
                  <a:srgbClr val="1F497D"/>
                </a:solidFill>
                <a:latin typeface="Calibri" panose="020F0502020204030204" pitchFamily="34" charset="0"/>
                <a:ea typeface="Calibri" panose="020F0502020204030204" pitchFamily="34" charset="0"/>
              </a:rPr>
            </a:br>
            <a:r>
              <a:rPr lang="en-GB" sz="4000" b="1" dirty="0" smtClean="0">
                <a:solidFill>
                  <a:srgbClr val="1F497D"/>
                </a:solidFill>
                <a:latin typeface="Calibri" panose="020F0502020204030204" pitchFamily="34" charset="0"/>
                <a:ea typeface="Calibri" panose="020F0502020204030204" pitchFamily="34" charset="0"/>
              </a:rPr>
              <a:t/>
            </a:r>
            <a:br>
              <a:rPr lang="en-GB" sz="4000" b="1" dirty="0" smtClean="0">
                <a:solidFill>
                  <a:srgbClr val="1F497D"/>
                </a:solidFill>
                <a:latin typeface="Calibri" panose="020F0502020204030204" pitchFamily="34" charset="0"/>
                <a:ea typeface="Calibri" panose="020F0502020204030204" pitchFamily="34" charset="0"/>
              </a:rPr>
            </a:br>
            <a:r>
              <a:rPr lang="en-GB" sz="3600" dirty="0" smtClean="0">
                <a:solidFill>
                  <a:schemeClr val="bg1"/>
                </a:solidFill>
                <a:latin typeface="Calibri" panose="020F0502020204030204" pitchFamily="34" charset="0"/>
                <a:ea typeface="Calibri" panose="020F0502020204030204" pitchFamily="34" charset="0"/>
              </a:rPr>
              <a:t>1</a:t>
            </a:r>
            <a:br>
              <a:rPr lang="en-GB" sz="3600" dirty="0" smtClean="0">
                <a:solidFill>
                  <a:schemeClr val="bg1"/>
                </a:solidFill>
                <a:latin typeface="Calibri" panose="020F0502020204030204" pitchFamily="34" charset="0"/>
                <a:ea typeface="Calibri" panose="020F0502020204030204" pitchFamily="34" charset="0"/>
              </a:rPr>
            </a:br>
            <a:r>
              <a:rPr lang="en-GB" sz="3600" dirty="0" smtClean="0">
                <a:solidFill>
                  <a:srgbClr val="1F497D"/>
                </a:solidFill>
                <a:latin typeface="Calibri" panose="020F0502020204030204" pitchFamily="34" charset="0"/>
                <a:ea typeface="Calibri" panose="020F0502020204030204" pitchFamily="34" charset="0"/>
              </a:rPr>
              <a:t/>
            </a:r>
            <a:br>
              <a:rPr lang="en-GB" sz="3600" dirty="0" smtClean="0">
                <a:solidFill>
                  <a:srgbClr val="1F497D"/>
                </a:solidFill>
                <a:latin typeface="Calibri" panose="020F0502020204030204" pitchFamily="34" charset="0"/>
                <a:ea typeface="Calibri" panose="020F0502020204030204" pitchFamily="34" charset="0"/>
              </a:rPr>
            </a:br>
            <a:r>
              <a:rPr lang="en-GB" sz="3600" dirty="0" smtClean="0">
                <a:solidFill>
                  <a:schemeClr val="accent2"/>
                </a:solidFill>
                <a:latin typeface="Calibri" panose="020F0502020204030204" pitchFamily="34" charset="0"/>
                <a:ea typeface="Calibri" panose="020F0502020204030204" pitchFamily="34" charset="0"/>
              </a:rPr>
              <a:t>2</a:t>
            </a:r>
            <a:r>
              <a:rPr lang="en-GB" sz="3600" dirty="0" smtClean="0">
                <a:solidFill>
                  <a:srgbClr val="1F497D"/>
                </a:solidFill>
                <a:latin typeface="Calibri" panose="020F0502020204030204" pitchFamily="34" charset="0"/>
                <a:ea typeface="Calibri" panose="020F0502020204030204" pitchFamily="34" charset="0"/>
              </a:rPr>
              <a:t> </a:t>
            </a:r>
            <a:r>
              <a:rPr lang="en-GB" sz="3600" dirty="0" smtClean="0">
                <a:solidFill>
                  <a:srgbClr val="FFC000"/>
                </a:solidFill>
                <a:latin typeface="Calibri" panose="020F0502020204030204" pitchFamily="34" charset="0"/>
                <a:ea typeface="Calibri" panose="020F0502020204030204" pitchFamily="34" charset="0"/>
              </a:rPr>
              <a:t>Quality </a:t>
            </a:r>
            <a:r>
              <a:rPr lang="en-GB" sz="3600" dirty="0">
                <a:solidFill>
                  <a:srgbClr val="FFC000"/>
                </a:solidFill>
                <a:latin typeface="Calibri" panose="020F0502020204030204" pitchFamily="34" charset="0"/>
                <a:ea typeface="Calibri" panose="020F0502020204030204" pitchFamily="34" charset="0"/>
              </a:rPr>
              <a:t>Culture and Quality </a:t>
            </a:r>
            <a:r>
              <a:rPr lang="en-GB" sz="3600" dirty="0" smtClean="0">
                <a:solidFill>
                  <a:srgbClr val="FFC000"/>
                </a:solidFill>
                <a:latin typeface="Calibri" panose="020F0502020204030204" pitchFamily="34" charset="0"/>
                <a:ea typeface="Calibri" panose="020F0502020204030204" pitchFamily="34" charset="0"/>
              </a:rPr>
              <a:t>Assurance </a:t>
            </a:r>
            <a:br>
              <a:rPr lang="en-GB" sz="3600" dirty="0" smtClean="0">
                <a:solidFill>
                  <a:srgbClr val="FFC000"/>
                </a:solidFill>
                <a:latin typeface="Calibri" panose="020F0502020204030204" pitchFamily="34" charset="0"/>
                <a:ea typeface="Calibri" panose="020F0502020204030204" pitchFamily="34" charset="0"/>
              </a:rPr>
            </a:br>
            <a:r>
              <a:rPr lang="de-DE" sz="3600" dirty="0">
                <a:latin typeface="Times New Roman" panose="02020603050405020304" pitchFamily="18" charset="0"/>
                <a:ea typeface="Calibri" panose="020F0502020204030204" pitchFamily="34" charset="0"/>
              </a:rPr>
              <a:t/>
            </a:r>
            <a:br>
              <a:rPr lang="de-DE" sz="3600" dirty="0">
                <a:latin typeface="Times New Roman" panose="02020603050405020304" pitchFamily="18" charset="0"/>
                <a:ea typeface="Calibri" panose="020F0502020204030204" pitchFamily="34" charset="0"/>
              </a:rPr>
            </a:br>
            <a:r>
              <a:rPr lang="de-DE" sz="3600" dirty="0" smtClean="0">
                <a:solidFill>
                  <a:srgbClr val="0070C0"/>
                </a:solidFill>
                <a:latin typeface="Times New Roman" panose="02020603050405020304" pitchFamily="18" charset="0"/>
                <a:ea typeface="Calibri" panose="020F0502020204030204" pitchFamily="34" charset="0"/>
              </a:rPr>
              <a:t>3</a:t>
            </a:r>
            <a:endParaRPr lang="de-DE" sz="3600" dirty="0">
              <a:solidFill>
                <a:srgbClr val="0070C0"/>
              </a:solidFill>
              <a:effectLst/>
              <a:latin typeface="Times New Roman" panose="02020603050405020304" pitchFamily="18" charset="0"/>
              <a:ea typeface="Calibri" panose="020F0502020204030204" pitchFamily="34" charset="0"/>
            </a:endParaRPr>
          </a:p>
        </p:txBody>
      </p:sp>
      <p:sp>
        <p:nvSpPr>
          <p:cNvPr id="3" name="Untertitel 2"/>
          <p:cNvSpPr>
            <a:spLocks noGrp="1"/>
          </p:cNvSpPr>
          <p:nvPr>
            <p:ph type="subTitle" idx="1"/>
          </p:nvPr>
        </p:nvSpPr>
        <p:spPr>
          <a:xfrm>
            <a:off x="1041621" y="5033176"/>
            <a:ext cx="7373594" cy="551470"/>
          </a:xfrm>
        </p:spPr>
        <p:txBody>
          <a:bodyPr>
            <a:normAutofit/>
          </a:bodyPr>
          <a:lstStyle/>
          <a:p>
            <a:pPr>
              <a:spcAft>
                <a:spcPts val="0"/>
              </a:spcAft>
            </a:pPr>
            <a:r>
              <a:rPr lang="en-GB" sz="2400" b="1" dirty="0" smtClean="0">
                <a:solidFill>
                  <a:srgbClr val="1F497D"/>
                </a:solidFill>
                <a:latin typeface="Calibri" panose="020F0502020204030204" pitchFamily="34" charset="0"/>
                <a:ea typeface="Calibri" panose="020F0502020204030204" pitchFamily="34" charset="0"/>
              </a:rPr>
              <a:t>Session II - Tuesday, 28.06.2022, 12-14h - all faculty</a:t>
            </a:r>
            <a:endParaRPr lang="de-DE" sz="2800" dirty="0" smtClean="0">
              <a:latin typeface="Times New Roman" panose="02020603050405020304" pitchFamily="18" charset="0"/>
              <a:ea typeface="Calibri" panose="020F0502020204030204" pitchFamily="34" charset="0"/>
            </a:endParaRPr>
          </a:p>
          <a:p>
            <a:endParaRPr lang="de-DE" dirty="0"/>
          </a:p>
        </p:txBody>
      </p:sp>
      <p:sp>
        <p:nvSpPr>
          <p:cNvPr id="5" name="Fußzeilenplatzhalt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v.gehmlich@hs-osnabrueck.de</a:t>
            </a:r>
            <a:endParaRPr kumimoji="0" lang="en-US" sz="11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67652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spc="-100" dirty="0">
                <a:solidFill>
                  <a:srgbClr val="FAB900"/>
                </a:solidFill>
                <a:latin typeface="Calibri" panose="020F0502020204030204" pitchFamily="34" charset="0"/>
                <a:ea typeface="Calibri" panose="020F0502020204030204" pitchFamily="34" charset="0"/>
              </a:rPr>
              <a:t>2</a:t>
            </a:r>
            <a:r>
              <a:rPr lang="en-GB" sz="3200" spc="-100" dirty="0">
                <a:solidFill>
                  <a:srgbClr val="1F497D"/>
                </a:solidFill>
                <a:latin typeface="Calibri" panose="020F0502020204030204" pitchFamily="34" charset="0"/>
                <a:ea typeface="Calibri" panose="020F0502020204030204" pitchFamily="34" charset="0"/>
              </a:rPr>
              <a:t> </a:t>
            </a:r>
            <a:r>
              <a:rPr lang="en-GB" sz="3200" spc="-100" dirty="0">
                <a:solidFill>
                  <a:srgbClr val="FFC000"/>
                </a:solidFill>
                <a:latin typeface="Calibri" panose="020F0502020204030204" pitchFamily="34" charset="0"/>
                <a:ea typeface="Calibri" panose="020F0502020204030204" pitchFamily="34" charset="0"/>
              </a:rPr>
              <a:t>Quality Culture and Quality Assurance</a:t>
            </a:r>
            <a:endParaRPr lang="de-DE" dirty="0"/>
          </a:p>
        </p:txBody>
      </p:sp>
      <p:sp>
        <p:nvSpPr>
          <p:cNvPr id="3" name="Inhaltsplatzhalter 2"/>
          <p:cNvSpPr>
            <a:spLocks noGrp="1"/>
          </p:cNvSpPr>
          <p:nvPr>
            <p:ph idx="1"/>
          </p:nvPr>
        </p:nvSpPr>
        <p:spPr>
          <a:xfrm>
            <a:off x="3560324" y="537284"/>
            <a:ext cx="8054502" cy="5914079"/>
          </a:xfrm>
        </p:spPr>
        <p:txBody>
          <a:bodyPr>
            <a:normAutofit fontScale="25000" lnSpcReduction="20000"/>
          </a:bodyPr>
          <a:lstStyle/>
          <a:p>
            <a:endParaRPr lang="de-DE" dirty="0" smtClean="0"/>
          </a:p>
          <a:p>
            <a:endParaRPr lang="de-DE" dirty="0"/>
          </a:p>
          <a:p>
            <a:endParaRPr lang="de-DE" dirty="0" smtClean="0"/>
          </a:p>
          <a:p>
            <a:endParaRPr lang="de-DE" sz="3400" dirty="0"/>
          </a:p>
          <a:p>
            <a:endParaRPr lang="de-DE" sz="6400" dirty="0" smtClean="0"/>
          </a:p>
          <a:p>
            <a:endParaRPr lang="de-DE" sz="6400" dirty="0" smtClean="0"/>
          </a:p>
          <a:p>
            <a:endParaRPr lang="de-DE" sz="6400" dirty="0"/>
          </a:p>
          <a:p>
            <a:endParaRPr lang="de-DE" sz="7200" dirty="0" smtClean="0">
              <a:latin typeface="Calibri" panose="020F0502020204030204" pitchFamily="34" charset="0"/>
              <a:cs typeface="Calibri" panose="020F0502020204030204" pitchFamily="34" charset="0"/>
            </a:endParaRPr>
          </a:p>
          <a:p>
            <a:endParaRPr lang="de-DE" sz="7200" dirty="0">
              <a:latin typeface="Calibri" panose="020F0502020204030204" pitchFamily="34" charset="0"/>
              <a:cs typeface="Calibri" panose="020F0502020204030204" pitchFamily="34" charset="0"/>
            </a:endParaRPr>
          </a:p>
          <a:p>
            <a:r>
              <a:rPr lang="de-DE" sz="7200" dirty="0" smtClean="0">
                <a:latin typeface="Calibri" panose="020F0502020204030204" pitchFamily="34" charset="0"/>
                <a:cs typeface="Calibri" panose="020F0502020204030204" pitchFamily="34" charset="0"/>
              </a:rPr>
              <a:t>A </a:t>
            </a:r>
            <a:r>
              <a:rPr lang="de-DE" sz="7200" b="1" dirty="0" err="1" smtClean="0">
                <a:latin typeface="Calibri" panose="020F0502020204030204" pitchFamily="34" charset="0"/>
                <a:cs typeface="Calibri" panose="020F0502020204030204" pitchFamily="34" charset="0"/>
              </a:rPr>
              <a:t>quality</a:t>
            </a:r>
            <a:r>
              <a:rPr lang="de-DE" sz="7200" b="1" dirty="0" smtClean="0">
                <a:latin typeface="Calibri" panose="020F0502020204030204" pitchFamily="34" charset="0"/>
                <a:cs typeface="Calibri" panose="020F0502020204030204" pitchFamily="34" charset="0"/>
              </a:rPr>
              <a:t> </a:t>
            </a:r>
            <a:r>
              <a:rPr lang="de-DE" sz="7200" b="1" dirty="0" err="1" smtClean="0">
                <a:latin typeface="Calibri" panose="020F0502020204030204" pitchFamily="34" charset="0"/>
                <a:cs typeface="Calibri" panose="020F0502020204030204" pitchFamily="34" charset="0"/>
              </a:rPr>
              <a:t>culture</a:t>
            </a:r>
            <a:r>
              <a:rPr lang="de-DE" sz="7200" b="1" dirty="0" smtClean="0">
                <a:latin typeface="Calibri" panose="020F0502020204030204" pitchFamily="34" charset="0"/>
                <a:cs typeface="Calibri" panose="020F0502020204030204" pitchFamily="34" charset="0"/>
              </a:rPr>
              <a:t> </a:t>
            </a:r>
            <a:r>
              <a:rPr lang="de-DE" sz="7200" b="1" dirty="0" err="1" smtClean="0">
                <a:latin typeface="Calibri" panose="020F0502020204030204" pitchFamily="34" charset="0"/>
                <a:cs typeface="Calibri" panose="020F0502020204030204" pitchFamily="34" charset="0"/>
              </a:rPr>
              <a:t>reflects</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the</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attitude</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of</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persons</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towards</a:t>
            </a:r>
            <a:r>
              <a:rPr lang="de-DE" sz="7200" dirty="0" smtClean="0">
                <a:latin typeface="Calibri" panose="020F0502020204030204" pitchFamily="34" charset="0"/>
                <a:cs typeface="Calibri" panose="020F0502020204030204" pitchFamily="34" charset="0"/>
              </a:rPr>
              <a:t> qualitative </a:t>
            </a:r>
            <a:r>
              <a:rPr lang="de-DE" sz="7200" dirty="0" err="1" smtClean="0">
                <a:latin typeface="Calibri" panose="020F0502020204030204" pitchFamily="34" charset="0"/>
                <a:cs typeface="Calibri" panose="020F0502020204030204" pitchFamily="34" charset="0"/>
              </a:rPr>
              <a:t>standards</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and</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guidelines</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set</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by</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the</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society</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or</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parts</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thereof</a:t>
            </a:r>
            <a:r>
              <a:rPr lang="de-DE" sz="7200" dirty="0" smtClean="0">
                <a:latin typeface="Calibri" panose="020F0502020204030204" pitchFamily="34" charset="0"/>
                <a:cs typeface="Calibri" panose="020F0502020204030204" pitchFamily="34" charset="0"/>
              </a:rPr>
              <a:t>.</a:t>
            </a:r>
          </a:p>
          <a:p>
            <a:r>
              <a:rPr lang="de-DE" sz="7200" b="1" dirty="0" smtClean="0">
                <a:latin typeface="Calibri" panose="020F0502020204030204" pitchFamily="34" charset="0"/>
                <a:cs typeface="Calibri" panose="020F0502020204030204" pitchFamily="34" charset="0"/>
              </a:rPr>
              <a:t>Quality Assurance </a:t>
            </a:r>
            <a:r>
              <a:rPr lang="de-DE" sz="7200" b="1" dirty="0" err="1" smtClean="0">
                <a:latin typeface="Calibri" panose="020F0502020204030204" pitchFamily="34" charset="0"/>
                <a:cs typeface="Calibri" panose="020F0502020204030204" pitchFamily="34" charset="0"/>
              </a:rPr>
              <a:t>describe</a:t>
            </a:r>
            <a:r>
              <a:rPr lang="de-DE" sz="7200" b="1" dirty="0" smtClean="0">
                <a:latin typeface="Calibri" panose="020F0502020204030204" pitchFamily="34" charset="0"/>
                <a:cs typeface="Calibri" panose="020F0502020204030204" pitchFamily="34" charset="0"/>
              </a:rPr>
              <a:t> </a:t>
            </a:r>
            <a:r>
              <a:rPr lang="de-DE" sz="7200" b="1" dirty="0" err="1" smtClean="0">
                <a:latin typeface="Calibri" panose="020F0502020204030204" pitchFamily="34" charset="0"/>
                <a:cs typeface="Calibri" panose="020F0502020204030204" pitchFamily="34" charset="0"/>
              </a:rPr>
              <a:t>the</a:t>
            </a:r>
            <a:r>
              <a:rPr lang="de-DE" sz="7200" b="1" dirty="0" smtClean="0">
                <a:latin typeface="Calibri" panose="020F0502020204030204" pitchFamily="34" charset="0"/>
                <a:cs typeface="Calibri" panose="020F0502020204030204" pitchFamily="34" charset="0"/>
              </a:rPr>
              <a:t> </a:t>
            </a:r>
            <a:r>
              <a:rPr lang="de-DE" sz="7200" b="1" dirty="0" err="1" smtClean="0">
                <a:latin typeface="Calibri" panose="020F0502020204030204" pitchFamily="34" charset="0"/>
                <a:cs typeface="Calibri" panose="020F0502020204030204" pitchFamily="34" charset="0"/>
              </a:rPr>
              <a:t>systematic</a:t>
            </a:r>
            <a:r>
              <a:rPr lang="de-DE" sz="7200" b="1" dirty="0" smtClean="0">
                <a:latin typeface="Calibri" panose="020F0502020204030204" pitchFamily="34" charset="0"/>
                <a:cs typeface="Calibri" panose="020F0502020204030204" pitchFamily="34" charset="0"/>
              </a:rPr>
              <a:t> </a:t>
            </a:r>
            <a:r>
              <a:rPr lang="de-DE" sz="7200" b="1" dirty="0" err="1" smtClean="0">
                <a:latin typeface="Calibri" panose="020F0502020204030204" pitchFamily="34" charset="0"/>
                <a:cs typeface="Calibri" panose="020F0502020204030204" pitchFamily="34" charset="0"/>
              </a:rPr>
              <a:t>efforts</a:t>
            </a:r>
            <a:r>
              <a:rPr lang="de-DE" sz="7200" b="1" dirty="0" smtClean="0">
                <a:latin typeface="Calibri" panose="020F0502020204030204" pitchFamily="34" charset="0"/>
                <a:cs typeface="Calibri" panose="020F0502020204030204" pitchFamily="34" charset="0"/>
              </a:rPr>
              <a:t> </a:t>
            </a:r>
            <a:r>
              <a:rPr lang="de-DE" sz="7200" b="1" dirty="0" err="1" smtClean="0">
                <a:latin typeface="Calibri" panose="020F0502020204030204" pitchFamily="34" charset="0"/>
                <a:cs typeface="Calibri" panose="020F0502020204030204" pitchFamily="34" charset="0"/>
              </a:rPr>
              <a:t>by</a:t>
            </a:r>
            <a:r>
              <a:rPr lang="de-DE" sz="7200" b="1" dirty="0" smtClean="0">
                <a:latin typeface="Calibri" panose="020F0502020204030204" pitchFamily="34" charset="0"/>
                <a:cs typeface="Calibri" panose="020F0502020204030204" pitchFamily="34" charset="0"/>
              </a:rPr>
              <a:t> </a:t>
            </a:r>
            <a:r>
              <a:rPr lang="de-DE" sz="7200" b="1" dirty="0" err="1" smtClean="0">
                <a:latin typeface="Calibri" panose="020F0502020204030204" pitchFamily="34" charset="0"/>
                <a:cs typeface="Calibri" panose="020F0502020204030204" pitchFamily="34" charset="0"/>
              </a:rPr>
              <a:t>organisations</a:t>
            </a:r>
            <a:r>
              <a:rPr lang="de-DE" sz="7200" b="1"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to</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insure</a:t>
            </a:r>
            <a:r>
              <a:rPr lang="de-DE" sz="7200" dirty="0" smtClean="0">
                <a:latin typeface="Calibri" panose="020F0502020204030204" pitchFamily="34" charset="0"/>
                <a:cs typeface="Calibri" panose="020F0502020204030204" pitchFamily="34" charset="0"/>
              </a:rPr>
              <a:t> a </a:t>
            </a:r>
            <a:r>
              <a:rPr lang="de-DE" sz="7200" dirty="0" err="1" smtClean="0">
                <a:latin typeface="Calibri" panose="020F0502020204030204" pitchFamily="34" charset="0"/>
                <a:cs typeface="Calibri" panose="020F0502020204030204" pitchFamily="34" charset="0"/>
              </a:rPr>
              <a:t>comparable</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and</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consistent</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standard</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of</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outcomes</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Depending</a:t>
            </a:r>
            <a:r>
              <a:rPr lang="de-DE" sz="7200" dirty="0" smtClean="0">
                <a:latin typeface="Calibri" panose="020F0502020204030204" pitchFamily="34" charset="0"/>
                <a:cs typeface="Calibri" panose="020F0502020204030204" pitchFamily="34" charset="0"/>
              </a:rPr>
              <a:t> on </a:t>
            </a:r>
            <a:r>
              <a:rPr lang="de-DE" sz="7200" dirty="0" err="1" smtClean="0">
                <a:latin typeface="Calibri" panose="020F0502020204030204" pitchFamily="34" charset="0"/>
                <a:cs typeface="Calibri" panose="020F0502020204030204" pitchFamily="34" charset="0"/>
              </a:rPr>
              <a:t>its</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objectives</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and</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implementation</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external</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and</a:t>
            </a:r>
            <a:r>
              <a:rPr lang="de-DE" sz="7200" dirty="0" smtClean="0">
                <a:latin typeface="Calibri" panose="020F0502020204030204" pitchFamily="34" charset="0"/>
                <a:cs typeface="Calibri" panose="020F0502020204030204" pitchFamily="34" charset="0"/>
              </a:rPr>
              <a:t> internal </a:t>
            </a:r>
            <a:r>
              <a:rPr lang="de-DE" sz="7200" dirty="0" err="1" smtClean="0">
                <a:latin typeface="Calibri" panose="020F0502020204030204" pitchFamily="34" charset="0"/>
                <a:cs typeface="Calibri" panose="020F0502020204030204" pitchFamily="34" charset="0"/>
              </a:rPr>
              <a:t>quality</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assurance</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are</a:t>
            </a:r>
            <a:r>
              <a:rPr lang="de-DE" sz="7200" dirty="0" smtClean="0">
                <a:latin typeface="Calibri" panose="020F0502020204030204" pitchFamily="34" charset="0"/>
                <a:cs typeface="Calibri" panose="020F0502020204030204" pitchFamily="34" charset="0"/>
              </a:rPr>
              <a:t> </a:t>
            </a:r>
            <a:r>
              <a:rPr lang="de-DE" sz="7200" dirty="0" err="1" smtClean="0">
                <a:latin typeface="Calibri" panose="020F0502020204030204" pitchFamily="34" charset="0"/>
                <a:cs typeface="Calibri" panose="020F0502020204030204" pitchFamily="34" charset="0"/>
              </a:rPr>
              <a:t>distinguised</a:t>
            </a:r>
            <a:r>
              <a:rPr lang="de-DE" sz="7200" dirty="0" smtClean="0">
                <a:latin typeface="Calibri" panose="020F0502020204030204" pitchFamily="34" charset="0"/>
                <a:cs typeface="Calibri" panose="020F0502020204030204" pitchFamily="34" charset="0"/>
              </a:rPr>
              <a:t>. </a:t>
            </a:r>
          </a:p>
          <a:p>
            <a:r>
              <a:rPr lang="en-US" sz="7200" dirty="0">
                <a:latin typeface="Calibri" panose="020F0502020204030204" pitchFamily="34" charset="0"/>
                <a:cs typeface="Calibri" panose="020F0502020204030204" pitchFamily="34" charset="0"/>
              </a:rPr>
              <a:t>The </a:t>
            </a:r>
            <a:r>
              <a:rPr lang="en-US" sz="7200" b="1" dirty="0">
                <a:latin typeface="Calibri" panose="020F0502020204030204" pitchFamily="34" charset="0"/>
                <a:cs typeface="Calibri" panose="020F0502020204030204" pitchFamily="34" charset="0"/>
              </a:rPr>
              <a:t>role </a:t>
            </a:r>
            <a:r>
              <a:rPr lang="en-US" sz="7200" dirty="0">
                <a:latin typeface="Calibri" panose="020F0502020204030204" pitchFamily="34" charset="0"/>
                <a:cs typeface="Calibri" panose="020F0502020204030204" pitchFamily="34" charset="0"/>
              </a:rPr>
              <a:t>of quality assurance </a:t>
            </a:r>
            <a:r>
              <a:rPr lang="en-US" sz="7200" dirty="0" smtClean="0">
                <a:latin typeface="Calibri" panose="020F0502020204030204" pitchFamily="34" charset="0"/>
                <a:cs typeface="Calibri" panose="020F0502020204030204" pitchFamily="34" charset="0"/>
              </a:rPr>
              <a:t>is crucial </a:t>
            </a:r>
            <a:r>
              <a:rPr lang="en-US" sz="7200" dirty="0">
                <a:latin typeface="Calibri" panose="020F0502020204030204" pitchFamily="34" charset="0"/>
                <a:cs typeface="Calibri" panose="020F0502020204030204" pitchFamily="34" charset="0"/>
              </a:rPr>
              <a:t>in supporting </a:t>
            </a:r>
            <a:r>
              <a:rPr lang="en-US" sz="7200" dirty="0" smtClean="0">
                <a:latin typeface="Calibri" panose="020F0502020204030204" pitchFamily="34" charset="0"/>
                <a:cs typeface="Calibri" panose="020F0502020204030204" pitchFamily="34" charset="0"/>
              </a:rPr>
              <a:t>for example higher </a:t>
            </a:r>
            <a:r>
              <a:rPr lang="en-US" sz="7200" dirty="0">
                <a:latin typeface="Calibri" panose="020F0502020204030204" pitchFamily="34" charset="0"/>
                <a:cs typeface="Calibri" panose="020F0502020204030204" pitchFamily="34" charset="0"/>
              </a:rPr>
              <a:t>education systems and institutions in </a:t>
            </a:r>
            <a:r>
              <a:rPr lang="en-US" sz="7200" b="1" dirty="0">
                <a:latin typeface="Calibri" panose="020F0502020204030204" pitchFamily="34" charset="0"/>
                <a:cs typeface="Calibri" panose="020F0502020204030204" pitchFamily="34" charset="0"/>
              </a:rPr>
              <a:t>responding to </a:t>
            </a:r>
            <a:r>
              <a:rPr lang="en-US" sz="7200" b="1" dirty="0" smtClean="0">
                <a:latin typeface="Calibri" panose="020F0502020204030204" pitchFamily="34" charset="0"/>
                <a:cs typeface="Calibri" panose="020F0502020204030204" pitchFamily="34" charset="0"/>
              </a:rPr>
              <a:t>changes </a:t>
            </a:r>
            <a:r>
              <a:rPr lang="en-US" sz="7200" dirty="0" smtClean="0">
                <a:latin typeface="Calibri" panose="020F0502020204030204" pitchFamily="34" charset="0"/>
                <a:cs typeface="Calibri" panose="020F0502020204030204" pitchFamily="34" charset="0"/>
              </a:rPr>
              <a:t>while </a:t>
            </a:r>
            <a:r>
              <a:rPr lang="en-US" sz="7200" dirty="0">
                <a:latin typeface="Calibri" panose="020F0502020204030204" pitchFamily="34" charset="0"/>
                <a:cs typeface="Calibri" panose="020F0502020204030204" pitchFamily="34" charset="0"/>
              </a:rPr>
              <a:t>ensuring the qualifications achieved by students and their experience of higher </a:t>
            </a:r>
            <a:r>
              <a:rPr lang="en-US" sz="7200" dirty="0" smtClean="0">
                <a:latin typeface="Calibri" panose="020F0502020204030204" pitchFamily="34" charset="0"/>
                <a:cs typeface="Calibri" panose="020F0502020204030204" pitchFamily="34" charset="0"/>
              </a:rPr>
              <a:t>education remain </a:t>
            </a:r>
            <a:r>
              <a:rPr lang="en-US" sz="7200" dirty="0">
                <a:latin typeface="Calibri" panose="020F0502020204030204" pitchFamily="34" charset="0"/>
                <a:cs typeface="Calibri" panose="020F0502020204030204" pitchFamily="34" charset="0"/>
              </a:rPr>
              <a:t>at the forefront of institutional missions</a:t>
            </a:r>
            <a:r>
              <a:rPr lang="en-US" sz="7200" dirty="0" smtClean="0">
                <a:latin typeface="Calibri" panose="020F0502020204030204" pitchFamily="34" charset="0"/>
                <a:cs typeface="Calibri" panose="020F0502020204030204" pitchFamily="34" charset="0"/>
              </a:rPr>
              <a:t>.*</a:t>
            </a:r>
          </a:p>
          <a:p>
            <a:pPr lvl="0">
              <a:buClr>
                <a:srgbClr val="40BAD2"/>
              </a:buClr>
            </a:pPr>
            <a:r>
              <a:rPr lang="en-US" sz="7200" dirty="0" smtClean="0">
                <a:solidFill>
                  <a:srgbClr val="000000">
                    <a:lumMod val="65000"/>
                    <a:lumOff val="35000"/>
                  </a:srgbClr>
                </a:solidFill>
                <a:latin typeface="Calibri" panose="020F0502020204030204" pitchFamily="34" charset="0"/>
                <a:cs typeface="Calibri" panose="020F0502020204030204" pitchFamily="34" charset="0"/>
              </a:rPr>
              <a:t>A </a:t>
            </a:r>
            <a:r>
              <a:rPr lang="en-US" sz="7200" b="1" dirty="0">
                <a:solidFill>
                  <a:srgbClr val="000000">
                    <a:lumMod val="65000"/>
                    <a:lumOff val="35000"/>
                  </a:srgbClr>
                </a:solidFill>
                <a:latin typeface="Calibri" panose="020F0502020204030204" pitchFamily="34" charset="0"/>
                <a:cs typeface="Calibri" panose="020F0502020204030204" pitchFamily="34" charset="0"/>
              </a:rPr>
              <a:t>key goal </a:t>
            </a:r>
            <a:r>
              <a:rPr lang="en-US" sz="7200" dirty="0">
                <a:solidFill>
                  <a:srgbClr val="000000">
                    <a:lumMod val="65000"/>
                    <a:lumOff val="35000"/>
                  </a:srgbClr>
                </a:solidFill>
                <a:latin typeface="Calibri" panose="020F0502020204030204" pitchFamily="34" charset="0"/>
                <a:cs typeface="Calibri" panose="020F0502020204030204" pitchFamily="34" charset="0"/>
              </a:rPr>
              <a:t>of the Standards and Guidelines for Quality Assurance in the European Higher Education Area (ESG) is to </a:t>
            </a:r>
            <a:r>
              <a:rPr lang="en-US" sz="7200" b="1" dirty="0">
                <a:solidFill>
                  <a:srgbClr val="000000">
                    <a:lumMod val="65000"/>
                    <a:lumOff val="35000"/>
                  </a:srgbClr>
                </a:solidFill>
                <a:latin typeface="Calibri" panose="020F0502020204030204" pitchFamily="34" charset="0"/>
                <a:cs typeface="Calibri" panose="020F0502020204030204" pitchFamily="34" charset="0"/>
              </a:rPr>
              <a:t>contribute to the common understanding of quality assurance for learning and teaching </a:t>
            </a:r>
            <a:r>
              <a:rPr lang="en-US" sz="7200" dirty="0">
                <a:solidFill>
                  <a:srgbClr val="000000">
                    <a:lumMod val="65000"/>
                    <a:lumOff val="35000"/>
                  </a:srgbClr>
                </a:solidFill>
                <a:latin typeface="Calibri" panose="020F0502020204030204" pitchFamily="34" charset="0"/>
                <a:cs typeface="Calibri" panose="020F0502020204030204" pitchFamily="34" charset="0"/>
              </a:rPr>
              <a:t>across borders and among all stakeholders</a:t>
            </a:r>
            <a:r>
              <a:rPr lang="en-US" sz="7200" dirty="0" smtClean="0">
                <a:solidFill>
                  <a:srgbClr val="000000">
                    <a:lumMod val="65000"/>
                    <a:lumOff val="35000"/>
                  </a:srgbClr>
                </a:solidFill>
                <a:latin typeface="Calibri" panose="020F0502020204030204" pitchFamily="34" charset="0"/>
                <a:cs typeface="Calibri" panose="020F0502020204030204" pitchFamily="34" charset="0"/>
              </a:rPr>
              <a:t>.*</a:t>
            </a:r>
          </a:p>
          <a:p>
            <a:pPr lvl="0">
              <a:buClr>
                <a:srgbClr val="40BAD2"/>
              </a:buClr>
            </a:pPr>
            <a:r>
              <a:rPr lang="en-US" sz="7200" dirty="0" smtClean="0">
                <a:solidFill>
                  <a:srgbClr val="000000">
                    <a:lumMod val="65000"/>
                    <a:lumOff val="35000"/>
                  </a:srgbClr>
                </a:solidFill>
                <a:latin typeface="Calibri" panose="020F0502020204030204" pitchFamily="34" charset="0"/>
                <a:cs typeface="Calibri" panose="020F0502020204030204" pitchFamily="34" charset="0"/>
              </a:rPr>
              <a:t>The ESG </a:t>
            </a:r>
            <a:r>
              <a:rPr lang="en-US" sz="7200" dirty="0">
                <a:solidFill>
                  <a:srgbClr val="000000">
                    <a:lumMod val="65000"/>
                    <a:lumOff val="35000"/>
                  </a:srgbClr>
                </a:solidFill>
                <a:latin typeface="Calibri" panose="020F0502020204030204" pitchFamily="34" charset="0"/>
                <a:cs typeface="Calibri" panose="020F0502020204030204" pitchFamily="34" charset="0"/>
              </a:rPr>
              <a:t>were adopted by the Ministers responsible for higher education in </a:t>
            </a:r>
            <a:r>
              <a:rPr lang="en-US" sz="7200" b="1" dirty="0">
                <a:solidFill>
                  <a:srgbClr val="000000">
                    <a:lumMod val="65000"/>
                    <a:lumOff val="35000"/>
                  </a:srgbClr>
                </a:solidFill>
                <a:latin typeface="Calibri" panose="020F0502020204030204" pitchFamily="34" charset="0"/>
                <a:cs typeface="Calibri" panose="020F0502020204030204" pitchFamily="34" charset="0"/>
              </a:rPr>
              <a:t>2005</a:t>
            </a:r>
            <a:r>
              <a:rPr lang="en-US" sz="7200" dirty="0">
                <a:solidFill>
                  <a:srgbClr val="000000">
                    <a:lumMod val="65000"/>
                    <a:lumOff val="35000"/>
                  </a:srgbClr>
                </a:solidFill>
                <a:latin typeface="Calibri" panose="020F0502020204030204" pitchFamily="34" charset="0"/>
                <a:cs typeface="Calibri" panose="020F0502020204030204" pitchFamily="34" charset="0"/>
              </a:rPr>
              <a:t> following a proposal prepared by the European Association for Quality Assurance in Higher Education (ENQA) in cooperation with the European Students’ Union (ESU),1 the European Association of Institutions in Higher Education (EURASHE) and the European University Association (EUA</a:t>
            </a:r>
            <a:r>
              <a:rPr lang="en-US" sz="7200" dirty="0" smtClean="0">
                <a:solidFill>
                  <a:srgbClr val="000000">
                    <a:lumMod val="65000"/>
                    <a:lumOff val="35000"/>
                  </a:srgbClr>
                </a:solidFill>
                <a:latin typeface="Calibri" panose="020F0502020204030204" pitchFamily="34" charset="0"/>
                <a:cs typeface="Calibri" panose="020F0502020204030204" pitchFamily="34" charset="0"/>
              </a:rPr>
              <a:t>).*</a:t>
            </a:r>
          </a:p>
          <a:p>
            <a:r>
              <a:rPr lang="en-US" sz="7200" dirty="0">
                <a:latin typeface="Calibri" panose="020F0502020204030204" pitchFamily="34" charset="0"/>
                <a:cs typeface="Calibri" panose="020F0502020204030204" pitchFamily="34" charset="0"/>
              </a:rPr>
              <a:t>The ESG are used by </a:t>
            </a:r>
            <a:r>
              <a:rPr lang="en-US" sz="7200" b="1" dirty="0">
                <a:latin typeface="Calibri" panose="020F0502020204030204" pitchFamily="34" charset="0"/>
                <a:cs typeface="Calibri" panose="020F0502020204030204" pitchFamily="34" charset="0"/>
              </a:rPr>
              <a:t>institutions and quality assurance agencies as a reference document</a:t>
            </a:r>
            <a:r>
              <a:rPr lang="en-US" sz="7200" dirty="0">
                <a:latin typeface="Calibri" panose="020F0502020204030204" pitchFamily="34" charset="0"/>
                <a:cs typeface="Calibri" panose="020F0502020204030204" pitchFamily="34" charset="0"/>
              </a:rPr>
              <a:t> for </a:t>
            </a:r>
            <a:r>
              <a:rPr lang="en-US" sz="7200" dirty="0" smtClean="0">
                <a:latin typeface="Calibri" panose="020F0502020204030204" pitchFamily="34" charset="0"/>
                <a:cs typeface="Calibri" panose="020F0502020204030204" pitchFamily="34" charset="0"/>
              </a:rPr>
              <a:t>internal and </a:t>
            </a:r>
            <a:r>
              <a:rPr lang="en-US" sz="7200" dirty="0">
                <a:latin typeface="Calibri" panose="020F0502020204030204" pitchFamily="34" charset="0"/>
                <a:cs typeface="Calibri" panose="020F0502020204030204" pitchFamily="34" charset="0"/>
              </a:rPr>
              <a:t>external quality assurance systems in higher education. Moreover, they are used by the </a:t>
            </a:r>
            <a:r>
              <a:rPr lang="en-US" sz="7200" b="1" dirty="0" err="1" smtClean="0">
                <a:latin typeface="Calibri" panose="020F0502020204030204" pitchFamily="34" charset="0"/>
                <a:cs typeface="Calibri" panose="020F0502020204030204" pitchFamily="34" charset="0"/>
              </a:rPr>
              <a:t>EuropeanQuality</a:t>
            </a:r>
            <a:r>
              <a:rPr lang="en-US" sz="7200" b="1" dirty="0" smtClean="0">
                <a:latin typeface="Calibri" panose="020F0502020204030204" pitchFamily="34" charset="0"/>
                <a:cs typeface="Calibri" panose="020F0502020204030204" pitchFamily="34" charset="0"/>
              </a:rPr>
              <a:t> </a:t>
            </a:r>
            <a:r>
              <a:rPr lang="en-US" sz="7200" b="1" dirty="0">
                <a:latin typeface="Calibri" panose="020F0502020204030204" pitchFamily="34" charset="0"/>
                <a:cs typeface="Calibri" panose="020F0502020204030204" pitchFamily="34" charset="0"/>
              </a:rPr>
              <a:t>Assurance Register </a:t>
            </a:r>
            <a:r>
              <a:rPr lang="en-US" sz="7200" dirty="0">
                <a:latin typeface="Calibri" panose="020F0502020204030204" pitchFamily="34" charset="0"/>
                <a:cs typeface="Calibri" panose="020F0502020204030204" pitchFamily="34" charset="0"/>
              </a:rPr>
              <a:t>(EQAR), which is responsible for the register of quality assurance </a:t>
            </a:r>
            <a:r>
              <a:rPr lang="en-US" sz="7200" dirty="0" smtClean="0">
                <a:latin typeface="Calibri" panose="020F0502020204030204" pitchFamily="34" charset="0"/>
                <a:cs typeface="Calibri" panose="020F0502020204030204" pitchFamily="34" charset="0"/>
              </a:rPr>
              <a:t>agencies that </a:t>
            </a:r>
            <a:r>
              <a:rPr lang="en-US" sz="7200" dirty="0">
                <a:latin typeface="Calibri" panose="020F0502020204030204" pitchFamily="34" charset="0"/>
                <a:cs typeface="Calibri" panose="020F0502020204030204" pitchFamily="34" charset="0"/>
              </a:rPr>
              <a:t>comply with the ESG</a:t>
            </a:r>
            <a:r>
              <a:rPr lang="en-US" sz="7200" dirty="0" smtClean="0">
                <a:latin typeface="Calibri" panose="020F0502020204030204" pitchFamily="34" charset="0"/>
                <a:cs typeface="Calibri" panose="020F0502020204030204" pitchFamily="34" charset="0"/>
              </a:rPr>
              <a:t>.*</a:t>
            </a:r>
          </a:p>
          <a:p>
            <a:r>
              <a:rPr lang="en-US" sz="4800" dirty="0" smtClean="0">
                <a:latin typeface="Calibri" panose="020F0502020204030204" pitchFamily="34" charset="0"/>
                <a:cs typeface="Calibri" panose="020F0502020204030204" pitchFamily="34" charset="0"/>
              </a:rPr>
              <a:t>*Adapted from the ESG 2015</a:t>
            </a:r>
            <a:endParaRPr lang="en-US" sz="4800" dirty="0">
              <a:latin typeface="Calibri" panose="020F0502020204030204" pitchFamily="34" charset="0"/>
              <a:cs typeface="Calibri" panose="020F0502020204030204" pitchFamily="34" charset="0"/>
            </a:endParaRPr>
          </a:p>
          <a:p>
            <a:endParaRPr lang="de-DE" sz="6400" dirty="0" smtClean="0"/>
          </a:p>
          <a:p>
            <a:endParaRPr lang="de-DE" sz="6400" dirty="0"/>
          </a:p>
          <a:p>
            <a:endParaRPr lang="de-DE" sz="6400" dirty="0" smtClean="0"/>
          </a:p>
          <a:p>
            <a:endParaRPr lang="de-DE" sz="6400" dirty="0"/>
          </a:p>
          <a:p>
            <a:endParaRPr lang="de-DE" sz="6400" dirty="0" smtClean="0"/>
          </a:p>
          <a:p>
            <a:endParaRPr lang="de-DE" sz="6400" dirty="0"/>
          </a:p>
          <a:p>
            <a:endParaRPr lang="de-DE" dirty="0" smtClean="0"/>
          </a:p>
          <a:p>
            <a:endParaRPr lang="de-DE" dirty="0"/>
          </a:p>
          <a:p>
            <a:endParaRPr lang="de-DE"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137998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t>Glossary</a:t>
            </a:r>
            <a:r>
              <a:rPr lang="de-DE" b="1" dirty="0" smtClean="0"/>
              <a:t>: Quality</a:t>
            </a:r>
            <a:endParaRPr lang="de-DE" b="1" dirty="0"/>
          </a:p>
        </p:txBody>
      </p:sp>
      <p:sp>
        <p:nvSpPr>
          <p:cNvPr id="4" name="Inhaltsplatzhalter 2"/>
          <p:cNvSpPr>
            <a:spLocks noGrp="1"/>
          </p:cNvSpPr>
          <p:nvPr>
            <p:ph idx="1"/>
          </p:nvPr>
        </p:nvSpPr>
        <p:spPr/>
        <p:txBody>
          <a:bodyPr>
            <a:normAutofit fontScale="85000" lnSpcReduction="20000"/>
          </a:bodyPr>
          <a:lstStyle/>
          <a:p>
            <a:r>
              <a:rPr lang="de-DE" dirty="0" err="1" smtClean="0"/>
              <a:t>Is</a:t>
            </a:r>
            <a:r>
              <a:rPr lang="de-DE" dirty="0" smtClean="0"/>
              <a:t> a </a:t>
            </a:r>
            <a:r>
              <a:rPr lang="de-DE" b="1" dirty="0" err="1" smtClean="0">
                <a:solidFill>
                  <a:srgbClr val="FF0000"/>
                </a:solidFill>
              </a:rPr>
              <a:t>culture</a:t>
            </a:r>
            <a:r>
              <a:rPr lang="de-DE" dirty="0" smtClean="0"/>
              <a:t>, </a:t>
            </a:r>
            <a:r>
              <a:rPr lang="de-DE" dirty="0" err="1" smtClean="0">
                <a:solidFill>
                  <a:srgbClr val="FF0000"/>
                </a:solidFill>
              </a:rPr>
              <a:t>shared</a:t>
            </a:r>
            <a:r>
              <a:rPr lang="de-DE" dirty="0" smtClean="0">
                <a:solidFill>
                  <a:srgbClr val="FF0000"/>
                </a:solidFill>
              </a:rPr>
              <a:t>, </a:t>
            </a:r>
            <a:r>
              <a:rPr lang="de-DE" dirty="0" err="1" smtClean="0">
                <a:solidFill>
                  <a:srgbClr val="FF0000"/>
                </a:solidFill>
              </a:rPr>
              <a:t>learned</a:t>
            </a:r>
            <a:r>
              <a:rPr lang="de-DE" dirty="0" smtClean="0">
                <a:solidFill>
                  <a:srgbClr val="FF0000"/>
                </a:solidFill>
              </a:rPr>
              <a:t> </a:t>
            </a:r>
            <a:r>
              <a:rPr lang="de-DE" dirty="0" err="1" smtClean="0">
                <a:solidFill>
                  <a:srgbClr val="FF0000"/>
                </a:solidFill>
              </a:rPr>
              <a:t>and</a:t>
            </a:r>
            <a:r>
              <a:rPr lang="de-DE" dirty="0" smtClean="0">
                <a:solidFill>
                  <a:srgbClr val="FF0000"/>
                </a:solidFill>
              </a:rPr>
              <a:t> </a:t>
            </a:r>
            <a:r>
              <a:rPr lang="de-DE" dirty="0" err="1" smtClean="0">
                <a:solidFill>
                  <a:srgbClr val="FF0000"/>
                </a:solidFill>
              </a:rPr>
              <a:t>expressed</a:t>
            </a:r>
            <a:r>
              <a:rPr lang="de-DE" dirty="0" smtClean="0">
                <a:solidFill>
                  <a:srgbClr val="FF0000"/>
                </a:solidFill>
              </a:rPr>
              <a:t> </a:t>
            </a:r>
            <a:r>
              <a:rPr lang="de-DE" dirty="0" err="1" smtClean="0"/>
              <a:t>consciously</a:t>
            </a:r>
            <a:r>
              <a:rPr lang="de-DE" dirty="0" smtClean="0"/>
              <a:t> </a:t>
            </a:r>
            <a:r>
              <a:rPr lang="de-DE" dirty="0" err="1" smtClean="0"/>
              <a:t>or</a:t>
            </a:r>
            <a:r>
              <a:rPr lang="de-DE" dirty="0" smtClean="0"/>
              <a:t> </a:t>
            </a:r>
            <a:r>
              <a:rPr lang="de-DE" dirty="0" err="1" smtClean="0"/>
              <a:t>unconsciously</a:t>
            </a:r>
            <a:r>
              <a:rPr lang="de-DE" dirty="0" smtClean="0"/>
              <a:t> </a:t>
            </a:r>
            <a:r>
              <a:rPr lang="de-DE" dirty="0" err="1" smtClean="0"/>
              <a:t>by</a:t>
            </a:r>
            <a:r>
              <a:rPr lang="de-DE" dirty="0" smtClean="0"/>
              <a:t> </a:t>
            </a:r>
            <a:r>
              <a:rPr lang="de-DE" dirty="0" err="1" smtClean="0"/>
              <a:t>the</a:t>
            </a:r>
            <a:r>
              <a:rPr lang="de-DE" dirty="0" smtClean="0"/>
              <a:t> </a:t>
            </a:r>
            <a:r>
              <a:rPr lang="de-DE" dirty="0" err="1" smtClean="0"/>
              <a:t>members</a:t>
            </a:r>
            <a:r>
              <a:rPr lang="de-DE" dirty="0" smtClean="0"/>
              <a:t> </a:t>
            </a:r>
            <a:r>
              <a:rPr lang="de-DE" dirty="0" err="1" smtClean="0"/>
              <a:t>of</a:t>
            </a:r>
            <a:r>
              <a:rPr lang="de-DE" dirty="0" smtClean="0"/>
              <a:t> </a:t>
            </a:r>
            <a:r>
              <a:rPr lang="de-DE" dirty="0" err="1" smtClean="0"/>
              <a:t>the</a:t>
            </a:r>
            <a:r>
              <a:rPr lang="de-DE" dirty="0" smtClean="0"/>
              <a:t> </a:t>
            </a:r>
            <a:r>
              <a:rPr lang="de-DE" dirty="0" err="1" smtClean="0"/>
              <a:t>institution</a:t>
            </a:r>
            <a:r>
              <a:rPr lang="de-DE" dirty="0" smtClean="0"/>
              <a:t> </a:t>
            </a:r>
            <a:r>
              <a:rPr lang="de-DE" dirty="0" err="1" smtClean="0"/>
              <a:t>as</a:t>
            </a:r>
            <a:r>
              <a:rPr lang="de-DE" dirty="0" smtClean="0"/>
              <a:t> a </a:t>
            </a:r>
            <a:r>
              <a:rPr lang="de-DE" dirty="0" err="1" smtClean="0"/>
              <a:t>group</a:t>
            </a:r>
            <a:r>
              <a:rPr lang="de-DE" dirty="0" smtClean="0"/>
              <a:t> </a:t>
            </a:r>
            <a:r>
              <a:rPr lang="de-DE" dirty="0" err="1" smtClean="0"/>
              <a:t>through</a:t>
            </a:r>
            <a:r>
              <a:rPr lang="de-DE" dirty="0" smtClean="0"/>
              <a:t> </a:t>
            </a:r>
            <a:r>
              <a:rPr lang="de-DE" dirty="0" err="1" smtClean="0"/>
              <a:t>their</a:t>
            </a:r>
            <a:r>
              <a:rPr lang="de-DE" dirty="0" smtClean="0"/>
              <a:t> </a:t>
            </a:r>
            <a:r>
              <a:rPr lang="de-DE" dirty="0" err="1" smtClean="0"/>
              <a:t>set</a:t>
            </a:r>
            <a:r>
              <a:rPr lang="de-DE" dirty="0" smtClean="0"/>
              <a:t> </a:t>
            </a:r>
            <a:r>
              <a:rPr lang="de-DE" dirty="0" err="1" smtClean="0"/>
              <a:t>of</a:t>
            </a:r>
            <a:r>
              <a:rPr lang="de-DE" dirty="0" smtClean="0"/>
              <a:t> </a:t>
            </a:r>
            <a:r>
              <a:rPr lang="de-DE" dirty="0" err="1" smtClean="0"/>
              <a:t>values</a:t>
            </a:r>
            <a:r>
              <a:rPr lang="de-DE" dirty="0" smtClean="0"/>
              <a:t>, </a:t>
            </a:r>
            <a:r>
              <a:rPr lang="de-DE" dirty="0" err="1" smtClean="0"/>
              <a:t>guiding</a:t>
            </a:r>
            <a:r>
              <a:rPr lang="de-DE" dirty="0" smtClean="0"/>
              <a:t> </a:t>
            </a:r>
            <a:r>
              <a:rPr lang="de-DE" dirty="0" err="1" smtClean="0"/>
              <a:t>beliefs</a:t>
            </a:r>
            <a:r>
              <a:rPr lang="de-DE" dirty="0" smtClean="0"/>
              <a:t>, </a:t>
            </a:r>
            <a:r>
              <a:rPr lang="de-DE" dirty="0" err="1" smtClean="0"/>
              <a:t>understandings</a:t>
            </a:r>
            <a:r>
              <a:rPr lang="de-DE" dirty="0" smtClean="0"/>
              <a:t>, </a:t>
            </a:r>
            <a:r>
              <a:rPr lang="de-DE" dirty="0" err="1" smtClean="0"/>
              <a:t>ways</a:t>
            </a:r>
            <a:r>
              <a:rPr lang="de-DE" dirty="0" smtClean="0"/>
              <a:t> </a:t>
            </a:r>
            <a:r>
              <a:rPr lang="de-DE" dirty="0" err="1" smtClean="0"/>
              <a:t>of</a:t>
            </a:r>
            <a:r>
              <a:rPr lang="de-DE" dirty="0" smtClean="0"/>
              <a:t> </a:t>
            </a:r>
            <a:r>
              <a:rPr lang="de-DE" dirty="0" err="1" smtClean="0"/>
              <a:t>thinking</a:t>
            </a:r>
            <a:r>
              <a:rPr lang="de-DE" dirty="0" smtClean="0"/>
              <a:t>, </a:t>
            </a:r>
            <a:r>
              <a:rPr lang="de-DE" dirty="0" err="1" smtClean="0"/>
              <a:t>assumptions</a:t>
            </a:r>
            <a:r>
              <a:rPr lang="de-DE" dirty="0" smtClean="0"/>
              <a:t>, </a:t>
            </a:r>
            <a:r>
              <a:rPr lang="de-DE" dirty="0" err="1" smtClean="0"/>
              <a:t>activities</a:t>
            </a:r>
            <a:r>
              <a:rPr lang="de-DE" dirty="0" smtClean="0"/>
              <a:t> </a:t>
            </a:r>
            <a:r>
              <a:rPr lang="de-DE" dirty="0" err="1" smtClean="0"/>
              <a:t>and</a:t>
            </a:r>
            <a:r>
              <a:rPr lang="de-DE" dirty="0" smtClean="0"/>
              <a:t> </a:t>
            </a:r>
            <a:r>
              <a:rPr lang="de-DE" dirty="0" err="1" smtClean="0"/>
              <a:t>practices</a:t>
            </a:r>
            <a:r>
              <a:rPr lang="de-DE" dirty="0" smtClean="0"/>
              <a:t>: „The </a:t>
            </a:r>
            <a:r>
              <a:rPr lang="de-DE" dirty="0" err="1" smtClean="0"/>
              <a:t>way</a:t>
            </a:r>
            <a:r>
              <a:rPr lang="de-DE" dirty="0" smtClean="0"/>
              <a:t> </a:t>
            </a:r>
            <a:r>
              <a:rPr lang="de-DE" dirty="0" err="1" smtClean="0"/>
              <a:t>we</a:t>
            </a:r>
            <a:r>
              <a:rPr lang="de-DE" dirty="0" smtClean="0"/>
              <a:t> do </a:t>
            </a:r>
            <a:r>
              <a:rPr lang="de-DE" dirty="0" err="1" smtClean="0"/>
              <a:t>things</a:t>
            </a:r>
            <a:r>
              <a:rPr lang="de-DE" dirty="0" smtClean="0"/>
              <a:t> </a:t>
            </a:r>
            <a:r>
              <a:rPr lang="de-DE" dirty="0" err="1" smtClean="0"/>
              <a:t>around</a:t>
            </a:r>
            <a:r>
              <a:rPr lang="de-DE" dirty="0" smtClean="0"/>
              <a:t> </a:t>
            </a:r>
            <a:r>
              <a:rPr lang="de-DE" dirty="0" err="1" smtClean="0"/>
              <a:t>here</a:t>
            </a:r>
            <a:r>
              <a:rPr lang="de-DE" dirty="0" smtClean="0"/>
              <a:t>“(</a:t>
            </a:r>
            <a:r>
              <a:rPr lang="de-DE" dirty="0" err="1" smtClean="0"/>
              <a:t>Bouer</a:t>
            </a:r>
            <a:r>
              <a:rPr lang="de-DE" dirty="0" smtClean="0"/>
              <a:t>); i.e. </a:t>
            </a:r>
            <a:r>
              <a:rPr lang="de-DE" dirty="0" err="1" smtClean="0"/>
              <a:t>what</a:t>
            </a:r>
            <a:r>
              <a:rPr lang="de-DE" dirty="0" smtClean="0"/>
              <a:t> </a:t>
            </a:r>
            <a:r>
              <a:rPr lang="de-DE" dirty="0" err="1" smtClean="0"/>
              <a:t>is</a:t>
            </a:r>
            <a:r>
              <a:rPr lang="de-DE" dirty="0" smtClean="0"/>
              <a:t> </a:t>
            </a:r>
            <a:r>
              <a:rPr lang="de-DE" dirty="0" err="1" smtClean="0"/>
              <a:t>taken</a:t>
            </a:r>
            <a:r>
              <a:rPr lang="de-DE" dirty="0" smtClean="0"/>
              <a:t> </a:t>
            </a:r>
            <a:r>
              <a:rPr lang="de-DE" dirty="0" err="1" smtClean="0"/>
              <a:t>for</a:t>
            </a:r>
            <a:r>
              <a:rPr lang="de-DE" dirty="0" smtClean="0"/>
              <a:t> </a:t>
            </a:r>
            <a:r>
              <a:rPr lang="de-DE" dirty="0" err="1" smtClean="0"/>
              <a:t>granted</a:t>
            </a:r>
            <a:r>
              <a:rPr lang="de-DE" dirty="0" smtClean="0"/>
              <a:t>, </a:t>
            </a:r>
            <a:r>
              <a:rPr lang="de-DE" dirty="0" err="1" smtClean="0"/>
              <a:t>the</a:t>
            </a:r>
            <a:r>
              <a:rPr lang="de-DE" dirty="0" smtClean="0"/>
              <a:t> </a:t>
            </a:r>
            <a:r>
              <a:rPr lang="de-DE" dirty="0" err="1" smtClean="0"/>
              <a:t>paradigm</a:t>
            </a:r>
            <a:r>
              <a:rPr lang="de-DE" dirty="0" smtClean="0"/>
              <a:t>, not </a:t>
            </a:r>
            <a:r>
              <a:rPr lang="de-DE" dirty="0" err="1" smtClean="0"/>
              <a:t>inherited</a:t>
            </a:r>
            <a:endParaRPr lang="de-DE" dirty="0" smtClean="0"/>
          </a:p>
          <a:p>
            <a:r>
              <a:rPr lang="de-DE" dirty="0" err="1" smtClean="0"/>
              <a:t>Is</a:t>
            </a:r>
            <a:r>
              <a:rPr lang="de-DE" dirty="0" smtClean="0"/>
              <a:t> </a:t>
            </a:r>
            <a:r>
              <a:rPr lang="de-DE" b="1" dirty="0" smtClean="0">
                <a:solidFill>
                  <a:srgbClr val="FF0000"/>
                </a:solidFill>
              </a:rPr>
              <a:t>relative</a:t>
            </a:r>
            <a:r>
              <a:rPr lang="de-DE" dirty="0" smtClean="0"/>
              <a:t>, i.e. in </a:t>
            </a:r>
            <a:r>
              <a:rPr lang="de-DE" dirty="0" err="1" smtClean="0"/>
              <a:t>relation</a:t>
            </a:r>
            <a:r>
              <a:rPr lang="de-DE" dirty="0" smtClean="0"/>
              <a:t> </a:t>
            </a:r>
            <a:r>
              <a:rPr lang="de-DE" dirty="0" err="1" smtClean="0"/>
              <a:t>to</a:t>
            </a:r>
            <a:r>
              <a:rPr lang="de-DE" dirty="0" smtClean="0"/>
              <a:t> </a:t>
            </a:r>
            <a:r>
              <a:rPr lang="de-DE" dirty="0" err="1" smtClean="0"/>
              <a:t>expressed</a:t>
            </a:r>
            <a:r>
              <a:rPr lang="de-DE" dirty="0" smtClean="0"/>
              <a:t>, </a:t>
            </a:r>
            <a:r>
              <a:rPr lang="de-DE" dirty="0" err="1" smtClean="0"/>
              <a:t>known</a:t>
            </a:r>
            <a:r>
              <a:rPr lang="de-DE" dirty="0" smtClean="0"/>
              <a:t> </a:t>
            </a:r>
            <a:r>
              <a:rPr lang="de-DE" dirty="0" err="1" smtClean="0"/>
              <a:t>or</a:t>
            </a:r>
            <a:r>
              <a:rPr lang="de-DE" dirty="0" smtClean="0"/>
              <a:t> </a:t>
            </a:r>
            <a:r>
              <a:rPr lang="de-DE" dirty="0" err="1" smtClean="0"/>
              <a:t>taken</a:t>
            </a:r>
            <a:r>
              <a:rPr lang="de-DE" dirty="0" smtClean="0"/>
              <a:t> </a:t>
            </a:r>
            <a:r>
              <a:rPr lang="de-DE" dirty="0" err="1" smtClean="0"/>
              <a:t>for</a:t>
            </a:r>
            <a:r>
              <a:rPr lang="de-DE" dirty="0" smtClean="0"/>
              <a:t> </a:t>
            </a:r>
            <a:r>
              <a:rPr lang="de-DE" dirty="0" err="1" smtClean="0"/>
              <a:t>granted</a:t>
            </a:r>
            <a:r>
              <a:rPr lang="de-DE" dirty="0" smtClean="0"/>
              <a:t> </a:t>
            </a:r>
            <a:r>
              <a:rPr lang="de-DE" dirty="0" err="1" smtClean="0"/>
              <a:t>obligations</a:t>
            </a:r>
            <a:r>
              <a:rPr lang="de-DE" dirty="0" smtClean="0"/>
              <a:t> </a:t>
            </a:r>
            <a:r>
              <a:rPr lang="de-DE" dirty="0" err="1" smtClean="0"/>
              <a:t>and</a:t>
            </a:r>
            <a:r>
              <a:rPr lang="de-DE" dirty="0" smtClean="0"/>
              <a:t>/</a:t>
            </a:r>
            <a:r>
              <a:rPr lang="de-DE" dirty="0" err="1" smtClean="0"/>
              <a:t>or</a:t>
            </a:r>
            <a:r>
              <a:rPr lang="de-DE" dirty="0" smtClean="0"/>
              <a:t> </a:t>
            </a:r>
            <a:r>
              <a:rPr lang="de-DE" dirty="0" err="1" smtClean="0"/>
              <a:t>expectations</a:t>
            </a:r>
            <a:r>
              <a:rPr lang="de-DE" dirty="0" smtClean="0"/>
              <a:t> </a:t>
            </a:r>
            <a:r>
              <a:rPr lang="de-DE" dirty="0" err="1" smtClean="0"/>
              <a:t>as</a:t>
            </a:r>
            <a:r>
              <a:rPr lang="de-DE" dirty="0" smtClean="0"/>
              <a:t> </a:t>
            </a:r>
            <a:r>
              <a:rPr lang="de-DE" dirty="0" err="1" smtClean="0"/>
              <a:t>laws</a:t>
            </a:r>
            <a:r>
              <a:rPr lang="de-DE" dirty="0" smtClean="0"/>
              <a:t> </a:t>
            </a:r>
            <a:r>
              <a:rPr lang="de-DE" dirty="0" err="1" smtClean="0"/>
              <a:t>and</a:t>
            </a:r>
            <a:r>
              <a:rPr lang="de-DE" dirty="0" smtClean="0"/>
              <a:t>/</a:t>
            </a:r>
            <a:r>
              <a:rPr lang="de-DE" dirty="0" err="1" smtClean="0"/>
              <a:t>or</a:t>
            </a:r>
            <a:r>
              <a:rPr lang="de-DE" dirty="0" smtClean="0"/>
              <a:t> </a:t>
            </a:r>
            <a:r>
              <a:rPr lang="de-DE" dirty="0" err="1" smtClean="0"/>
              <a:t>regulations</a:t>
            </a:r>
            <a:r>
              <a:rPr lang="de-DE" dirty="0" smtClean="0"/>
              <a:t>, </a:t>
            </a:r>
            <a:r>
              <a:rPr lang="de-DE" dirty="0" err="1" smtClean="0"/>
              <a:t>standards</a:t>
            </a:r>
            <a:r>
              <a:rPr lang="de-DE" dirty="0" smtClean="0"/>
              <a:t>, </a:t>
            </a:r>
            <a:r>
              <a:rPr lang="de-DE" dirty="0" err="1" smtClean="0"/>
              <a:t>guidelines</a:t>
            </a:r>
            <a:r>
              <a:rPr lang="de-DE" dirty="0" smtClean="0"/>
              <a:t>, </a:t>
            </a:r>
            <a:r>
              <a:rPr lang="de-DE" dirty="0" err="1" smtClean="0"/>
              <a:t>goals</a:t>
            </a:r>
            <a:r>
              <a:rPr lang="de-DE" dirty="0" smtClean="0"/>
              <a:t> </a:t>
            </a:r>
            <a:r>
              <a:rPr lang="de-DE" dirty="0" err="1" smtClean="0"/>
              <a:t>or</a:t>
            </a:r>
            <a:r>
              <a:rPr lang="de-DE" dirty="0" smtClean="0"/>
              <a:t> </a:t>
            </a:r>
            <a:r>
              <a:rPr lang="de-DE" dirty="0" err="1" smtClean="0"/>
              <a:t>objectives</a:t>
            </a:r>
            <a:r>
              <a:rPr lang="de-DE" dirty="0"/>
              <a:t>, </a:t>
            </a:r>
            <a:r>
              <a:rPr lang="de-DE" dirty="0" err="1"/>
              <a:t>as</a:t>
            </a:r>
            <a:r>
              <a:rPr lang="de-DE" dirty="0"/>
              <a:t> </a:t>
            </a:r>
            <a:r>
              <a:rPr lang="de-DE" dirty="0" err="1"/>
              <a:t>facts</a:t>
            </a:r>
            <a:r>
              <a:rPr lang="de-DE" dirty="0"/>
              <a:t> </a:t>
            </a:r>
            <a:r>
              <a:rPr lang="de-DE" dirty="0" err="1"/>
              <a:t>and</a:t>
            </a:r>
            <a:r>
              <a:rPr lang="de-DE" dirty="0"/>
              <a:t> </a:t>
            </a:r>
            <a:r>
              <a:rPr lang="de-DE" dirty="0" err="1" smtClean="0"/>
              <a:t>figures</a:t>
            </a:r>
            <a:r>
              <a:rPr lang="de-DE" dirty="0" smtClean="0"/>
              <a:t> </a:t>
            </a:r>
          </a:p>
          <a:p>
            <a:r>
              <a:rPr lang="de-DE" dirty="0" smtClean="0"/>
              <a:t>Can </a:t>
            </a:r>
            <a:r>
              <a:rPr lang="de-DE" dirty="0" err="1"/>
              <a:t>be</a:t>
            </a:r>
            <a:r>
              <a:rPr lang="de-DE" dirty="0"/>
              <a:t> </a:t>
            </a:r>
            <a:r>
              <a:rPr lang="de-DE" dirty="0" err="1">
                <a:solidFill>
                  <a:srgbClr val="FF0000"/>
                </a:solidFill>
              </a:rPr>
              <a:t>expressed</a:t>
            </a:r>
            <a:r>
              <a:rPr lang="de-DE" dirty="0">
                <a:solidFill>
                  <a:srgbClr val="FF0000"/>
                </a:solidFill>
              </a:rPr>
              <a:t> </a:t>
            </a:r>
            <a:r>
              <a:rPr lang="de-DE" dirty="0" err="1">
                <a:solidFill>
                  <a:srgbClr val="FF0000"/>
                </a:solidFill>
              </a:rPr>
              <a:t>as</a:t>
            </a:r>
            <a:r>
              <a:rPr lang="de-DE" dirty="0">
                <a:solidFill>
                  <a:srgbClr val="FF0000"/>
                </a:solidFill>
              </a:rPr>
              <a:t> </a:t>
            </a:r>
            <a:r>
              <a:rPr lang="de-DE" b="1" dirty="0" err="1">
                <a:solidFill>
                  <a:srgbClr val="FF0000"/>
                </a:solidFill>
              </a:rPr>
              <a:t>effectiveness</a:t>
            </a:r>
            <a:r>
              <a:rPr lang="de-DE" dirty="0">
                <a:solidFill>
                  <a:srgbClr val="FF0000"/>
                </a:solidFill>
              </a:rPr>
              <a:t> </a:t>
            </a:r>
            <a:r>
              <a:rPr lang="de-DE" dirty="0" err="1"/>
              <a:t>measured</a:t>
            </a:r>
            <a:r>
              <a:rPr lang="de-DE" dirty="0"/>
              <a:t> </a:t>
            </a:r>
            <a:r>
              <a:rPr lang="de-DE" dirty="0" err="1"/>
              <a:t>by</a:t>
            </a:r>
            <a:r>
              <a:rPr lang="de-DE" dirty="0"/>
              <a:t> </a:t>
            </a:r>
            <a:r>
              <a:rPr lang="de-DE" dirty="0" err="1"/>
              <a:t>the</a:t>
            </a:r>
            <a:r>
              <a:rPr lang="de-DE" dirty="0"/>
              <a:t> </a:t>
            </a:r>
            <a:r>
              <a:rPr lang="de-DE" dirty="0" err="1"/>
              <a:t>degree</a:t>
            </a:r>
            <a:r>
              <a:rPr lang="de-DE" dirty="0"/>
              <a:t> </a:t>
            </a:r>
            <a:r>
              <a:rPr lang="de-DE" dirty="0" err="1"/>
              <a:t>to</a:t>
            </a:r>
            <a:r>
              <a:rPr lang="de-DE" dirty="0"/>
              <a:t> </a:t>
            </a:r>
            <a:r>
              <a:rPr lang="de-DE" dirty="0" err="1"/>
              <a:t>which</a:t>
            </a:r>
            <a:r>
              <a:rPr lang="de-DE" dirty="0"/>
              <a:t> </a:t>
            </a:r>
            <a:r>
              <a:rPr lang="de-DE" dirty="0" err="1"/>
              <a:t>it</a:t>
            </a:r>
            <a:r>
              <a:rPr lang="de-DE" dirty="0"/>
              <a:t> </a:t>
            </a:r>
            <a:r>
              <a:rPr lang="de-DE" dirty="0" err="1"/>
              <a:t>realises</a:t>
            </a:r>
            <a:r>
              <a:rPr lang="de-DE" dirty="0"/>
              <a:t> </a:t>
            </a:r>
            <a:r>
              <a:rPr lang="de-DE" dirty="0" err="1" smtClean="0"/>
              <a:t>goals</a:t>
            </a:r>
            <a:r>
              <a:rPr lang="de-DE" dirty="0" smtClean="0"/>
              <a:t> </a:t>
            </a:r>
            <a:r>
              <a:rPr lang="de-DE" dirty="0" err="1" smtClean="0"/>
              <a:t>set</a:t>
            </a:r>
            <a:r>
              <a:rPr lang="de-DE" dirty="0" smtClean="0"/>
              <a:t> </a:t>
            </a:r>
            <a:r>
              <a:rPr lang="de-DE" dirty="0" err="1" smtClean="0"/>
              <a:t>by</a:t>
            </a:r>
            <a:r>
              <a:rPr lang="de-DE" dirty="0" smtClean="0"/>
              <a:t> </a:t>
            </a:r>
            <a:r>
              <a:rPr lang="de-DE" dirty="0" err="1" smtClean="0"/>
              <a:t>the</a:t>
            </a:r>
            <a:r>
              <a:rPr lang="de-DE" dirty="0" smtClean="0"/>
              <a:t> </a:t>
            </a:r>
            <a:r>
              <a:rPr lang="de-DE" dirty="0" err="1" smtClean="0"/>
              <a:t>institution</a:t>
            </a:r>
            <a:r>
              <a:rPr lang="de-DE" dirty="0" smtClean="0"/>
              <a:t> </a:t>
            </a:r>
            <a:r>
              <a:rPr lang="de-DE" dirty="0" err="1" smtClean="0"/>
              <a:t>itself</a:t>
            </a:r>
            <a:r>
              <a:rPr lang="de-DE" dirty="0" smtClean="0"/>
              <a:t> </a:t>
            </a:r>
            <a:r>
              <a:rPr lang="de-DE" dirty="0" err="1" smtClean="0"/>
              <a:t>and</a:t>
            </a:r>
            <a:r>
              <a:rPr lang="de-DE" dirty="0" smtClean="0"/>
              <a:t>/</a:t>
            </a:r>
            <a:r>
              <a:rPr lang="de-DE" dirty="0" err="1" smtClean="0"/>
              <a:t>or</a:t>
            </a:r>
            <a:r>
              <a:rPr lang="de-DE" dirty="0" smtClean="0"/>
              <a:t> </a:t>
            </a:r>
            <a:r>
              <a:rPr lang="de-DE" dirty="0" err="1" smtClean="0"/>
              <a:t>by</a:t>
            </a:r>
            <a:r>
              <a:rPr lang="de-DE" dirty="0" smtClean="0"/>
              <a:t> </a:t>
            </a:r>
            <a:r>
              <a:rPr lang="de-DE" dirty="0" err="1" smtClean="0"/>
              <a:t>its</a:t>
            </a:r>
            <a:r>
              <a:rPr lang="de-DE" dirty="0" smtClean="0"/>
              <a:t> </a:t>
            </a:r>
            <a:r>
              <a:rPr lang="de-DE" dirty="0" err="1" smtClean="0"/>
              <a:t>environment</a:t>
            </a:r>
            <a:endParaRPr lang="de-DE" dirty="0" smtClean="0"/>
          </a:p>
          <a:p>
            <a:r>
              <a:rPr lang="de-DE" dirty="0" smtClean="0"/>
              <a:t>Can </a:t>
            </a:r>
            <a:r>
              <a:rPr lang="de-DE" dirty="0" err="1"/>
              <a:t>be</a:t>
            </a:r>
            <a:r>
              <a:rPr lang="de-DE" dirty="0"/>
              <a:t> </a:t>
            </a:r>
            <a:r>
              <a:rPr lang="de-DE" dirty="0" err="1">
                <a:solidFill>
                  <a:srgbClr val="FF0000"/>
                </a:solidFill>
              </a:rPr>
              <a:t>expressed</a:t>
            </a:r>
            <a:r>
              <a:rPr lang="de-DE" dirty="0">
                <a:solidFill>
                  <a:srgbClr val="FF0000"/>
                </a:solidFill>
              </a:rPr>
              <a:t> </a:t>
            </a:r>
            <a:r>
              <a:rPr lang="de-DE" dirty="0" err="1">
                <a:solidFill>
                  <a:srgbClr val="FF0000"/>
                </a:solidFill>
              </a:rPr>
              <a:t>as</a:t>
            </a:r>
            <a:r>
              <a:rPr lang="de-DE" dirty="0">
                <a:solidFill>
                  <a:srgbClr val="FF0000"/>
                </a:solidFill>
              </a:rPr>
              <a:t> </a:t>
            </a:r>
            <a:r>
              <a:rPr lang="de-DE" b="1" dirty="0" err="1">
                <a:solidFill>
                  <a:srgbClr val="FF0000"/>
                </a:solidFill>
              </a:rPr>
              <a:t>efficiency</a:t>
            </a:r>
            <a:r>
              <a:rPr lang="de-DE" dirty="0">
                <a:solidFill>
                  <a:srgbClr val="FF0000"/>
                </a:solidFill>
              </a:rPr>
              <a:t> </a:t>
            </a:r>
            <a:r>
              <a:rPr lang="de-DE" dirty="0" err="1"/>
              <a:t>measured</a:t>
            </a:r>
            <a:r>
              <a:rPr lang="de-DE" dirty="0"/>
              <a:t> </a:t>
            </a:r>
            <a:r>
              <a:rPr lang="de-DE" dirty="0" err="1"/>
              <a:t>by</a:t>
            </a:r>
            <a:r>
              <a:rPr lang="de-DE" dirty="0"/>
              <a:t> </a:t>
            </a:r>
            <a:r>
              <a:rPr lang="de-DE" dirty="0" err="1"/>
              <a:t>the</a:t>
            </a:r>
            <a:r>
              <a:rPr lang="de-DE" dirty="0"/>
              <a:t> </a:t>
            </a:r>
            <a:r>
              <a:rPr lang="de-DE" dirty="0" err="1"/>
              <a:t>ratio</a:t>
            </a:r>
            <a:r>
              <a:rPr lang="de-DE" dirty="0"/>
              <a:t> </a:t>
            </a:r>
            <a:r>
              <a:rPr lang="de-DE" dirty="0" err="1"/>
              <a:t>of</a:t>
            </a:r>
            <a:r>
              <a:rPr lang="de-DE" dirty="0"/>
              <a:t> </a:t>
            </a:r>
            <a:r>
              <a:rPr lang="de-DE" dirty="0" err="1"/>
              <a:t>inputs</a:t>
            </a:r>
            <a:r>
              <a:rPr lang="de-DE" dirty="0"/>
              <a:t> </a:t>
            </a:r>
            <a:r>
              <a:rPr lang="de-DE" dirty="0" err="1"/>
              <a:t>to</a:t>
            </a:r>
            <a:r>
              <a:rPr lang="de-DE" dirty="0"/>
              <a:t> </a:t>
            </a:r>
            <a:r>
              <a:rPr lang="de-DE" dirty="0" err="1" smtClean="0"/>
              <a:t>outputs</a:t>
            </a:r>
            <a:endParaRPr lang="de-DE" dirty="0" smtClean="0"/>
          </a:p>
          <a:p>
            <a:r>
              <a:rPr lang="de-DE" dirty="0" smtClean="0"/>
              <a:t>Can </a:t>
            </a:r>
            <a:r>
              <a:rPr lang="de-DE" dirty="0" err="1" smtClean="0"/>
              <a:t>be</a:t>
            </a:r>
            <a:r>
              <a:rPr lang="de-DE" dirty="0" smtClean="0"/>
              <a:t> </a:t>
            </a:r>
            <a:r>
              <a:rPr lang="de-DE" b="1" dirty="0" err="1" smtClean="0">
                <a:solidFill>
                  <a:srgbClr val="FF0000"/>
                </a:solidFill>
              </a:rPr>
              <a:t>assessed</a:t>
            </a:r>
            <a:r>
              <a:rPr lang="de-DE" b="1" dirty="0" smtClean="0"/>
              <a:t> </a:t>
            </a:r>
            <a:r>
              <a:rPr lang="de-DE" dirty="0" err="1" smtClean="0"/>
              <a:t>by</a:t>
            </a:r>
            <a:r>
              <a:rPr lang="de-DE" dirty="0" smtClean="0"/>
              <a:t> internal </a:t>
            </a:r>
            <a:r>
              <a:rPr lang="de-DE" dirty="0" err="1" smtClean="0"/>
              <a:t>and</a:t>
            </a:r>
            <a:r>
              <a:rPr lang="de-DE" dirty="0" smtClean="0"/>
              <a:t>/</a:t>
            </a:r>
            <a:r>
              <a:rPr lang="de-DE" dirty="0" err="1" smtClean="0"/>
              <a:t>or</a:t>
            </a:r>
            <a:r>
              <a:rPr lang="de-DE" dirty="0" smtClean="0"/>
              <a:t> </a:t>
            </a:r>
            <a:r>
              <a:rPr lang="de-DE" dirty="0" err="1" smtClean="0"/>
              <a:t>external</a:t>
            </a:r>
            <a:r>
              <a:rPr lang="de-DE" dirty="0" smtClean="0"/>
              <a:t> </a:t>
            </a:r>
            <a:r>
              <a:rPr lang="de-DE" dirty="0" err="1" smtClean="0"/>
              <a:t>experts</a:t>
            </a:r>
            <a:r>
              <a:rPr lang="de-DE" dirty="0" smtClean="0"/>
              <a:t> </a:t>
            </a:r>
          </a:p>
          <a:p>
            <a:r>
              <a:rPr lang="de-DE" dirty="0" err="1" smtClean="0"/>
              <a:t>Becomes</a:t>
            </a:r>
            <a:r>
              <a:rPr lang="de-DE" dirty="0" smtClean="0"/>
              <a:t> </a:t>
            </a:r>
            <a:r>
              <a:rPr lang="de-DE" dirty="0" err="1" smtClean="0"/>
              <a:t>transpartent</a:t>
            </a:r>
            <a:r>
              <a:rPr lang="de-DE" dirty="0" smtClean="0"/>
              <a:t> </a:t>
            </a:r>
            <a:r>
              <a:rPr lang="de-DE" dirty="0" err="1" smtClean="0"/>
              <a:t>and</a:t>
            </a:r>
            <a:r>
              <a:rPr lang="de-DE" dirty="0" smtClean="0"/>
              <a:t> </a:t>
            </a:r>
            <a:r>
              <a:rPr lang="de-DE" dirty="0" err="1" smtClean="0"/>
              <a:t>should</a:t>
            </a:r>
            <a:r>
              <a:rPr lang="de-DE" dirty="0" smtClean="0"/>
              <a:t> </a:t>
            </a:r>
            <a:r>
              <a:rPr lang="de-DE" dirty="0" err="1" smtClean="0"/>
              <a:t>be</a:t>
            </a:r>
            <a:r>
              <a:rPr lang="de-DE" dirty="0" smtClean="0"/>
              <a:t> </a:t>
            </a:r>
            <a:r>
              <a:rPr lang="de-DE" b="1" dirty="0" err="1" smtClean="0">
                <a:solidFill>
                  <a:srgbClr val="FF0000"/>
                </a:solidFill>
              </a:rPr>
              <a:t>communicated</a:t>
            </a:r>
            <a:r>
              <a:rPr lang="de-DE" b="1" dirty="0" smtClean="0"/>
              <a:t> </a:t>
            </a:r>
            <a:r>
              <a:rPr lang="de-DE" dirty="0" err="1" smtClean="0"/>
              <a:t>to</a:t>
            </a:r>
            <a:r>
              <a:rPr lang="de-DE" dirty="0" smtClean="0"/>
              <a:t> </a:t>
            </a:r>
            <a:r>
              <a:rPr lang="de-DE" dirty="0" err="1" smtClean="0"/>
              <a:t>its</a:t>
            </a:r>
            <a:r>
              <a:rPr lang="de-DE" dirty="0" smtClean="0"/>
              <a:t> </a:t>
            </a:r>
            <a:r>
              <a:rPr lang="de-DE" dirty="0" err="1" smtClean="0"/>
              <a:t>stakeholders</a:t>
            </a:r>
            <a:r>
              <a:rPr lang="de-DE" dirty="0" smtClean="0"/>
              <a:t> </a:t>
            </a:r>
            <a:r>
              <a:rPr lang="de-DE" dirty="0" err="1" smtClean="0"/>
              <a:t>regularly</a:t>
            </a:r>
            <a:endParaRPr lang="de-DE" dirty="0" smtClean="0"/>
          </a:p>
          <a:p>
            <a:endParaRPr lang="de-DE" dirty="0"/>
          </a:p>
        </p:txBody>
      </p:sp>
      <p:sp>
        <p:nvSpPr>
          <p:cNvPr id="3" name="Fußzeilenplatzhalt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v.gehmlich@hs-osnabrueck.de</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03F02-20E6-4576-8069-5DA5E5F4EE7E}"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237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0578" y="97412"/>
            <a:ext cx="10515600" cy="1325563"/>
          </a:xfrm>
        </p:spPr>
        <p:txBody>
          <a:bodyPr/>
          <a:lstStyle/>
          <a:p>
            <a:r>
              <a:rPr lang="de-DE" dirty="0" smtClean="0"/>
              <a:t>Quality </a:t>
            </a:r>
            <a:r>
              <a:rPr lang="de-DE" dirty="0" err="1" smtClean="0"/>
              <a:t>of</a:t>
            </a:r>
            <a:r>
              <a:rPr lang="de-DE" dirty="0" smtClean="0"/>
              <a:t> an </a:t>
            </a:r>
            <a:r>
              <a:rPr lang="de-DE" dirty="0" err="1" smtClean="0"/>
              <a:t>institution</a:t>
            </a:r>
            <a:r>
              <a:rPr lang="de-DE" dirty="0" smtClean="0"/>
              <a:t> </a:t>
            </a:r>
            <a:r>
              <a:rPr lang="de-DE" dirty="0" err="1" smtClean="0"/>
              <a:t>of</a:t>
            </a:r>
            <a:r>
              <a:rPr lang="de-DE" dirty="0" smtClean="0"/>
              <a:t> </a:t>
            </a:r>
            <a:r>
              <a:rPr lang="de-DE" dirty="0" err="1" smtClean="0"/>
              <a:t>higher</a:t>
            </a:r>
            <a:r>
              <a:rPr lang="de-DE" dirty="0" smtClean="0"/>
              <a:t> </a:t>
            </a:r>
            <a:r>
              <a:rPr lang="de-DE" dirty="0" err="1" smtClean="0"/>
              <a:t>education</a:t>
            </a:r>
            <a:endParaRPr lang="de-DE" dirty="0"/>
          </a:p>
        </p:txBody>
      </p:sp>
      <p:sp>
        <p:nvSpPr>
          <p:cNvPr id="3" name="Inhaltsplatzhalter 2"/>
          <p:cNvSpPr>
            <a:spLocks noGrp="1"/>
          </p:cNvSpPr>
          <p:nvPr>
            <p:ph idx="1"/>
          </p:nvPr>
        </p:nvSpPr>
        <p:spPr>
          <a:xfrm>
            <a:off x="514349" y="1422975"/>
            <a:ext cx="11401425" cy="5292326"/>
          </a:xfrm>
        </p:spPr>
        <p:txBody>
          <a:bodyPr/>
          <a:lstStyle/>
          <a:p>
            <a:r>
              <a:rPr lang="de-DE" dirty="0" err="1" smtClean="0"/>
              <a:t>Is</a:t>
            </a:r>
            <a:r>
              <a:rPr lang="de-DE" dirty="0" smtClean="0"/>
              <a:t> </a:t>
            </a:r>
            <a:r>
              <a:rPr lang="de-DE" dirty="0" err="1" smtClean="0"/>
              <a:t>defined</a:t>
            </a:r>
            <a:r>
              <a:rPr lang="de-DE" dirty="0" smtClean="0"/>
              <a:t> </a:t>
            </a:r>
            <a:r>
              <a:rPr lang="de-DE" dirty="0" err="1" smtClean="0"/>
              <a:t>by</a:t>
            </a:r>
            <a:r>
              <a:rPr lang="de-DE" dirty="0" smtClean="0"/>
              <a:t> </a:t>
            </a:r>
            <a:r>
              <a:rPr lang="de-DE" dirty="0" err="1" smtClean="0"/>
              <a:t>the</a:t>
            </a:r>
            <a:r>
              <a:rPr lang="de-DE" dirty="0" smtClean="0"/>
              <a:t> </a:t>
            </a:r>
            <a:r>
              <a:rPr lang="de-DE" b="1" dirty="0" err="1" smtClean="0"/>
              <a:t>degree</a:t>
            </a:r>
            <a:r>
              <a:rPr lang="de-DE" b="1" dirty="0" smtClean="0"/>
              <a:t> </a:t>
            </a:r>
            <a:r>
              <a:rPr lang="de-DE" b="1" dirty="0" err="1" smtClean="0"/>
              <a:t>of</a:t>
            </a:r>
            <a:r>
              <a:rPr lang="de-DE" b="1" dirty="0" smtClean="0"/>
              <a:t> </a:t>
            </a:r>
            <a:r>
              <a:rPr lang="de-DE" b="1" dirty="0" err="1" smtClean="0"/>
              <a:t>achievement</a:t>
            </a:r>
            <a:r>
              <a:rPr lang="de-DE" b="1" dirty="0" smtClean="0"/>
              <a:t> in </a:t>
            </a:r>
            <a:r>
              <a:rPr lang="de-DE" b="1" dirty="0" err="1" smtClean="0"/>
              <a:t>relation</a:t>
            </a:r>
            <a:r>
              <a:rPr lang="de-DE" b="1" dirty="0" smtClean="0"/>
              <a:t> </a:t>
            </a:r>
            <a:r>
              <a:rPr lang="de-DE" b="1" dirty="0" err="1" smtClean="0"/>
              <a:t>to</a:t>
            </a:r>
            <a:r>
              <a:rPr lang="de-DE" b="1" dirty="0" smtClean="0"/>
              <a:t> </a:t>
            </a:r>
            <a:r>
              <a:rPr lang="de-DE" b="1" dirty="0" err="1" smtClean="0"/>
              <a:t>unambiguous</a:t>
            </a:r>
            <a:r>
              <a:rPr lang="de-DE" b="1" dirty="0" smtClean="0"/>
              <a:t> </a:t>
            </a:r>
            <a:r>
              <a:rPr lang="de-DE" b="1" dirty="0" err="1" smtClean="0"/>
              <a:t>goals</a:t>
            </a:r>
            <a:r>
              <a:rPr lang="de-DE" b="1" dirty="0" smtClean="0"/>
              <a:t> </a:t>
            </a:r>
            <a:r>
              <a:rPr lang="de-DE" dirty="0" err="1" smtClean="0"/>
              <a:t>and</a:t>
            </a:r>
            <a:r>
              <a:rPr lang="de-DE" dirty="0" smtClean="0"/>
              <a:t> </a:t>
            </a:r>
            <a:r>
              <a:rPr lang="de-DE" dirty="0" err="1" smtClean="0"/>
              <a:t>objectives</a:t>
            </a:r>
            <a:r>
              <a:rPr lang="de-DE" dirty="0" smtClean="0"/>
              <a:t> </a:t>
            </a:r>
            <a:r>
              <a:rPr lang="de-DE" dirty="0" err="1" smtClean="0"/>
              <a:t>set</a:t>
            </a:r>
            <a:r>
              <a:rPr lang="de-DE" dirty="0" smtClean="0"/>
              <a:t> </a:t>
            </a:r>
            <a:r>
              <a:rPr lang="de-DE" dirty="0" err="1" smtClean="0"/>
              <a:t>internally</a:t>
            </a:r>
            <a:r>
              <a:rPr lang="de-DE" dirty="0" smtClean="0"/>
              <a:t> </a:t>
            </a:r>
            <a:r>
              <a:rPr lang="de-DE" dirty="0" err="1" smtClean="0"/>
              <a:t>or</a:t>
            </a:r>
            <a:r>
              <a:rPr lang="de-DE" dirty="0" smtClean="0"/>
              <a:t> </a:t>
            </a:r>
            <a:r>
              <a:rPr lang="de-DE" dirty="0" err="1" smtClean="0"/>
              <a:t>externally</a:t>
            </a:r>
            <a:r>
              <a:rPr lang="de-DE" dirty="0" smtClean="0"/>
              <a:t> at </a:t>
            </a:r>
            <a:r>
              <a:rPr lang="de-DE" dirty="0" err="1" smtClean="0"/>
              <a:t>respective</a:t>
            </a:r>
            <a:r>
              <a:rPr lang="de-DE" dirty="0" smtClean="0"/>
              <a:t> </a:t>
            </a:r>
            <a:r>
              <a:rPr lang="de-DE" dirty="0" err="1" smtClean="0"/>
              <a:t>levels</a:t>
            </a:r>
            <a:r>
              <a:rPr lang="de-DE" dirty="0" smtClean="0"/>
              <a:t> </a:t>
            </a:r>
            <a:r>
              <a:rPr lang="de-DE" dirty="0" err="1" smtClean="0"/>
              <a:t>by</a:t>
            </a:r>
            <a:r>
              <a:rPr lang="de-DE" dirty="0" smtClean="0"/>
              <a:t>, e.g.</a:t>
            </a:r>
          </a:p>
          <a:p>
            <a:endParaRPr lang="de-DE" dirty="0"/>
          </a:p>
        </p:txBody>
      </p:sp>
      <p:graphicFrame>
        <p:nvGraphicFramePr>
          <p:cNvPr id="4" name="Tabelle 3"/>
          <p:cNvGraphicFramePr>
            <a:graphicFrameLocks noGrp="1"/>
          </p:cNvGraphicFramePr>
          <p:nvPr>
            <p:extLst/>
          </p:nvPr>
        </p:nvGraphicFramePr>
        <p:xfrm>
          <a:off x="1159411" y="2391350"/>
          <a:ext cx="9708420" cy="4114800"/>
        </p:xfrm>
        <a:graphic>
          <a:graphicData uri="http://schemas.openxmlformats.org/drawingml/2006/table">
            <a:tbl>
              <a:tblPr firstRow="1" bandRow="1">
                <a:tableStyleId>{5C22544A-7EE6-4342-B048-85BDC9FD1C3A}</a:tableStyleId>
              </a:tblPr>
              <a:tblGrid>
                <a:gridCol w="4856334">
                  <a:extLst>
                    <a:ext uri="{9D8B030D-6E8A-4147-A177-3AD203B41FA5}">
                      <a16:colId xmlns:a16="http://schemas.microsoft.com/office/drawing/2014/main" xmlns="" val="1230910300"/>
                    </a:ext>
                  </a:extLst>
                </a:gridCol>
                <a:gridCol w="2426043">
                  <a:extLst>
                    <a:ext uri="{9D8B030D-6E8A-4147-A177-3AD203B41FA5}">
                      <a16:colId xmlns:a16="http://schemas.microsoft.com/office/drawing/2014/main" xmlns="" val="1899168829"/>
                    </a:ext>
                  </a:extLst>
                </a:gridCol>
                <a:gridCol w="2426043">
                  <a:extLst>
                    <a:ext uri="{9D8B030D-6E8A-4147-A177-3AD203B41FA5}">
                      <a16:colId xmlns:a16="http://schemas.microsoft.com/office/drawing/2014/main" xmlns="" val="3755201317"/>
                    </a:ext>
                  </a:extLst>
                </a:gridCol>
              </a:tblGrid>
              <a:tr h="594360">
                <a:tc>
                  <a:txBody>
                    <a:bodyPr/>
                    <a:lstStyle/>
                    <a:p>
                      <a:pPr algn="ctr"/>
                      <a:r>
                        <a:rPr lang="de-DE" sz="2000" dirty="0" err="1" smtClean="0"/>
                        <a:t>Externally</a:t>
                      </a:r>
                      <a:endParaRPr lang="de-DE" sz="2000" dirty="0"/>
                    </a:p>
                  </a:txBody>
                  <a:tcPr/>
                </a:tc>
                <a:tc gridSpan="2">
                  <a:txBody>
                    <a:bodyPr/>
                    <a:lstStyle/>
                    <a:p>
                      <a:pPr algn="ctr"/>
                      <a:r>
                        <a:rPr lang="de-DE" sz="2000" dirty="0" err="1" smtClean="0"/>
                        <a:t>Internally</a:t>
                      </a:r>
                      <a:r>
                        <a:rPr lang="de-DE" sz="2000" dirty="0" smtClean="0"/>
                        <a:t> </a:t>
                      </a:r>
                    </a:p>
                  </a:txBody>
                  <a:tcPr/>
                </a:tc>
                <a:tc hMerge="1">
                  <a:txBody>
                    <a:bodyPr/>
                    <a:lstStyle/>
                    <a:p>
                      <a:endParaRPr lang="de-DE" dirty="0"/>
                    </a:p>
                  </a:txBody>
                  <a:tcPr/>
                </a:tc>
                <a:extLst>
                  <a:ext uri="{0D108BD9-81ED-4DB2-BD59-A6C34878D82A}">
                    <a16:rowId xmlns:a16="http://schemas.microsoft.com/office/drawing/2014/main" xmlns="" val="1984376301"/>
                  </a:ext>
                </a:extLst>
              </a:tr>
              <a:tr h="594360">
                <a:tc>
                  <a:txBody>
                    <a:bodyPr/>
                    <a:lstStyle/>
                    <a:p>
                      <a:pPr algn="ctr"/>
                      <a:r>
                        <a:rPr lang="de-DE" sz="2000" b="1" dirty="0" smtClean="0">
                          <a:solidFill>
                            <a:schemeClr val="accent1">
                              <a:lumMod val="75000"/>
                            </a:schemeClr>
                          </a:solidFill>
                        </a:rPr>
                        <a:t>National </a:t>
                      </a:r>
                      <a:r>
                        <a:rPr lang="de-DE" sz="2000" b="1" dirty="0" err="1" smtClean="0">
                          <a:solidFill>
                            <a:schemeClr val="accent1">
                              <a:lumMod val="75000"/>
                            </a:schemeClr>
                          </a:solidFill>
                        </a:rPr>
                        <a:t>level</a:t>
                      </a:r>
                      <a:endParaRPr lang="de-DE" sz="2000" b="1" dirty="0">
                        <a:solidFill>
                          <a:schemeClr val="accent1">
                            <a:lumMod val="75000"/>
                          </a:schemeClr>
                        </a:solidFill>
                      </a:endParaRPr>
                    </a:p>
                  </a:txBody>
                  <a:tcPr/>
                </a:tc>
                <a:tc>
                  <a:txBody>
                    <a:bodyPr/>
                    <a:lstStyle/>
                    <a:p>
                      <a:r>
                        <a:rPr lang="de-DE" sz="2000" b="1" dirty="0" err="1" smtClean="0">
                          <a:solidFill>
                            <a:schemeClr val="accent1">
                              <a:lumMod val="75000"/>
                            </a:schemeClr>
                          </a:solidFill>
                        </a:rPr>
                        <a:t>Institutional</a:t>
                      </a:r>
                      <a:r>
                        <a:rPr lang="de-DE" sz="2000" b="1" dirty="0" smtClean="0">
                          <a:solidFill>
                            <a:schemeClr val="accent1">
                              <a:lumMod val="75000"/>
                            </a:schemeClr>
                          </a:solidFill>
                        </a:rPr>
                        <a:t> </a:t>
                      </a:r>
                      <a:r>
                        <a:rPr lang="de-DE" sz="2000" b="1" dirty="0" err="1" smtClean="0">
                          <a:solidFill>
                            <a:schemeClr val="accent1">
                              <a:lumMod val="75000"/>
                            </a:schemeClr>
                          </a:solidFill>
                        </a:rPr>
                        <a:t>level</a:t>
                      </a:r>
                      <a:endParaRPr lang="de-DE" sz="2000" b="1" dirty="0">
                        <a:solidFill>
                          <a:schemeClr val="accent1">
                            <a:lumMod val="75000"/>
                          </a:schemeClr>
                        </a:solidFill>
                      </a:endParaRPr>
                    </a:p>
                  </a:txBody>
                  <a:tcPr/>
                </a:tc>
                <a:tc>
                  <a:txBody>
                    <a:bodyPr/>
                    <a:lstStyle/>
                    <a:p>
                      <a:r>
                        <a:rPr lang="de-DE" sz="2000" b="1" dirty="0" err="1" smtClean="0">
                          <a:solidFill>
                            <a:schemeClr val="accent1">
                              <a:lumMod val="75000"/>
                            </a:schemeClr>
                          </a:solidFill>
                        </a:rPr>
                        <a:t>Faculty</a:t>
                      </a:r>
                      <a:r>
                        <a:rPr lang="de-DE" sz="2000" b="1" dirty="0" smtClean="0">
                          <a:solidFill>
                            <a:schemeClr val="accent1">
                              <a:lumMod val="75000"/>
                            </a:schemeClr>
                          </a:solidFill>
                        </a:rPr>
                        <a:t> </a:t>
                      </a:r>
                      <a:r>
                        <a:rPr lang="de-DE" sz="2000" b="1" dirty="0" err="1" smtClean="0">
                          <a:solidFill>
                            <a:schemeClr val="accent1">
                              <a:lumMod val="75000"/>
                            </a:schemeClr>
                          </a:solidFill>
                        </a:rPr>
                        <a:t>level</a:t>
                      </a:r>
                      <a:endParaRPr lang="de-DE" sz="2000" b="1" dirty="0">
                        <a:solidFill>
                          <a:schemeClr val="accent1">
                            <a:lumMod val="75000"/>
                          </a:schemeClr>
                        </a:solidFill>
                      </a:endParaRPr>
                    </a:p>
                  </a:txBody>
                  <a:tcPr/>
                </a:tc>
                <a:extLst>
                  <a:ext uri="{0D108BD9-81ED-4DB2-BD59-A6C34878D82A}">
                    <a16:rowId xmlns:a16="http://schemas.microsoft.com/office/drawing/2014/main" xmlns="" val="3874106125"/>
                  </a:ext>
                </a:extLst>
              </a:tr>
              <a:tr h="370840">
                <a:tc gridSpan="3">
                  <a:txBody>
                    <a:bodyPr/>
                    <a:lstStyle/>
                    <a:p>
                      <a:pPr lvl="1" algn="l"/>
                      <a:r>
                        <a:rPr lang="de-DE" sz="2000" b="1" dirty="0" err="1" smtClean="0">
                          <a:solidFill>
                            <a:schemeClr val="accent1">
                              <a:lumMod val="75000"/>
                            </a:schemeClr>
                          </a:solidFill>
                        </a:rPr>
                        <a:t>Criteria</a:t>
                      </a:r>
                      <a:r>
                        <a:rPr lang="de-DE" sz="2000" b="1" dirty="0" smtClean="0">
                          <a:solidFill>
                            <a:schemeClr val="accent1">
                              <a:lumMod val="75000"/>
                            </a:schemeClr>
                          </a:solidFill>
                        </a:rPr>
                        <a:t>:</a:t>
                      </a:r>
                      <a:r>
                        <a:rPr lang="de-DE" sz="2000" b="1" baseline="0" dirty="0" smtClean="0">
                          <a:solidFill>
                            <a:schemeClr val="accent1">
                              <a:lumMod val="75000"/>
                            </a:schemeClr>
                          </a:solidFill>
                        </a:rPr>
                        <a:t>        </a:t>
                      </a:r>
                      <a:r>
                        <a:rPr lang="de-DE" sz="2000" b="1" dirty="0" smtClean="0">
                          <a:solidFill>
                            <a:schemeClr val="accent1">
                              <a:lumMod val="75000"/>
                            </a:schemeClr>
                          </a:solidFill>
                        </a:rPr>
                        <a:t> </a:t>
                      </a:r>
                      <a:r>
                        <a:rPr lang="de-DE" sz="2000" b="1" dirty="0" err="1" smtClean="0">
                          <a:solidFill>
                            <a:schemeClr val="accent1">
                              <a:lumMod val="75000"/>
                            </a:schemeClr>
                          </a:solidFill>
                        </a:rPr>
                        <a:t>Coherence</a:t>
                      </a:r>
                      <a:r>
                        <a:rPr lang="de-DE" sz="2000" b="1" dirty="0" smtClean="0">
                          <a:solidFill>
                            <a:schemeClr val="accent1">
                              <a:lumMod val="75000"/>
                            </a:schemeClr>
                          </a:solidFill>
                        </a:rPr>
                        <a:t> </a:t>
                      </a:r>
                      <a:r>
                        <a:rPr lang="de-DE" sz="2000" b="1" baseline="0" dirty="0" smtClean="0">
                          <a:solidFill>
                            <a:schemeClr val="accent1">
                              <a:lumMod val="75000"/>
                            </a:schemeClr>
                          </a:solidFill>
                        </a:rPr>
                        <a:t>                                                                         </a:t>
                      </a:r>
                      <a:r>
                        <a:rPr lang="de-DE" sz="2000" b="1" dirty="0" err="1" smtClean="0">
                          <a:solidFill>
                            <a:schemeClr val="accent1">
                              <a:lumMod val="75000"/>
                            </a:schemeClr>
                          </a:solidFill>
                        </a:rPr>
                        <a:t>Consistence</a:t>
                      </a:r>
                      <a:endParaRPr lang="de-DE" sz="2000" b="1" dirty="0" smtClean="0">
                        <a:solidFill>
                          <a:schemeClr val="accent1">
                            <a:lumMod val="75000"/>
                          </a:schemeClr>
                        </a:solidFill>
                      </a:endParaRPr>
                    </a:p>
                  </a:txBody>
                  <a:tcPr/>
                </a:tc>
                <a:tc hMerge="1">
                  <a:txBody>
                    <a:bodyPr/>
                    <a:lstStyle/>
                    <a:p>
                      <a:endParaRPr lang="de-DE" dirty="0"/>
                    </a:p>
                  </a:txBody>
                  <a:tcPr/>
                </a:tc>
                <a:tc hMerge="1">
                  <a:txBody>
                    <a:bodyPr/>
                    <a:lstStyle/>
                    <a:p>
                      <a:endParaRPr lang="de-DE" baseline="0" dirty="0" smtClean="0"/>
                    </a:p>
                  </a:txBody>
                  <a:tcPr/>
                </a:tc>
                <a:extLst>
                  <a:ext uri="{0D108BD9-81ED-4DB2-BD59-A6C34878D82A}">
                    <a16:rowId xmlns:a16="http://schemas.microsoft.com/office/drawing/2014/main" xmlns="" val="3525845294"/>
                  </a:ext>
                </a:extLst>
              </a:tr>
              <a:tr h="370840">
                <a:tc>
                  <a:txBody>
                    <a:bodyPr/>
                    <a:lstStyle/>
                    <a:p>
                      <a:r>
                        <a:rPr lang="de-DE" sz="2000" dirty="0" smtClean="0"/>
                        <a:t>Law</a:t>
                      </a:r>
                      <a:r>
                        <a:rPr lang="de-DE" sz="2000" baseline="0" dirty="0" smtClean="0"/>
                        <a:t> </a:t>
                      </a:r>
                      <a:r>
                        <a:rPr lang="de-DE" sz="2000" baseline="0" dirty="0" err="1" smtClean="0"/>
                        <a:t>for</a:t>
                      </a:r>
                      <a:r>
                        <a:rPr lang="de-DE" sz="2000" baseline="0" dirty="0" smtClean="0"/>
                        <a:t> Higher Education</a:t>
                      </a:r>
                      <a:endParaRPr lang="de-DE" sz="2000" dirty="0" smtClean="0"/>
                    </a:p>
                    <a:p>
                      <a:r>
                        <a:rPr lang="de-DE" sz="2000" dirty="0" smtClean="0"/>
                        <a:t>University Charter</a:t>
                      </a:r>
                    </a:p>
                    <a:p>
                      <a:r>
                        <a:rPr lang="de-DE" sz="2000" dirty="0" err="1" smtClean="0"/>
                        <a:t>Qualifications</a:t>
                      </a:r>
                      <a:r>
                        <a:rPr lang="de-DE" sz="2000" dirty="0" smtClean="0"/>
                        <a:t> Framework</a:t>
                      </a:r>
                    </a:p>
                    <a:p>
                      <a:r>
                        <a:rPr lang="de-DE" sz="2000" dirty="0" err="1" smtClean="0"/>
                        <a:t>Lisbon</a:t>
                      </a:r>
                      <a:r>
                        <a:rPr lang="de-DE" sz="2000" dirty="0" smtClean="0"/>
                        <a:t> Recognition </a:t>
                      </a:r>
                      <a:r>
                        <a:rPr lang="de-DE" sz="2000" dirty="0" err="1" smtClean="0"/>
                        <a:t>Convention</a:t>
                      </a:r>
                      <a:endParaRPr lang="de-DE" sz="2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smtClean="0"/>
                        <a:t>European Standards </a:t>
                      </a:r>
                      <a:r>
                        <a:rPr lang="de-DE" sz="2000" dirty="0" err="1" smtClean="0"/>
                        <a:t>and</a:t>
                      </a:r>
                      <a:r>
                        <a:rPr lang="de-DE" sz="2000" dirty="0" smtClean="0"/>
                        <a:t> Guidelines</a:t>
                      </a:r>
                    </a:p>
                    <a:p>
                      <a:r>
                        <a:rPr lang="de-DE" sz="2000" dirty="0" smtClean="0"/>
                        <a:t>ECTS </a:t>
                      </a:r>
                      <a:r>
                        <a:rPr lang="de-DE" sz="2000" dirty="0" err="1" smtClean="0"/>
                        <a:t>User´s</a:t>
                      </a:r>
                      <a:r>
                        <a:rPr lang="de-DE" sz="2000" dirty="0" smtClean="0"/>
                        <a:t> Guide</a:t>
                      </a:r>
                    </a:p>
                    <a:p>
                      <a:r>
                        <a:rPr lang="de-DE" sz="2000" dirty="0" err="1" smtClean="0"/>
                        <a:t>Diploma</a:t>
                      </a:r>
                      <a:r>
                        <a:rPr lang="de-DE" sz="2000" dirty="0" smtClean="0"/>
                        <a:t> Supplement…</a:t>
                      </a:r>
                    </a:p>
                    <a:p>
                      <a:endParaRPr lang="de-DE" sz="2000" dirty="0" smtClean="0"/>
                    </a:p>
                  </a:txBody>
                  <a:tcPr/>
                </a:tc>
                <a:tc>
                  <a:txBody>
                    <a:bodyPr/>
                    <a:lstStyle/>
                    <a:p>
                      <a:r>
                        <a:rPr lang="de-DE" sz="2000" baseline="0" dirty="0" smtClean="0"/>
                        <a:t>Mission </a:t>
                      </a:r>
                      <a:r>
                        <a:rPr lang="de-DE" sz="2000" baseline="0" dirty="0" err="1" smtClean="0"/>
                        <a:t>statement</a:t>
                      </a:r>
                      <a:endParaRPr lang="de-DE" sz="2000" baseline="0" dirty="0" smtClean="0"/>
                    </a:p>
                    <a:p>
                      <a:r>
                        <a:rPr lang="de-DE" sz="2000" baseline="0" dirty="0" smtClean="0"/>
                        <a:t>Vision </a:t>
                      </a:r>
                      <a:r>
                        <a:rPr lang="de-DE" sz="2000" baseline="0" dirty="0" err="1" smtClean="0"/>
                        <a:t>statement</a:t>
                      </a:r>
                      <a:endParaRPr lang="de-DE" sz="2000" baseline="0" dirty="0" smtClean="0"/>
                    </a:p>
                    <a:p>
                      <a:r>
                        <a:rPr lang="de-DE" sz="2000" baseline="0" dirty="0" err="1" smtClean="0"/>
                        <a:t>Strategy</a:t>
                      </a:r>
                      <a:r>
                        <a:rPr lang="de-DE" sz="2000" baseline="0" dirty="0" smtClean="0"/>
                        <a:t> </a:t>
                      </a:r>
                    </a:p>
                    <a:p>
                      <a:r>
                        <a:rPr lang="de-DE" sz="2000" baseline="0" dirty="0" smtClean="0"/>
                        <a:t>Milestone…</a:t>
                      </a:r>
                      <a:endParaRPr lang="de-DE" sz="2000" dirty="0"/>
                    </a:p>
                  </a:txBody>
                  <a:tcPr/>
                </a:tc>
                <a:tc>
                  <a:txBody>
                    <a:bodyPr/>
                    <a:lstStyle/>
                    <a:p>
                      <a:r>
                        <a:rPr lang="de-DE" sz="2000" baseline="0" dirty="0" smtClean="0"/>
                        <a:t>Mission </a:t>
                      </a:r>
                      <a:r>
                        <a:rPr lang="de-DE" sz="2000" baseline="0" dirty="0" err="1" smtClean="0"/>
                        <a:t>statement</a:t>
                      </a:r>
                      <a:endParaRPr lang="de-DE" sz="2000" baseline="0" dirty="0" smtClean="0"/>
                    </a:p>
                    <a:p>
                      <a:r>
                        <a:rPr lang="de-DE" sz="2000" baseline="0" dirty="0" smtClean="0"/>
                        <a:t>Vision </a:t>
                      </a:r>
                      <a:r>
                        <a:rPr lang="de-DE" sz="2000" baseline="0" dirty="0" err="1" smtClean="0"/>
                        <a:t>statement</a:t>
                      </a:r>
                      <a:endParaRPr lang="de-DE" sz="2000" baseline="0" dirty="0" smtClean="0"/>
                    </a:p>
                    <a:p>
                      <a:r>
                        <a:rPr lang="de-DE" sz="2000" baseline="0" dirty="0" err="1" smtClean="0"/>
                        <a:t>Strategy</a:t>
                      </a:r>
                      <a:endParaRPr lang="de-DE" sz="2000" baseline="0" dirty="0" smtClean="0"/>
                    </a:p>
                    <a:p>
                      <a:r>
                        <a:rPr lang="de-DE" sz="2000" baseline="0" dirty="0" smtClean="0"/>
                        <a:t>Milestone…</a:t>
                      </a:r>
                    </a:p>
                  </a:txBody>
                  <a:tcPr/>
                </a:tc>
                <a:extLst>
                  <a:ext uri="{0D108BD9-81ED-4DB2-BD59-A6C34878D82A}">
                    <a16:rowId xmlns:a16="http://schemas.microsoft.com/office/drawing/2014/main" xmlns="" val="2081075172"/>
                  </a:ext>
                </a:extLst>
              </a:tr>
            </a:tbl>
          </a:graphicData>
        </a:graphic>
      </p:graphicFrame>
      <p:sp>
        <p:nvSpPr>
          <p:cNvPr id="7" name="Pfeil in vier Richtungen 6"/>
          <p:cNvSpPr/>
          <p:nvPr/>
        </p:nvSpPr>
        <p:spPr>
          <a:xfrm flipH="1" flipV="1">
            <a:off x="5601729" y="3557588"/>
            <a:ext cx="823784" cy="51155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v.gehmlich@hs-osnabrueck.de</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03F02-20E6-4576-8069-5DA5E5F4EE7E}"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800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35685"/>
            <a:ext cx="10515600" cy="772817"/>
          </a:xfrm>
        </p:spPr>
        <p:txBody>
          <a:bodyPr>
            <a:normAutofit/>
          </a:bodyPr>
          <a:lstStyle/>
          <a:p>
            <a:r>
              <a:rPr lang="de-DE" sz="2400" b="1" dirty="0" err="1" smtClean="0"/>
              <a:t>Where</a:t>
            </a:r>
            <a:r>
              <a:rPr lang="de-DE" sz="2400" b="1" dirty="0" smtClean="0"/>
              <a:t> was </a:t>
            </a:r>
            <a:r>
              <a:rPr lang="de-DE" sz="2400" b="1" dirty="0" err="1" smtClean="0"/>
              <a:t>the</a:t>
            </a:r>
            <a:r>
              <a:rPr lang="de-DE" sz="2400" b="1" dirty="0" smtClean="0"/>
              <a:t> </a:t>
            </a:r>
            <a:r>
              <a:rPr lang="de-DE" sz="2400" b="1" dirty="0" err="1" smtClean="0"/>
              <a:t>institution</a:t>
            </a:r>
            <a:r>
              <a:rPr lang="de-DE" sz="2400" b="1" dirty="0" smtClean="0"/>
              <a:t> at </a:t>
            </a:r>
            <a:r>
              <a:rPr lang="de-DE" sz="2400" b="1" dirty="0" err="1" smtClean="0"/>
              <a:t>the</a:t>
            </a:r>
            <a:r>
              <a:rPr lang="de-DE" sz="2400" b="1" dirty="0" smtClean="0"/>
              <a:t> </a:t>
            </a:r>
            <a:r>
              <a:rPr lang="de-DE" sz="2400" b="1" dirty="0" err="1" smtClean="0"/>
              <a:t>beginning</a:t>
            </a:r>
            <a:r>
              <a:rPr lang="de-DE" sz="2400" b="1" dirty="0" smtClean="0"/>
              <a:t> </a:t>
            </a:r>
            <a:r>
              <a:rPr lang="de-DE" sz="2400" b="1" dirty="0" err="1" smtClean="0"/>
              <a:t>of</a:t>
            </a:r>
            <a:r>
              <a:rPr lang="de-DE" sz="2400" b="1" dirty="0" smtClean="0"/>
              <a:t> </a:t>
            </a:r>
            <a:r>
              <a:rPr lang="de-DE" sz="2400" b="1" dirty="0" err="1" smtClean="0"/>
              <a:t>the</a:t>
            </a:r>
            <a:r>
              <a:rPr lang="de-DE" sz="2400" b="1" dirty="0" smtClean="0"/>
              <a:t> </a:t>
            </a:r>
            <a:r>
              <a:rPr lang="de-DE" sz="2400" b="1" dirty="0" err="1" smtClean="0"/>
              <a:t>support</a:t>
            </a:r>
            <a:r>
              <a:rPr lang="de-DE" sz="2400" b="1" dirty="0" smtClean="0"/>
              <a:t> </a:t>
            </a:r>
            <a:r>
              <a:rPr lang="de-DE" sz="2400" b="1" dirty="0" err="1" smtClean="0"/>
              <a:t>project</a:t>
            </a:r>
            <a:r>
              <a:rPr lang="de-DE" sz="2400" b="1" dirty="0" smtClean="0"/>
              <a:t> </a:t>
            </a:r>
            <a:r>
              <a:rPr lang="de-DE" sz="2400" b="1" dirty="0" err="1" smtClean="0"/>
              <a:t>as</a:t>
            </a:r>
            <a:r>
              <a:rPr lang="de-DE" sz="2400" b="1" dirty="0" smtClean="0"/>
              <a:t> </a:t>
            </a:r>
            <a:r>
              <a:rPr lang="de-DE" sz="2400" b="1" dirty="0" err="1" smtClean="0"/>
              <a:t>regards</a:t>
            </a:r>
            <a:r>
              <a:rPr lang="de-DE" sz="2400" b="1" dirty="0" smtClean="0"/>
              <a:t>…?</a:t>
            </a:r>
            <a:endParaRPr lang="de-DE" sz="2400" b="1" dirty="0"/>
          </a:p>
        </p:txBody>
      </p:sp>
      <p:graphicFrame>
        <p:nvGraphicFramePr>
          <p:cNvPr id="6" name="Inhaltsplatzhalter 5"/>
          <p:cNvGraphicFramePr>
            <a:graphicFrameLocks noGrp="1"/>
          </p:cNvGraphicFramePr>
          <p:nvPr>
            <p:ph idx="1"/>
            <p:extLst/>
          </p:nvPr>
        </p:nvGraphicFramePr>
        <p:xfrm>
          <a:off x="182879" y="908501"/>
          <a:ext cx="11816408" cy="5810863"/>
        </p:xfrm>
        <a:graphic>
          <a:graphicData uri="http://schemas.openxmlformats.org/drawingml/2006/table">
            <a:tbl>
              <a:tblPr firstRow="1" bandRow="1">
                <a:tableStyleId>{5C22544A-7EE6-4342-B048-85BDC9FD1C3A}</a:tableStyleId>
              </a:tblPr>
              <a:tblGrid>
                <a:gridCol w="2954102">
                  <a:extLst>
                    <a:ext uri="{9D8B030D-6E8A-4147-A177-3AD203B41FA5}">
                      <a16:colId xmlns:a16="http://schemas.microsoft.com/office/drawing/2014/main" xmlns="" val="2122264876"/>
                    </a:ext>
                  </a:extLst>
                </a:gridCol>
                <a:gridCol w="2954102">
                  <a:extLst>
                    <a:ext uri="{9D8B030D-6E8A-4147-A177-3AD203B41FA5}">
                      <a16:colId xmlns:a16="http://schemas.microsoft.com/office/drawing/2014/main" xmlns="" val="2449439181"/>
                    </a:ext>
                  </a:extLst>
                </a:gridCol>
                <a:gridCol w="2954102">
                  <a:extLst>
                    <a:ext uri="{9D8B030D-6E8A-4147-A177-3AD203B41FA5}">
                      <a16:colId xmlns:a16="http://schemas.microsoft.com/office/drawing/2014/main" xmlns="" val="3028638089"/>
                    </a:ext>
                  </a:extLst>
                </a:gridCol>
                <a:gridCol w="2954102">
                  <a:extLst>
                    <a:ext uri="{9D8B030D-6E8A-4147-A177-3AD203B41FA5}">
                      <a16:colId xmlns:a16="http://schemas.microsoft.com/office/drawing/2014/main" xmlns="" val="2153733800"/>
                    </a:ext>
                  </a:extLst>
                </a:gridCol>
              </a:tblGrid>
              <a:tr h="385630">
                <a:tc>
                  <a:txBody>
                    <a:bodyPr/>
                    <a:lstStyle/>
                    <a:p>
                      <a:r>
                        <a:rPr lang="de-DE" dirty="0" err="1" smtClean="0"/>
                        <a:t>Structures</a:t>
                      </a:r>
                      <a:r>
                        <a:rPr lang="de-DE" dirty="0" smtClean="0"/>
                        <a:t> </a:t>
                      </a:r>
                      <a:r>
                        <a:rPr lang="de-DE" dirty="0" err="1" smtClean="0"/>
                        <a:t>and</a:t>
                      </a:r>
                      <a:r>
                        <a:rPr lang="de-DE" dirty="0" smtClean="0"/>
                        <a:t> Systems</a:t>
                      </a:r>
                      <a:endParaRPr lang="de-DE" dirty="0"/>
                    </a:p>
                  </a:txBody>
                  <a:tcPr/>
                </a:tc>
                <a:tc>
                  <a:txBody>
                    <a:bodyPr/>
                    <a:lstStyle/>
                    <a:p>
                      <a:r>
                        <a:rPr lang="de-DE" baseline="0" dirty="0" err="1" smtClean="0"/>
                        <a:t>Processes</a:t>
                      </a:r>
                      <a:endParaRPr lang="de-DE" dirty="0"/>
                    </a:p>
                  </a:txBody>
                  <a:tcPr/>
                </a:tc>
                <a:tc>
                  <a:txBody>
                    <a:bodyPr/>
                    <a:lstStyle/>
                    <a:p>
                      <a:r>
                        <a:rPr lang="de-DE" dirty="0" smtClean="0"/>
                        <a:t>Outcomes</a:t>
                      </a:r>
                      <a:endParaRPr lang="de-DE" dirty="0"/>
                    </a:p>
                  </a:txBody>
                  <a:tcPr/>
                </a:tc>
                <a:tc>
                  <a:txBody>
                    <a:bodyPr/>
                    <a:lstStyle/>
                    <a:p>
                      <a:endParaRPr lang="de-DE" dirty="0"/>
                    </a:p>
                  </a:txBody>
                  <a:tcPr/>
                </a:tc>
                <a:extLst>
                  <a:ext uri="{0D108BD9-81ED-4DB2-BD59-A6C34878D82A}">
                    <a16:rowId xmlns:a16="http://schemas.microsoft.com/office/drawing/2014/main" xmlns="" val="3350826242"/>
                  </a:ext>
                </a:extLst>
              </a:tr>
              <a:tr h="2313780">
                <a:tc>
                  <a:txBody>
                    <a:bodyPr/>
                    <a:lstStyle/>
                    <a:p>
                      <a:pPr algn="l"/>
                      <a:r>
                        <a:rPr lang="de-DE" sz="2000" dirty="0" smtClean="0"/>
                        <a:t>Organisational</a:t>
                      </a:r>
                      <a:r>
                        <a:rPr lang="de-DE" sz="2000" baseline="0" dirty="0" smtClean="0"/>
                        <a:t> design </a:t>
                      </a:r>
                      <a:r>
                        <a:rPr lang="de-DE" sz="2000" baseline="0" dirty="0" err="1" smtClean="0"/>
                        <a:t>elements</a:t>
                      </a:r>
                      <a:r>
                        <a:rPr lang="de-DE" sz="2000" baseline="0" dirty="0" smtClean="0"/>
                        <a:t> </a:t>
                      </a:r>
                      <a:r>
                        <a:rPr lang="de-DE" sz="2000" baseline="0" dirty="0" err="1" smtClean="0"/>
                        <a:t>that</a:t>
                      </a:r>
                      <a:r>
                        <a:rPr lang="de-DE" sz="2000" baseline="0" dirty="0" smtClean="0"/>
                        <a:t> interlink </a:t>
                      </a:r>
                      <a:r>
                        <a:rPr lang="de-DE" sz="2000" baseline="0" dirty="0" err="1" smtClean="0"/>
                        <a:t>to</a:t>
                      </a:r>
                      <a:r>
                        <a:rPr lang="de-DE" sz="2000" baseline="0" dirty="0" smtClean="0"/>
                        <a:t> </a:t>
                      </a:r>
                      <a:r>
                        <a:rPr lang="de-DE" sz="2000" baseline="0" dirty="0" err="1" smtClean="0"/>
                        <a:t>support</a:t>
                      </a:r>
                      <a:r>
                        <a:rPr lang="de-DE" sz="2000" baseline="0" dirty="0" smtClean="0"/>
                        <a:t> </a:t>
                      </a:r>
                      <a:r>
                        <a:rPr lang="de-DE" sz="2000" baseline="0" dirty="0" err="1" smtClean="0"/>
                        <a:t>the</a:t>
                      </a:r>
                      <a:r>
                        <a:rPr lang="de-DE" sz="2000" baseline="0" dirty="0" smtClean="0"/>
                        <a:t> </a:t>
                      </a:r>
                      <a:r>
                        <a:rPr lang="de-DE" sz="2000" baseline="0" dirty="0" err="1" smtClean="0"/>
                        <a:t>intended</a:t>
                      </a:r>
                      <a:r>
                        <a:rPr lang="de-DE" sz="2000" baseline="0" dirty="0" smtClean="0"/>
                        <a:t> </a:t>
                      </a:r>
                      <a:r>
                        <a:rPr lang="de-DE" sz="2000" baseline="0" dirty="0" err="1" smtClean="0"/>
                        <a:t>strategy</a:t>
                      </a:r>
                      <a:endParaRPr lang="de-DE" sz="2000" dirty="0"/>
                    </a:p>
                  </a:txBody>
                  <a:tcPr/>
                </a:tc>
                <a:tc>
                  <a:txBody>
                    <a:bodyPr/>
                    <a:lstStyle/>
                    <a:p>
                      <a:r>
                        <a:rPr lang="de-DE" sz="2000" dirty="0" smtClean="0"/>
                        <a:t>Learning, </a:t>
                      </a:r>
                      <a:r>
                        <a:rPr lang="de-DE" sz="2000" dirty="0" err="1" smtClean="0"/>
                        <a:t>teaching</a:t>
                      </a:r>
                      <a:r>
                        <a:rPr lang="de-DE" sz="2000" dirty="0" smtClean="0"/>
                        <a:t>, </a:t>
                      </a:r>
                      <a:r>
                        <a:rPr lang="de-DE" sz="2000" dirty="0" err="1" smtClean="0"/>
                        <a:t>assessment</a:t>
                      </a:r>
                      <a:r>
                        <a:rPr lang="de-DE" sz="2000" dirty="0" smtClean="0"/>
                        <a:t> </a:t>
                      </a:r>
                      <a:r>
                        <a:rPr lang="de-DE" sz="2000" dirty="0" err="1" smtClean="0"/>
                        <a:t>and</a:t>
                      </a:r>
                      <a:r>
                        <a:rPr lang="de-DE" sz="2000" dirty="0" smtClean="0"/>
                        <a:t> </a:t>
                      </a:r>
                      <a:r>
                        <a:rPr lang="de-DE" sz="2000" dirty="0" err="1" smtClean="0"/>
                        <a:t>research</a:t>
                      </a:r>
                      <a:endParaRPr lang="de-DE" sz="2000" dirty="0" smtClean="0"/>
                    </a:p>
                    <a:p>
                      <a:r>
                        <a:rPr lang="de-DE" sz="2000" dirty="0" err="1" smtClean="0"/>
                        <a:t>Servicing</a:t>
                      </a:r>
                      <a:r>
                        <a:rPr lang="de-DE" sz="2000" dirty="0" smtClean="0"/>
                        <a:t>,</a:t>
                      </a:r>
                    </a:p>
                    <a:p>
                      <a:r>
                        <a:rPr lang="de-DE" sz="2000" dirty="0" smtClean="0"/>
                        <a:t>Managing,</a:t>
                      </a:r>
                    </a:p>
                    <a:p>
                      <a:r>
                        <a:rPr lang="de-DE" sz="2000" dirty="0" err="1" smtClean="0"/>
                        <a:t>with</a:t>
                      </a:r>
                      <a:r>
                        <a:rPr lang="de-DE" sz="2000" baseline="0" dirty="0" smtClean="0"/>
                        <a:t> </a:t>
                      </a:r>
                      <a:r>
                        <a:rPr lang="de-DE" sz="2000" baseline="0" dirty="0" err="1" smtClean="0"/>
                        <a:t>the</a:t>
                      </a:r>
                      <a:r>
                        <a:rPr lang="de-DE" sz="2000" baseline="0" dirty="0" smtClean="0"/>
                        <a:t> </a:t>
                      </a:r>
                      <a:r>
                        <a:rPr lang="de-DE" sz="2000" baseline="0" dirty="0" err="1" smtClean="0"/>
                        <a:t>objective</a:t>
                      </a:r>
                      <a:r>
                        <a:rPr lang="de-DE" sz="2000" baseline="0" dirty="0" smtClean="0"/>
                        <a:t> </a:t>
                      </a:r>
                      <a:r>
                        <a:rPr lang="de-DE" sz="2000" baseline="0" dirty="0" err="1" smtClean="0"/>
                        <a:t>of</a:t>
                      </a:r>
                      <a:r>
                        <a:rPr lang="de-DE" sz="2000" baseline="0" dirty="0" smtClean="0"/>
                        <a:t> </a:t>
                      </a:r>
                      <a:r>
                        <a:rPr lang="de-DE" sz="2000" baseline="0" dirty="0" err="1" smtClean="0"/>
                        <a:t>continuous</a:t>
                      </a:r>
                      <a:r>
                        <a:rPr lang="de-DE" sz="2000" baseline="0" dirty="0" smtClean="0"/>
                        <a:t> </a:t>
                      </a:r>
                      <a:r>
                        <a:rPr lang="de-DE" sz="2000" baseline="0" dirty="0" err="1" smtClean="0"/>
                        <a:t>improvement</a:t>
                      </a:r>
                      <a:endParaRPr lang="de-DE" sz="2000" dirty="0"/>
                    </a:p>
                  </a:txBody>
                  <a:tcPr/>
                </a:tc>
                <a:tc>
                  <a:txBody>
                    <a:bodyPr/>
                    <a:lstStyle/>
                    <a:p>
                      <a:r>
                        <a:rPr lang="de-DE" sz="2000" dirty="0" err="1" smtClean="0"/>
                        <a:t>Related</a:t>
                      </a:r>
                      <a:r>
                        <a:rPr lang="de-DE" sz="2000" baseline="0" dirty="0" smtClean="0"/>
                        <a:t> </a:t>
                      </a:r>
                      <a:r>
                        <a:rPr lang="de-DE" sz="2000" baseline="0" dirty="0" err="1" smtClean="0"/>
                        <a:t>to</a:t>
                      </a:r>
                      <a:r>
                        <a:rPr lang="de-DE" sz="2000" baseline="0" dirty="0" smtClean="0"/>
                        <a:t> SMART </a:t>
                      </a:r>
                      <a:r>
                        <a:rPr lang="de-DE" sz="2000" baseline="0" dirty="0" err="1" smtClean="0"/>
                        <a:t>objectives</a:t>
                      </a:r>
                      <a:r>
                        <a:rPr lang="de-DE" sz="2000" baseline="0" dirty="0" smtClean="0"/>
                        <a:t> </a:t>
                      </a:r>
                      <a:r>
                        <a:rPr lang="de-DE" sz="2000" baseline="0" dirty="0" err="1" smtClean="0"/>
                        <a:t>to</a:t>
                      </a:r>
                      <a:r>
                        <a:rPr lang="de-DE" sz="2000" baseline="0" dirty="0" smtClean="0"/>
                        <a:t> </a:t>
                      </a:r>
                      <a:r>
                        <a:rPr lang="de-DE" sz="2000" baseline="0" dirty="0" err="1" smtClean="0"/>
                        <a:t>identify</a:t>
                      </a:r>
                      <a:r>
                        <a:rPr lang="de-DE" sz="2000" baseline="0" dirty="0" smtClean="0"/>
                        <a:t> </a:t>
                      </a:r>
                      <a:r>
                        <a:rPr lang="de-DE" sz="2000" baseline="0" dirty="0" err="1" smtClean="0"/>
                        <a:t>the</a:t>
                      </a:r>
                      <a:r>
                        <a:rPr lang="de-DE" sz="2000" baseline="0" dirty="0" smtClean="0"/>
                        <a:t> </a:t>
                      </a:r>
                      <a:r>
                        <a:rPr lang="de-DE" sz="2000" baseline="0" dirty="0" err="1" smtClean="0"/>
                        <a:t>effectiveness</a:t>
                      </a:r>
                      <a:r>
                        <a:rPr lang="de-DE" sz="2000" baseline="0" dirty="0" smtClean="0"/>
                        <a:t> </a:t>
                      </a:r>
                      <a:r>
                        <a:rPr lang="de-DE" sz="2000" baseline="0" dirty="0" err="1" smtClean="0"/>
                        <a:t>of</a:t>
                      </a:r>
                      <a:r>
                        <a:rPr lang="de-DE" sz="2000" baseline="0" dirty="0" smtClean="0"/>
                        <a:t> </a:t>
                      </a:r>
                      <a:r>
                        <a:rPr lang="de-DE" sz="2000" baseline="0" dirty="0" err="1" smtClean="0"/>
                        <a:t>the</a:t>
                      </a:r>
                      <a:r>
                        <a:rPr lang="de-DE" sz="2000" baseline="0" dirty="0" smtClean="0"/>
                        <a:t> </a:t>
                      </a:r>
                      <a:r>
                        <a:rPr lang="de-DE" sz="2000" baseline="0" dirty="0" err="1" smtClean="0"/>
                        <a:t>organisation</a:t>
                      </a:r>
                      <a:r>
                        <a:rPr lang="de-DE" sz="2000" baseline="0" dirty="0" smtClean="0"/>
                        <a:t> </a:t>
                      </a:r>
                      <a:r>
                        <a:rPr lang="de-DE" sz="2000" baseline="0" dirty="0" err="1" smtClean="0"/>
                        <a:t>from</a:t>
                      </a:r>
                      <a:r>
                        <a:rPr lang="de-DE" sz="2000" baseline="0" dirty="0" smtClean="0"/>
                        <a:t> different </a:t>
                      </a:r>
                      <a:r>
                        <a:rPr lang="de-DE" sz="2000" baseline="0" dirty="0" err="1" smtClean="0"/>
                        <a:t>perspectives</a:t>
                      </a:r>
                      <a:r>
                        <a:rPr lang="de-DE" sz="2000" baseline="0" dirty="0" smtClean="0"/>
                        <a:t>: </a:t>
                      </a:r>
                      <a:r>
                        <a:rPr lang="de-DE" sz="2000" baseline="0" dirty="0" err="1" smtClean="0"/>
                        <a:t>learning</a:t>
                      </a:r>
                      <a:r>
                        <a:rPr lang="de-DE" sz="2000" baseline="0" dirty="0" smtClean="0"/>
                        <a:t>, </a:t>
                      </a:r>
                      <a:r>
                        <a:rPr lang="de-DE" sz="2000" baseline="0" dirty="0" err="1" smtClean="0"/>
                        <a:t>research</a:t>
                      </a:r>
                      <a:r>
                        <a:rPr lang="de-DE" sz="2000" baseline="0" dirty="0" smtClean="0"/>
                        <a:t>, </a:t>
                      </a:r>
                      <a:r>
                        <a:rPr lang="de-DE" sz="2000" baseline="0" dirty="0" err="1" smtClean="0"/>
                        <a:t>resources</a:t>
                      </a:r>
                      <a:endParaRPr lang="de-DE" sz="2000" dirty="0"/>
                    </a:p>
                  </a:txBody>
                  <a:tcPr/>
                </a:tc>
                <a:tc>
                  <a:txBody>
                    <a:bodyPr/>
                    <a:lstStyle/>
                    <a:p>
                      <a:endParaRPr lang="de-DE" sz="2000" dirty="0"/>
                    </a:p>
                  </a:txBody>
                  <a:tcPr/>
                </a:tc>
                <a:extLst>
                  <a:ext uri="{0D108BD9-81ED-4DB2-BD59-A6C34878D82A}">
                    <a16:rowId xmlns:a16="http://schemas.microsoft.com/office/drawing/2014/main" xmlns="" val="3174038411"/>
                  </a:ext>
                </a:extLst>
              </a:tr>
              <a:tr h="385630">
                <a:tc gridSpan="3">
                  <a:txBody>
                    <a:bodyPr/>
                    <a:lstStyle/>
                    <a:p>
                      <a:r>
                        <a:rPr lang="de-DE" b="1" dirty="0" smtClean="0">
                          <a:solidFill>
                            <a:schemeClr val="bg1"/>
                          </a:solidFill>
                        </a:rPr>
                        <a:t>Basis</a:t>
                      </a:r>
                      <a:r>
                        <a:rPr lang="de-DE" b="1" baseline="0" dirty="0" smtClean="0">
                          <a:solidFill>
                            <a:schemeClr val="bg1"/>
                          </a:solidFill>
                        </a:rPr>
                        <a:t> </a:t>
                      </a:r>
                      <a:r>
                        <a:rPr lang="de-DE" b="1" baseline="0" dirty="0" err="1" smtClean="0">
                          <a:solidFill>
                            <a:schemeClr val="bg1"/>
                          </a:solidFill>
                        </a:rPr>
                        <a:t>of</a:t>
                      </a:r>
                      <a:r>
                        <a:rPr lang="de-DE" b="1" baseline="0" dirty="0" smtClean="0">
                          <a:solidFill>
                            <a:schemeClr val="bg1"/>
                          </a:solidFill>
                        </a:rPr>
                        <a:t> Evaluation</a:t>
                      </a:r>
                      <a:endParaRPr lang="de-DE" b="1" dirty="0">
                        <a:solidFill>
                          <a:schemeClr val="bg1"/>
                        </a:solidFill>
                      </a:endParaRPr>
                    </a:p>
                  </a:txBody>
                  <a:tcPr>
                    <a:solidFill>
                      <a:schemeClr val="accent1"/>
                    </a:solidFill>
                  </a:tcPr>
                </a:tc>
                <a:tc hMerge="1">
                  <a:txBody>
                    <a:bodyPr/>
                    <a:lstStyle/>
                    <a:p>
                      <a:endParaRPr lang="de-DE" dirty="0"/>
                    </a:p>
                  </a:txBody>
                  <a:tcPr/>
                </a:tc>
                <a:tc hMerge="1">
                  <a:txBody>
                    <a:bodyPr/>
                    <a:lstStyle/>
                    <a:p>
                      <a:endParaRPr lang="de-DE" dirty="0"/>
                    </a:p>
                  </a:txBody>
                  <a:tcPr/>
                </a:tc>
                <a:tc>
                  <a:txBody>
                    <a:bodyPr/>
                    <a:lstStyle/>
                    <a:p>
                      <a:endParaRPr lang="de-DE" b="1" dirty="0">
                        <a:solidFill>
                          <a:schemeClr val="bg1"/>
                        </a:solidFill>
                      </a:endParaRPr>
                    </a:p>
                  </a:txBody>
                  <a:tcPr>
                    <a:solidFill>
                      <a:schemeClr val="accent1"/>
                    </a:solidFill>
                  </a:tcPr>
                </a:tc>
                <a:extLst>
                  <a:ext uri="{0D108BD9-81ED-4DB2-BD59-A6C34878D82A}">
                    <a16:rowId xmlns:a16="http://schemas.microsoft.com/office/drawing/2014/main" xmlns="" val="1792827350"/>
                  </a:ext>
                </a:extLst>
              </a:tr>
              <a:tr h="412043">
                <a:tc>
                  <a:txBody>
                    <a:bodyPr/>
                    <a:lstStyle/>
                    <a:p>
                      <a:r>
                        <a:rPr lang="de-DE" sz="2000" b="1" dirty="0" err="1" smtClean="0">
                          <a:solidFill>
                            <a:schemeClr val="bg1"/>
                          </a:solidFill>
                        </a:rPr>
                        <a:t>Suitability</a:t>
                      </a:r>
                      <a:endParaRPr lang="de-DE" sz="2000" b="1" dirty="0">
                        <a:solidFill>
                          <a:schemeClr val="bg1"/>
                        </a:solidFill>
                      </a:endParaRPr>
                    </a:p>
                  </a:txBody>
                  <a:tcPr>
                    <a:solidFill>
                      <a:schemeClr val="accent1"/>
                    </a:solidFill>
                  </a:tcPr>
                </a:tc>
                <a:tc>
                  <a:txBody>
                    <a:bodyPr/>
                    <a:lstStyle/>
                    <a:p>
                      <a:r>
                        <a:rPr lang="de-DE" sz="2000" b="1" dirty="0" err="1" smtClean="0">
                          <a:solidFill>
                            <a:schemeClr val="bg1"/>
                          </a:solidFill>
                        </a:rPr>
                        <a:t>acceptability</a:t>
                      </a:r>
                      <a:endParaRPr lang="de-DE" sz="2000" b="1" dirty="0">
                        <a:solidFill>
                          <a:schemeClr val="bg1"/>
                        </a:solidFill>
                      </a:endParaRPr>
                    </a:p>
                  </a:txBody>
                  <a:tcPr>
                    <a:solidFill>
                      <a:schemeClr val="accent1"/>
                    </a:solidFill>
                  </a:tcPr>
                </a:tc>
                <a:tc>
                  <a:txBody>
                    <a:bodyPr/>
                    <a:lstStyle/>
                    <a:p>
                      <a:r>
                        <a:rPr lang="de-DE" sz="2000" b="1" dirty="0" err="1" smtClean="0">
                          <a:solidFill>
                            <a:schemeClr val="bg1"/>
                          </a:solidFill>
                        </a:rPr>
                        <a:t>feasibility</a:t>
                      </a:r>
                      <a:endParaRPr lang="de-DE" sz="2000" b="1" dirty="0">
                        <a:solidFill>
                          <a:schemeClr val="bg1"/>
                        </a:solidFill>
                      </a:endParaRPr>
                    </a:p>
                  </a:txBody>
                  <a:tcPr>
                    <a:solidFill>
                      <a:schemeClr val="accent1"/>
                    </a:solidFill>
                  </a:tcPr>
                </a:tc>
                <a:tc>
                  <a:txBody>
                    <a:bodyPr/>
                    <a:lstStyle/>
                    <a:p>
                      <a:r>
                        <a:rPr lang="de-DE" sz="2000" b="1" dirty="0" err="1" smtClean="0">
                          <a:solidFill>
                            <a:schemeClr val="bg1"/>
                          </a:solidFill>
                        </a:rPr>
                        <a:t>Sustainability</a:t>
                      </a:r>
                      <a:endParaRPr lang="de-DE" sz="2000" b="1" dirty="0">
                        <a:solidFill>
                          <a:schemeClr val="bg1"/>
                        </a:solidFill>
                      </a:endParaRPr>
                    </a:p>
                  </a:txBody>
                  <a:tcPr>
                    <a:solidFill>
                      <a:schemeClr val="accent1"/>
                    </a:solidFill>
                  </a:tcPr>
                </a:tc>
                <a:extLst>
                  <a:ext uri="{0D108BD9-81ED-4DB2-BD59-A6C34878D82A}">
                    <a16:rowId xmlns:a16="http://schemas.microsoft.com/office/drawing/2014/main" xmlns="" val="357920101"/>
                  </a:ext>
                </a:extLst>
              </a:tr>
              <a:tr h="2313780">
                <a:tc>
                  <a:txBody>
                    <a:bodyPr/>
                    <a:lstStyle/>
                    <a:p>
                      <a:r>
                        <a:rPr lang="de-DE" sz="2000" dirty="0" err="1" smtClean="0"/>
                        <a:t>Does</a:t>
                      </a:r>
                      <a:r>
                        <a:rPr lang="de-DE" sz="2000" dirty="0" smtClean="0"/>
                        <a:t> </a:t>
                      </a:r>
                      <a:r>
                        <a:rPr lang="de-DE" sz="2000" dirty="0" err="1" smtClean="0"/>
                        <a:t>the</a:t>
                      </a:r>
                      <a:r>
                        <a:rPr lang="de-DE" sz="2000" dirty="0" smtClean="0"/>
                        <a:t> </a:t>
                      </a:r>
                      <a:r>
                        <a:rPr lang="de-DE" sz="2000" dirty="0" err="1" smtClean="0"/>
                        <a:t>institution</a:t>
                      </a:r>
                      <a:r>
                        <a:rPr lang="de-DE" sz="2000" dirty="0" smtClean="0"/>
                        <a:t> </a:t>
                      </a:r>
                      <a:r>
                        <a:rPr lang="de-DE" sz="2000" dirty="0" err="1" smtClean="0"/>
                        <a:t>address</a:t>
                      </a:r>
                      <a:r>
                        <a:rPr lang="de-DE" sz="2000" dirty="0" smtClean="0"/>
                        <a:t> </a:t>
                      </a:r>
                      <a:r>
                        <a:rPr lang="de-DE" sz="2000" dirty="0" err="1" smtClean="0"/>
                        <a:t>the</a:t>
                      </a:r>
                      <a:r>
                        <a:rPr lang="de-DE" sz="2000" dirty="0" smtClean="0"/>
                        <a:t> </a:t>
                      </a:r>
                      <a:r>
                        <a:rPr lang="de-DE" sz="2000" dirty="0" err="1" smtClean="0"/>
                        <a:t>key</a:t>
                      </a:r>
                      <a:r>
                        <a:rPr lang="de-DE" sz="2000" dirty="0" smtClean="0"/>
                        <a:t> </a:t>
                      </a:r>
                      <a:r>
                        <a:rPr lang="de-DE" sz="2000" dirty="0" err="1" smtClean="0"/>
                        <a:t>issues</a:t>
                      </a:r>
                      <a:r>
                        <a:rPr lang="de-DE" sz="2000" dirty="0" smtClean="0"/>
                        <a:t> </a:t>
                      </a:r>
                      <a:r>
                        <a:rPr lang="de-DE" sz="2000" dirty="0" err="1" smtClean="0"/>
                        <a:t>relating</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dirty="0" err="1" smtClean="0"/>
                        <a:t>opportunities</a:t>
                      </a:r>
                      <a:r>
                        <a:rPr lang="de-DE" sz="2000" dirty="0" smtClean="0"/>
                        <a:t> </a:t>
                      </a:r>
                      <a:r>
                        <a:rPr lang="de-DE" sz="2000" dirty="0" err="1" smtClean="0"/>
                        <a:t>and</a:t>
                      </a:r>
                      <a:r>
                        <a:rPr lang="de-DE" sz="2000" dirty="0" smtClean="0"/>
                        <a:t> </a:t>
                      </a:r>
                      <a:r>
                        <a:rPr lang="de-DE" sz="2000" dirty="0" err="1" smtClean="0"/>
                        <a:t>constraints</a:t>
                      </a:r>
                      <a:r>
                        <a:rPr lang="de-DE" sz="2000" dirty="0" smtClean="0"/>
                        <a:t> </a:t>
                      </a:r>
                      <a:r>
                        <a:rPr lang="de-DE" sz="2000" dirty="0" err="1" smtClean="0"/>
                        <a:t>it</a:t>
                      </a:r>
                      <a:r>
                        <a:rPr lang="de-DE" sz="2000" dirty="0" smtClean="0"/>
                        <a:t> </a:t>
                      </a:r>
                      <a:r>
                        <a:rPr lang="de-DE" sz="2000" dirty="0" err="1" smtClean="0"/>
                        <a:t>faces</a:t>
                      </a:r>
                      <a:r>
                        <a:rPr lang="de-DE" sz="2000" dirty="0" smtClean="0"/>
                        <a:t>?</a:t>
                      </a:r>
                    </a:p>
                  </a:txBody>
                  <a:tcPr/>
                </a:tc>
                <a:tc>
                  <a:txBody>
                    <a:bodyPr/>
                    <a:lstStyle/>
                    <a:p>
                      <a:r>
                        <a:rPr lang="de-DE" sz="2000" dirty="0" err="1" smtClean="0"/>
                        <a:t>Does</a:t>
                      </a:r>
                      <a:r>
                        <a:rPr lang="de-DE" sz="2000" baseline="0" dirty="0" smtClean="0"/>
                        <a:t> </a:t>
                      </a:r>
                      <a:r>
                        <a:rPr lang="de-DE" sz="2000" baseline="0" dirty="0" err="1" smtClean="0"/>
                        <a:t>the</a:t>
                      </a:r>
                      <a:r>
                        <a:rPr lang="de-DE" sz="2000" baseline="0" dirty="0" smtClean="0"/>
                        <a:t> </a:t>
                      </a:r>
                      <a:r>
                        <a:rPr lang="de-DE" sz="2000" baseline="0" dirty="0" err="1" smtClean="0"/>
                        <a:t>institution</a:t>
                      </a:r>
                      <a:r>
                        <a:rPr lang="de-DE" sz="2000" baseline="0" dirty="0" smtClean="0"/>
                        <a:t> </a:t>
                      </a:r>
                      <a:r>
                        <a:rPr lang="de-DE" sz="2000" baseline="0" dirty="0" err="1" smtClean="0"/>
                        <a:t>meet</a:t>
                      </a:r>
                      <a:r>
                        <a:rPr lang="de-DE" sz="2000" baseline="0" dirty="0" smtClean="0"/>
                        <a:t> </a:t>
                      </a:r>
                      <a:r>
                        <a:rPr lang="de-DE" sz="2000" baseline="0" dirty="0" err="1" smtClean="0"/>
                        <a:t>the</a:t>
                      </a:r>
                      <a:r>
                        <a:rPr lang="de-DE" sz="2000" baseline="0" dirty="0" smtClean="0"/>
                        <a:t> </a:t>
                      </a:r>
                      <a:r>
                        <a:rPr lang="de-DE" sz="2000" baseline="0" dirty="0" err="1" smtClean="0"/>
                        <a:t>expectation</a:t>
                      </a:r>
                      <a:r>
                        <a:rPr lang="de-DE" sz="2000" baseline="0" dirty="0" smtClean="0"/>
                        <a:t> </a:t>
                      </a:r>
                      <a:r>
                        <a:rPr lang="de-DE" sz="2000" baseline="0" dirty="0" err="1" smtClean="0"/>
                        <a:t>of</a:t>
                      </a:r>
                      <a:r>
                        <a:rPr lang="de-DE" sz="2000" baseline="0" dirty="0" smtClean="0"/>
                        <a:t> </a:t>
                      </a:r>
                      <a:r>
                        <a:rPr lang="de-DE" sz="2000" baseline="0" dirty="0" err="1" smtClean="0"/>
                        <a:t>the</a:t>
                      </a:r>
                      <a:r>
                        <a:rPr lang="de-DE" sz="2000" baseline="0" dirty="0" smtClean="0"/>
                        <a:t> </a:t>
                      </a:r>
                      <a:r>
                        <a:rPr lang="de-DE" sz="2000" baseline="0" dirty="0" err="1" smtClean="0"/>
                        <a:t>stakeholders</a:t>
                      </a:r>
                      <a:r>
                        <a:rPr lang="de-DE" sz="2000" baseline="0" dirty="0" smtClean="0"/>
                        <a:t>?</a:t>
                      </a:r>
                    </a:p>
                    <a:p>
                      <a:r>
                        <a:rPr lang="de-DE" sz="2000" baseline="0" dirty="0" smtClean="0"/>
                        <a:t>(</a:t>
                      </a:r>
                      <a:r>
                        <a:rPr lang="de-DE" sz="2000" baseline="0" dirty="0" err="1" smtClean="0"/>
                        <a:t>student</a:t>
                      </a:r>
                      <a:r>
                        <a:rPr lang="de-DE" sz="2000" baseline="0" dirty="0" smtClean="0"/>
                        <a:t> </a:t>
                      </a:r>
                      <a:r>
                        <a:rPr lang="de-DE" sz="2000" baseline="0" dirty="0" err="1" smtClean="0"/>
                        <a:t>etc</a:t>
                      </a:r>
                      <a:r>
                        <a:rPr lang="de-DE" sz="2000" baseline="0" dirty="0" smtClean="0"/>
                        <a:t>)</a:t>
                      </a:r>
                    </a:p>
                    <a:p>
                      <a:endParaRPr lang="de-DE" sz="2000" baseline="0" dirty="0" smtClean="0"/>
                    </a:p>
                    <a:p>
                      <a:r>
                        <a:rPr lang="de-DE" sz="2000" baseline="0" dirty="0" smtClean="0"/>
                        <a:t> </a:t>
                      </a:r>
                      <a:endParaRPr lang="de-DE" sz="2000" dirty="0"/>
                    </a:p>
                  </a:txBody>
                  <a:tcPr/>
                </a:tc>
                <a:tc>
                  <a:txBody>
                    <a:bodyPr/>
                    <a:lstStyle/>
                    <a:p>
                      <a:r>
                        <a:rPr lang="de-DE" sz="2000" baseline="0" dirty="0" smtClean="0"/>
                        <a:t>Do </a:t>
                      </a:r>
                      <a:r>
                        <a:rPr lang="de-DE" sz="2000" baseline="0" dirty="0" err="1" smtClean="0"/>
                        <a:t>the</a:t>
                      </a:r>
                      <a:r>
                        <a:rPr lang="de-DE" sz="2000" baseline="0" dirty="0" smtClean="0"/>
                        <a:t> </a:t>
                      </a:r>
                      <a:r>
                        <a:rPr lang="de-DE" sz="2000" baseline="0" dirty="0" err="1" smtClean="0"/>
                        <a:t>structures</a:t>
                      </a:r>
                      <a:r>
                        <a:rPr lang="de-DE" sz="2000" baseline="0" dirty="0" smtClean="0"/>
                        <a:t> </a:t>
                      </a:r>
                      <a:r>
                        <a:rPr lang="de-DE" sz="2000" baseline="0" dirty="0" err="1" smtClean="0"/>
                        <a:t>and</a:t>
                      </a:r>
                      <a:r>
                        <a:rPr lang="de-DE" sz="2000" baseline="0" dirty="0" smtClean="0"/>
                        <a:t> </a:t>
                      </a:r>
                      <a:r>
                        <a:rPr lang="de-DE" sz="2000" baseline="0" dirty="0" err="1" smtClean="0"/>
                        <a:t>processes</a:t>
                      </a:r>
                      <a:r>
                        <a:rPr lang="de-DE" sz="2000" baseline="0" dirty="0" smtClean="0"/>
                        <a:t> </a:t>
                      </a:r>
                      <a:r>
                        <a:rPr lang="de-DE" sz="2000" baseline="0" dirty="0" err="1" smtClean="0"/>
                        <a:t>work</a:t>
                      </a:r>
                      <a:r>
                        <a:rPr lang="de-DE" sz="2000" baseline="0" dirty="0" smtClean="0"/>
                        <a:t> in </a:t>
                      </a:r>
                      <a:r>
                        <a:rPr lang="de-DE" sz="2000" baseline="0" dirty="0" err="1" smtClean="0"/>
                        <a:t>practice</a:t>
                      </a:r>
                      <a:r>
                        <a:rPr lang="de-DE" sz="2000" baseline="0" dirty="0" smtClean="0"/>
                        <a:t>?</a:t>
                      </a:r>
                    </a:p>
                    <a:p>
                      <a:r>
                        <a:rPr lang="de-DE" sz="2000" baseline="0" dirty="0" smtClean="0"/>
                        <a:t>Are </a:t>
                      </a:r>
                      <a:r>
                        <a:rPr lang="de-DE" sz="2000" baseline="0" dirty="0" err="1" smtClean="0"/>
                        <a:t>the</a:t>
                      </a:r>
                      <a:r>
                        <a:rPr lang="de-DE" sz="2000" baseline="0" dirty="0" smtClean="0"/>
                        <a:t> </a:t>
                      </a:r>
                      <a:r>
                        <a:rPr lang="de-DE" sz="2000" baseline="0" dirty="0" err="1" smtClean="0"/>
                        <a:t>resources</a:t>
                      </a:r>
                      <a:r>
                        <a:rPr lang="de-DE" sz="2000" baseline="0" dirty="0" smtClean="0"/>
                        <a:t> </a:t>
                      </a:r>
                      <a:r>
                        <a:rPr lang="de-DE" sz="2000" baseline="0" dirty="0" err="1" smtClean="0"/>
                        <a:t>available</a:t>
                      </a:r>
                      <a:r>
                        <a:rPr lang="de-DE" sz="2000" baseline="0" dirty="0" smtClean="0"/>
                        <a:t>? </a:t>
                      </a:r>
                    </a:p>
                  </a:txBody>
                  <a:tcPr/>
                </a:tc>
                <a:tc>
                  <a:txBody>
                    <a:bodyPr/>
                    <a:lstStyle/>
                    <a:p>
                      <a:r>
                        <a:rPr lang="de-DE" sz="2000" dirty="0" smtClean="0"/>
                        <a:t>Can </a:t>
                      </a:r>
                      <a:r>
                        <a:rPr lang="de-DE" sz="2000" dirty="0" err="1" smtClean="0"/>
                        <a:t>the</a:t>
                      </a:r>
                      <a:r>
                        <a:rPr lang="de-DE" sz="2000" dirty="0" smtClean="0"/>
                        <a:t> </a:t>
                      </a:r>
                      <a:r>
                        <a:rPr lang="de-DE" sz="2000" dirty="0" err="1" smtClean="0"/>
                        <a:t>outcomes</a:t>
                      </a:r>
                      <a:r>
                        <a:rPr lang="de-DE" sz="2000" dirty="0" smtClean="0"/>
                        <a:t> </a:t>
                      </a:r>
                      <a:r>
                        <a:rPr lang="de-DE" sz="2000" dirty="0" err="1" smtClean="0"/>
                        <a:t>sustain</a:t>
                      </a:r>
                      <a:r>
                        <a:rPr lang="de-DE" sz="2000" dirty="0" smtClean="0"/>
                        <a:t>? Can </a:t>
                      </a:r>
                      <a:r>
                        <a:rPr lang="de-DE" sz="2000" dirty="0" err="1" smtClean="0"/>
                        <a:t>the</a:t>
                      </a:r>
                      <a:r>
                        <a:rPr lang="de-DE" sz="2000" dirty="0" smtClean="0"/>
                        <a:t> </a:t>
                      </a:r>
                      <a:r>
                        <a:rPr lang="de-DE" sz="2000" dirty="0" err="1" smtClean="0"/>
                        <a:t>processes</a:t>
                      </a:r>
                      <a:r>
                        <a:rPr lang="de-DE" sz="2000" dirty="0" smtClean="0"/>
                        <a:t> </a:t>
                      </a:r>
                      <a:r>
                        <a:rPr lang="de-DE" sz="2000" dirty="0" err="1" smtClean="0"/>
                        <a:t>be</a:t>
                      </a:r>
                      <a:r>
                        <a:rPr lang="de-DE" sz="2000" dirty="0" smtClean="0"/>
                        <a:t> </a:t>
                      </a:r>
                      <a:r>
                        <a:rPr lang="de-DE" sz="2000" dirty="0" err="1" smtClean="0"/>
                        <a:t>repeated</a:t>
                      </a:r>
                      <a:r>
                        <a:rPr lang="de-DE" sz="2000" dirty="0" smtClean="0"/>
                        <a:t>?</a:t>
                      </a:r>
                      <a:r>
                        <a:rPr lang="de-DE" sz="2000" baseline="0" dirty="0" smtClean="0"/>
                        <a:t> </a:t>
                      </a:r>
                      <a:r>
                        <a:rPr lang="de-DE" sz="2000" baseline="0" dirty="0" err="1" smtClean="0"/>
                        <a:t>Is</a:t>
                      </a:r>
                      <a:r>
                        <a:rPr lang="de-DE" sz="2000" baseline="0" dirty="0" smtClean="0"/>
                        <a:t> </a:t>
                      </a:r>
                      <a:r>
                        <a:rPr lang="de-DE" sz="2000" baseline="0" dirty="0" err="1" smtClean="0"/>
                        <a:t>it</a:t>
                      </a:r>
                      <a:r>
                        <a:rPr lang="de-DE" sz="2000" baseline="0" dirty="0" smtClean="0"/>
                        <a:t> </a:t>
                      </a:r>
                      <a:r>
                        <a:rPr lang="de-DE" sz="2000" baseline="0" dirty="0" err="1" smtClean="0"/>
                        <a:t>necessary</a:t>
                      </a:r>
                      <a:r>
                        <a:rPr lang="de-DE" sz="2000" baseline="0" dirty="0" smtClean="0"/>
                        <a:t> </a:t>
                      </a:r>
                      <a:r>
                        <a:rPr lang="de-DE" sz="2000" baseline="0" dirty="0" err="1" smtClean="0"/>
                        <a:t>to</a:t>
                      </a:r>
                      <a:r>
                        <a:rPr lang="de-DE" sz="2000" baseline="0" dirty="0" smtClean="0"/>
                        <a:t> </a:t>
                      </a:r>
                      <a:r>
                        <a:rPr lang="de-DE" sz="2000" baseline="0" dirty="0" err="1" smtClean="0"/>
                        <a:t>adapt</a:t>
                      </a:r>
                      <a:r>
                        <a:rPr lang="de-DE" sz="2000" baseline="0" dirty="0" smtClean="0"/>
                        <a:t> </a:t>
                      </a:r>
                      <a:r>
                        <a:rPr lang="de-DE" sz="2000" baseline="0" dirty="0" err="1" smtClean="0"/>
                        <a:t>or</a:t>
                      </a:r>
                      <a:r>
                        <a:rPr lang="de-DE" sz="2000" baseline="0" dirty="0" smtClean="0"/>
                        <a:t> </a:t>
                      </a:r>
                      <a:r>
                        <a:rPr lang="de-DE" sz="2000" baseline="0" dirty="0" err="1" smtClean="0"/>
                        <a:t>to</a:t>
                      </a:r>
                      <a:r>
                        <a:rPr lang="de-DE" sz="2000" baseline="0" dirty="0" smtClean="0"/>
                        <a:t> </a:t>
                      </a:r>
                      <a:r>
                        <a:rPr lang="de-DE" sz="2000" baseline="0" dirty="0" err="1" smtClean="0"/>
                        <a:t>develop</a:t>
                      </a:r>
                      <a:r>
                        <a:rPr lang="de-DE" sz="2000" baseline="0" dirty="0" smtClean="0"/>
                        <a:t> alternative  </a:t>
                      </a:r>
                      <a:r>
                        <a:rPr lang="de-DE" sz="2000" baseline="0" dirty="0" err="1" smtClean="0"/>
                        <a:t>structures</a:t>
                      </a:r>
                      <a:r>
                        <a:rPr lang="de-DE" sz="2000" baseline="0" dirty="0" smtClean="0"/>
                        <a:t>/</a:t>
                      </a:r>
                      <a:r>
                        <a:rPr lang="de-DE" sz="2000" baseline="0" dirty="0" err="1" smtClean="0"/>
                        <a:t>systems</a:t>
                      </a:r>
                      <a:r>
                        <a:rPr lang="de-DE" sz="2000" baseline="0" dirty="0" smtClean="0"/>
                        <a:t> </a:t>
                      </a:r>
                      <a:r>
                        <a:rPr lang="de-DE" sz="2000" baseline="0" dirty="0" err="1" smtClean="0"/>
                        <a:t>and</a:t>
                      </a:r>
                      <a:r>
                        <a:rPr lang="de-DE" sz="2000" baseline="0" dirty="0" smtClean="0"/>
                        <a:t>/</a:t>
                      </a:r>
                      <a:r>
                        <a:rPr lang="de-DE" sz="2000" baseline="0" dirty="0" err="1" smtClean="0"/>
                        <a:t>or</a:t>
                      </a:r>
                      <a:r>
                        <a:rPr lang="de-DE" sz="2000" baseline="0" dirty="0" smtClean="0"/>
                        <a:t> </a:t>
                      </a:r>
                      <a:r>
                        <a:rPr lang="de-DE" sz="2000" baseline="0" dirty="0" err="1" smtClean="0"/>
                        <a:t>processes</a:t>
                      </a:r>
                      <a:r>
                        <a:rPr lang="de-DE" sz="2000" baseline="0" dirty="0" smtClean="0"/>
                        <a:t>?</a:t>
                      </a:r>
                      <a:endParaRPr lang="de-DE" sz="2000" dirty="0"/>
                    </a:p>
                  </a:txBody>
                  <a:tcPr/>
                </a:tc>
                <a:extLst>
                  <a:ext uri="{0D108BD9-81ED-4DB2-BD59-A6C34878D82A}">
                    <a16:rowId xmlns:a16="http://schemas.microsoft.com/office/drawing/2014/main" xmlns="" val="941775427"/>
                  </a:ext>
                </a:extLst>
              </a:tr>
            </a:tbl>
          </a:graphicData>
        </a:graphic>
      </p:graphicFrame>
      <p:sp>
        <p:nvSpPr>
          <p:cNvPr id="7" name="Fußzeilenplatzhalter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v.gehmlich@hs-osnabrueck.de</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03F02-20E6-4576-8069-5DA5E5F4EE7E}"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103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582" y="1951488"/>
            <a:ext cx="10515600" cy="428226"/>
          </a:xfrm>
        </p:spPr>
        <p:txBody>
          <a:bodyPr>
            <a:normAutofit/>
          </a:bodyPr>
          <a:lstStyle/>
          <a:p>
            <a:r>
              <a:rPr lang="de-DE" sz="2400" b="1" dirty="0" smtClean="0"/>
              <a:t>The European Standards </a:t>
            </a:r>
            <a:r>
              <a:rPr lang="de-DE" sz="2400" b="1" dirty="0" err="1" smtClean="0"/>
              <a:t>and</a:t>
            </a:r>
            <a:r>
              <a:rPr lang="de-DE" sz="2400" b="1" dirty="0" smtClean="0"/>
              <a:t> Guidelines </a:t>
            </a:r>
            <a:r>
              <a:rPr lang="de-DE" sz="2400" b="1" dirty="0" err="1" smtClean="0"/>
              <a:t>look</a:t>
            </a:r>
            <a:r>
              <a:rPr lang="de-DE" sz="2400" b="1" dirty="0" smtClean="0"/>
              <a:t> at </a:t>
            </a:r>
            <a:r>
              <a:rPr lang="de-DE" sz="2400" b="1" dirty="0" err="1" smtClean="0"/>
              <a:t>quality</a:t>
            </a:r>
            <a:r>
              <a:rPr lang="de-DE" sz="2400" b="1" dirty="0" smtClean="0"/>
              <a:t> </a:t>
            </a:r>
            <a:r>
              <a:rPr lang="de-DE" sz="2400" b="1" dirty="0" err="1" smtClean="0"/>
              <a:t>from</a:t>
            </a:r>
            <a:r>
              <a:rPr lang="de-DE" sz="2400" b="1" dirty="0" smtClean="0"/>
              <a:t> </a:t>
            </a:r>
            <a:r>
              <a:rPr lang="de-DE" sz="2400" b="1" dirty="0" err="1" smtClean="0"/>
              <a:t>two</a:t>
            </a:r>
            <a:r>
              <a:rPr lang="de-DE" sz="2400" b="1" dirty="0" smtClean="0"/>
              <a:t> </a:t>
            </a:r>
            <a:r>
              <a:rPr lang="de-DE" sz="2400" b="1" dirty="0" err="1" smtClean="0"/>
              <a:t>perspectives</a:t>
            </a:r>
            <a:endParaRPr lang="de-DE" sz="2400" b="1" dirty="0"/>
          </a:p>
        </p:txBody>
      </p:sp>
      <p:graphicFrame>
        <p:nvGraphicFramePr>
          <p:cNvPr id="4" name="Inhaltsplatzhalter 3"/>
          <p:cNvGraphicFramePr>
            <a:graphicFrameLocks noGrp="1"/>
          </p:cNvGraphicFramePr>
          <p:nvPr>
            <p:ph idx="1"/>
            <p:extLst/>
          </p:nvPr>
        </p:nvGraphicFramePr>
        <p:xfrm>
          <a:off x="838200" y="2467802"/>
          <a:ext cx="10515600" cy="425367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2755973"/>
                    </a:ext>
                  </a:extLst>
                </a:gridCol>
                <a:gridCol w="5257800">
                  <a:extLst>
                    <a:ext uri="{9D8B030D-6E8A-4147-A177-3AD203B41FA5}">
                      <a16:colId xmlns:a16="http://schemas.microsoft.com/office/drawing/2014/main" xmlns="" val="3292113322"/>
                    </a:ext>
                  </a:extLst>
                </a:gridCol>
              </a:tblGrid>
              <a:tr h="511683">
                <a:tc>
                  <a:txBody>
                    <a:bodyPr/>
                    <a:lstStyle/>
                    <a:p>
                      <a:r>
                        <a:rPr lang="de-DE" sz="2400" dirty="0" smtClean="0"/>
                        <a:t>Internal </a:t>
                      </a:r>
                      <a:r>
                        <a:rPr lang="de-DE" sz="2400" dirty="0" err="1" smtClean="0"/>
                        <a:t>Perspective</a:t>
                      </a:r>
                      <a:endParaRPr lang="de-DE" sz="2400" dirty="0"/>
                    </a:p>
                  </a:txBody>
                  <a:tcPr/>
                </a:tc>
                <a:tc>
                  <a:txBody>
                    <a:bodyPr/>
                    <a:lstStyle/>
                    <a:p>
                      <a:r>
                        <a:rPr lang="de-DE" sz="2400" dirty="0" err="1" smtClean="0"/>
                        <a:t>External</a:t>
                      </a:r>
                      <a:r>
                        <a:rPr lang="de-DE" sz="2400" dirty="0" smtClean="0"/>
                        <a:t> </a:t>
                      </a:r>
                      <a:r>
                        <a:rPr lang="de-DE" sz="2400" dirty="0" err="1" smtClean="0"/>
                        <a:t>Perspective</a:t>
                      </a:r>
                      <a:endParaRPr lang="de-DE" sz="2400" dirty="0"/>
                    </a:p>
                  </a:txBody>
                  <a:tcPr/>
                </a:tc>
                <a:extLst>
                  <a:ext uri="{0D108BD9-81ED-4DB2-BD59-A6C34878D82A}">
                    <a16:rowId xmlns:a16="http://schemas.microsoft.com/office/drawing/2014/main" xmlns="" val="207343863"/>
                  </a:ext>
                </a:extLst>
              </a:tr>
              <a:tr h="1239395">
                <a:tc>
                  <a:txBody>
                    <a:bodyPr/>
                    <a:lstStyle/>
                    <a:p>
                      <a:r>
                        <a:rPr lang="de-DE" sz="2400" dirty="0" smtClean="0"/>
                        <a:t>Part 1</a:t>
                      </a:r>
                    </a:p>
                    <a:p>
                      <a:r>
                        <a:rPr lang="de-DE" sz="2400" dirty="0" err="1" smtClean="0"/>
                        <a:t>Ten</a:t>
                      </a:r>
                      <a:r>
                        <a:rPr lang="de-DE" sz="2400" baseline="0" dirty="0" smtClean="0"/>
                        <a:t> </a:t>
                      </a:r>
                      <a:r>
                        <a:rPr lang="de-DE" sz="2400" baseline="0" dirty="0" err="1" smtClean="0"/>
                        <a:t>standards</a:t>
                      </a:r>
                      <a:r>
                        <a:rPr lang="de-DE" sz="2400" baseline="0" dirty="0" smtClean="0"/>
                        <a:t> </a:t>
                      </a:r>
                      <a:r>
                        <a:rPr lang="de-DE" sz="2400" baseline="0" dirty="0" err="1" smtClean="0"/>
                        <a:t>and</a:t>
                      </a:r>
                      <a:r>
                        <a:rPr lang="de-DE" sz="2400" baseline="0" dirty="0" smtClean="0"/>
                        <a:t> </a:t>
                      </a:r>
                      <a:r>
                        <a:rPr lang="de-DE" sz="2400" baseline="0" dirty="0" err="1" smtClean="0"/>
                        <a:t>guidelines</a:t>
                      </a:r>
                      <a:endParaRPr lang="de-DE" sz="2400" dirty="0"/>
                    </a:p>
                  </a:txBody>
                  <a:tcPr/>
                </a:tc>
                <a:tc>
                  <a:txBody>
                    <a:bodyPr/>
                    <a:lstStyle/>
                    <a:p>
                      <a:r>
                        <a:rPr lang="de-DE" sz="2400" dirty="0" smtClean="0"/>
                        <a:t>Part 2 </a:t>
                      </a:r>
                    </a:p>
                    <a:p>
                      <a:r>
                        <a:rPr lang="de-DE" sz="2400" dirty="0" smtClean="0"/>
                        <a:t>Seven </a:t>
                      </a:r>
                      <a:r>
                        <a:rPr lang="de-DE" sz="2400" dirty="0" err="1" smtClean="0"/>
                        <a:t>standards</a:t>
                      </a:r>
                      <a:r>
                        <a:rPr lang="de-DE" sz="2400" dirty="0" smtClean="0"/>
                        <a:t> </a:t>
                      </a:r>
                      <a:r>
                        <a:rPr lang="de-DE" sz="2400" dirty="0" err="1" smtClean="0"/>
                        <a:t>and</a:t>
                      </a:r>
                      <a:r>
                        <a:rPr lang="de-DE" sz="2400" dirty="0" smtClean="0"/>
                        <a:t> </a:t>
                      </a:r>
                      <a:r>
                        <a:rPr lang="de-DE" sz="2400" dirty="0" err="1" smtClean="0"/>
                        <a:t>guidelines</a:t>
                      </a:r>
                      <a:endParaRPr lang="de-DE" sz="2400" dirty="0" smtClean="0"/>
                    </a:p>
                    <a:p>
                      <a:r>
                        <a:rPr lang="de-DE" sz="2400" dirty="0" smtClean="0"/>
                        <a:t>Part 3</a:t>
                      </a:r>
                    </a:p>
                    <a:p>
                      <a:r>
                        <a:rPr lang="de-DE" sz="2400" dirty="0" smtClean="0"/>
                        <a:t>Seven </a:t>
                      </a:r>
                      <a:r>
                        <a:rPr lang="de-DE" sz="2400" dirty="0" err="1" smtClean="0"/>
                        <a:t>standards</a:t>
                      </a:r>
                      <a:r>
                        <a:rPr lang="de-DE" sz="2400" dirty="0" smtClean="0"/>
                        <a:t> </a:t>
                      </a:r>
                      <a:r>
                        <a:rPr lang="de-DE" sz="2400" dirty="0" err="1" smtClean="0"/>
                        <a:t>and</a:t>
                      </a:r>
                      <a:r>
                        <a:rPr lang="de-DE" sz="2400" dirty="0" smtClean="0"/>
                        <a:t> </a:t>
                      </a:r>
                      <a:r>
                        <a:rPr lang="de-DE" sz="2400" dirty="0" err="1" smtClean="0"/>
                        <a:t>guidelines</a:t>
                      </a:r>
                      <a:endParaRPr lang="de-DE" sz="2400" dirty="0"/>
                    </a:p>
                  </a:txBody>
                  <a:tcPr/>
                </a:tc>
                <a:extLst>
                  <a:ext uri="{0D108BD9-81ED-4DB2-BD59-A6C34878D82A}">
                    <a16:rowId xmlns:a16="http://schemas.microsoft.com/office/drawing/2014/main" xmlns="" val="235799754"/>
                  </a:ext>
                </a:extLst>
              </a:tr>
              <a:tr h="903316">
                <a:tc>
                  <a:txBody>
                    <a:bodyPr/>
                    <a:lstStyle/>
                    <a:p>
                      <a:r>
                        <a:rPr lang="de-DE" sz="2400" dirty="0" err="1" smtClean="0"/>
                        <a:t>Viewed</a:t>
                      </a:r>
                      <a:r>
                        <a:rPr lang="de-DE" sz="2400" dirty="0" smtClean="0"/>
                        <a:t> </a:t>
                      </a:r>
                      <a:r>
                        <a:rPr lang="de-DE" sz="2400" dirty="0" err="1" smtClean="0"/>
                        <a:t>from</a:t>
                      </a:r>
                      <a:r>
                        <a:rPr lang="de-DE" sz="2400" dirty="0" smtClean="0"/>
                        <a:t> </a:t>
                      </a:r>
                      <a:r>
                        <a:rPr lang="de-DE" sz="2400" dirty="0" err="1" smtClean="0"/>
                        <a:t>the</a:t>
                      </a:r>
                      <a:r>
                        <a:rPr lang="de-DE" sz="2400" dirty="0" smtClean="0"/>
                        <a:t> </a:t>
                      </a:r>
                      <a:r>
                        <a:rPr lang="de-DE" sz="2400" dirty="0" err="1" smtClean="0"/>
                        <a:t>organisation</a:t>
                      </a:r>
                      <a:r>
                        <a:rPr lang="de-DE" sz="2400" dirty="0" smtClean="0"/>
                        <a:t> / </a:t>
                      </a:r>
                      <a:r>
                        <a:rPr lang="de-DE" sz="2400" dirty="0" err="1" smtClean="0"/>
                        <a:t>institution</a:t>
                      </a:r>
                      <a:r>
                        <a:rPr lang="de-DE" sz="2400" dirty="0" smtClean="0"/>
                        <a:t> </a:t>
                      </a:r>
                      <a:r>
                        <a:rPr lang="de-DE" sz="2400" dirty="0" err="1" smtClean="0"/>
                        <a:t>itself</a:t>
                      </a:r>
                      <a:endParaRPr lang="de-DE" sz="2400" dirty="0"/>
                    </a:p>
                  </a:txBody>
                  <a:tcPr/>
                </a:tc>
                <a:tc>
                  <a:txBody>
                    <a:bodyPr/>
                    <a:lstStyle/>
                    <a:p>
                      <a:r>
                        <a:rPr lang="de-DE" sz="2400" dirty="0" err="1" smtClean="0"/>
                        <a:t>Viewed</a:t>
                      </a:r>
                      <a:r>
                        <a:rPr lang="de-DE" sz="2400" dirty="0" smtClean="0"/>
                        <a:t> </a:t>
                      </a:r>
                      <a:r>
                        <a:rPr lang="de-DE" sz="2400" dirty="0" err="1" smtClean="0"/>
                        <a:t>from</a:t>
                      </a:r>
                      <a:r>
                        <a:rPr lang="de-DE" sz="2400" dirty="0" smtClean="0"/>
                        <a:t> </a:t>
                      </a:r>
                      <a:r>
                        <a:rPr lang="de-DE" sz="2400" dirty="0" err="1" smtClean="0"/>
                        <a:t>the</a:t>
                      </a:r>
                      <a:r>
                        <a:rPr lang="de-DE" sz="2400" dirty="0" smtClean="0"/>
                        <a:t> </a:t>
                      </a:r>
                      <a:r>
                        <a:rPr lang="de-DE" sz="2400" dirty="0" err="1" smtClean="0"/>
                        <a:t>government</a:t>
                      </a:r>
                      <a:r>
                        <a:rPr lang="de-DE" sz="2400" dirty="0" smtClean="0"/>
                        <a:t> / </a:t>
                      </a:r>
                      <a:r>
                        <a:rPr lang="de-DE" sz="2400" dirty="0" err="1" smtClean="0"/>
                        <a:t>external</a:t>
                      </a:r>
                      <a:r>
                        <a:rPr lang="de-DE" sz="2400" dirty="0" smtClean="0"/>
                        <a:t> </a:t>
                      </a:r>
                      <a:r>
                        <a:rPr lang="de-DE" sz="2400" dirty="0" err="1" smtClean="0"/>
                        <a:t>quality</a:t>
                      </a:r>
                      <a:r>
                        <a:rPr lang="de-DE" sz="2400" dirty="0" smtClean="0"/>
                        <a:t> </a:t>
                      </a:r>
                      <a:r>
                        <a:rPr lang="de-DE" sz="2400" dirty="0" err="1" smtClean="0"/>
                        <a:t>agencies</a:t>
                      </a:r>
                      <a:r>
                        <a:rPr lang="de-DE" sz="2400" dirty="0" smtClean="0"/>
                        <a:t>, e.g. </a:t>
                      </a:r>
                      <a:endParaRPr lang="de-DE" sz="2400" dirty="0"/>
                    </a:p>
                  </a:txBody>
                  <a:tcPr/>
                </a:tc>
                <a:extLst>
                  <a:ext uri="{0D108BD9-81ED-4DB2-BD59-A6C34878D82A}">
                    <a16:rowId xmlns:a16="http://schemas.microsoft.com/office/drawing/2014/main" xmlns="" val="3199255300"/>
                  </a:ext>
                </a:extLst>
              </a:tr>
              <a:tr h="1284194">
                <a:tc gridSpan="2">
                  <a:txBody>
                    <a:bodyPr/>
                    <a:lstStyle/>
                    <a:p>
                      <a:r>
                        <a:rPr lang="de-DE" sz="2400" dirty="0" smtClean="0"/>
                        <a:t>Attention: „…</a:t>
                      </a:r>
                      <a:r>
                        <a:rPr lang="de-DE" sz="2400" dirty="0" err="1" smtClean="0"/>
                        <a:t>the</a:t>
                      </a:r>
                      <a:r>
                        <a:rPr lang="de-DE" sz="2400" baseline="0" dirty="0" smtClean="0"/>
                        <a:t> </a:t>
                      </a:r>
                      <a:r>
                        <a:rPr lang="de-DE" sz="2400" baseline="0" dirty="0" err="1" smtClean="0"/>
                        <a:t>three</a:t>
                      </a:r>
                      <a:r>
                        <a:rPr lang="de-DE" sz="2400" baseline="0" dirty="0" smtClean="0"/>
                        <a:t> </a:t>
                      </a:r>
                      <a:r>
                        <a:rPr lang="de-DE" sz="2400" baseline="0" dirty="0" err="1" smtClean="0"/>
                        <a:t>parts</a:t>
                      </a:r>
                      <a:r>
                        <a:rPr lang="de-DE" sz="2400" baseline="0" dirty="0" smtClean="0"/>
                        <a:t> </a:t>
                      </a:r>
                      <a:r>
                        <a:rPr lang="de-DE" sz="2400" baseline="0" dirty="0" err="1" smtClean="0"/>
                        <a:t>are</a:t>
                      </a:r>
                      <a:r>
                        <a:rPr lang="de-DE" sz="2400" baseline="0" dirty="0" smtClean="0"/>
                        <a:t> </a:t>
                      </a:r>
                      <a:r>
                        <a:rPr lang="de-DE" sz="2400" baseline="0" dirty="0" err="1" smtClean="0"/>
                        <a:t>intrinsically</a:t>
                      </a:r>
                      <a:r>
                        <a:rPr lang="de-DE" sz="2400" baseline="0" dirty="0" smtClean="0"/>
                        <a:t> </a:t>
                      </a:r>
                      <a:r>
                        <a:rPr lang="de-DE" sz="2400" baseline="0" dirty="0" err="1" smtClean="0"/>
                        <a:t>interlinked</a:t>
                      </a:r>
                      <a:r>
                        <a:rPr lang="de-DE" sz="2400" baseline="0" dirty="0" smtClean="0"/>
                        <a:t> </a:t>
                      </a:r>
                      <a:r>
                        <a:rPr lang="de-DE" sz="2400" baseline="0" dirty="0" err="1" smtClean="0"/>
                        <a:t>and</a:t>
                      </a:r>
                      <a:r>
                        <a:rPr lang="de-DE" sz="2400" baseline="0" dirty="0" smtClean="0"/>
                        <a:t> </a:t>
                      </a:r>
                      <a:r>
                        <a:rPr lang="de-DE" sz="2400" baseline="0" dirty="0" err="1" smtClean="0"/>
                        <a:t>together</a:t>
                      </a:r>
                      <a:r>
                        <a:rPr lang="de-DE" sz="2400" baseline="0" dirty="0" smtClean="0"/>
                        <a:t> form </a:t>
                      </a:r>
                      <a:r>
                        <a:rPr lang="de-DE" sz="2400" baseline="0" dirty="0" err="1" smtClean="0"/>
                        <a:t>the</a:t>
                      </a:r>
                      <a:r>
                        <a:rPr lang="de-DE" sz="2400" baseline="0" dirty="0" smtClean="0"/>
                        <a:t> </a:t>
                      </a:r>
                      <a:r>
                        <a:rPr lang="de-DE" sz="2400" baseline="0" dirty="0" err="1" smtClean="0"/>
                        <a:t>basis</a:t>
                      </a:r>
                      <a:r>
                        <a:rPr lang="de-DE" sz="2400" baseline="0" dirty="0" smtClean="0"/>
                        <a:t> </a:t>
                      </a:r>
                      <a:r>
                        <a:rPr lang="de-DE" sz="2400" baseline="0" dirty="0" err="1" smtClean="0"/>
                        <a:t>for</a:t>
                      </a:r>
                      <a:r>
                        <a:rPr lang="de-DE" sz="2400" baseline="0" dirty="0" smtClean="0"/>
                        <a:t> </a:t>
                      </a:r>
                      <a:r>
                        <a:rPr lang="de-DE" sz="2400" baseline="0" dirty="0" err="1" smtClean="0"/>
                        <a:t>the</a:t>
                      </a:r>
                      <a:r>
                        <a:rPr lang="de-DE" sz="2400" baseline="0" dirty="0" smtClean="0"/>
                        <a:t> </a:t>
                      </a:r>
                      <a:r>
                        <a:rPr lang="de-DE" sz="2400" baseline="0" dirty="0" err="1" smtClean="0"/>
                        <a:t>Europen</a:t>
                      </a:r>
                      <a:r>
                        <a:rPr lang="de-DE" sz="2400" baseline="0" dirty="0" smtClean="0"/>
                        <a:t> </a:t>
                      </a:r>
                      <a:r>
                        <a:rPr lang="de-DE" sz="2400" baseline="0" dirty="0" err="1" smtClean="0"/>
                        <a:t>quality</a:t>
                      </a:r>
                      <a:r>
                        <a:rPr lang="de-DE" sz="2400" baseline="0" dirty="0" smtClean="0"/>
                        <a:t> </a:t>
                      </a:r>
                      <a:r>
                        <a:rPr lang="de-DE" sz="2400" baseline="0" dirty="0" err="1" smtClean="0"/>
                        <a:t>assurance</a:t>
                      </a:r>
                      <a:r>
                        <a:rPr lang="de-DE" sz="2400" baseline="0" dirty="0" smtClean="0"/>
                        <a:t> </a:t>
                      </a:r>
                      <a:r>
                        <a:rPr lang="de-DE" sz="2400" baseline="0" dirty="0" err="1" smtClean="0"/>
                        <a:t>framework</a:t>
                      </a:r>
                      <a:r>
                        <a:rPr lang="de-DE" sz="2400" baseline="0" dirty="0" smtClean="0"/>
                        <a:t>“ (ESG p9).</a:t>
                      </a:r>
                    </a:p>
                    <a:p>
                      <a:r>
                        <a:rPr lang="de-DE" sz="2400" baseline="0" dirty="0" smtClean="0"/>
                        <a:t>Focus in </a:t>
                      </a:r>
                      <a:r>
                        <a:rPr lang="de-DE" sz="2400" baseline="0" dirty="0" err="1" smtClean="0"/>
                        <a:t>the</a:t>
                      </a:r>
                      <a:r>
                        <a:rPr lang="de-DE" sz="2400" baseline="0" dirty="0" smtClean="0"/>
                        <a:t> </a:t>
                      </a:r>
                      <a:r>
                        <a:rPr lang="de-DE" sz="2400" baseline="0" dirty="0" err="1" smtClean="0"/>
                        <a:t>following</a:t>
                      </a:r>
                      <a:r>
                        <a:rPr lang="de-DE" sz="2400" baseline="0" dirty="0" smtClean="0"/>
                        <a:t>: Part 1 </a:t>
                      </a:r>
                      <a:r>
                        <a:rPr lang="de-DE" sz="2400" baseline="0" dirty="0" err="1" smtClean="0"/>
                        <a:t>and</a:t>
                      </a:r>
                      <a:r>
                        <a:rPr lang="de-DE" sz="2400" baseline="0" dirty="0" smtClean="0"/>
                        <a:t> 2</a:t>
                      </a:r>
                      <a:endParaRPr lang="de-DE" sz="2400" dirty="0"/>
                    </a:p>
                  </a:txBody>
                  <a:tcPr/>
                </a:tc>
                <a:tc hMerge="1">
                  <a:txBody>
                    <a:bodyPr/>
                    <a:lstStyle/>
                    <a:p>
                      <a:endParaRPr lang="de-DE" dirty="0"/>
                    </a:p>
                  </a:txBody>
                  <a:tcPr/>
                </a:tc>
                <a:extLst>
                  <a:ext uri="{0D108BD9-81ED-4DB2-BD59-A6C34878D82A}">
                    <a16:rowId xmlns:a16="http://schemas.microsoft.com/office/drawing/2014/main" xmlns="" val="1407663558"/>
                  </a:ext>
                </a:extLst>
              </a:tr>
            </a:tbl>
          </a:graphicData>
        </a:graphic>
      </p:graphicFrame>
      <p:sp>
        <p:nvSpPr>
          <p:cNvPr id="3" name="Fußzeilenplatzhalt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v.gehmlich@hs-osnabrueck.de</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03F02-20E6-4576-8069-5DA5E5F4EE7E}"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hteck 5"/>
          <p:cNvSpPr/>
          <p:nvPr/>
        </p:nvSpPr>
        <p:spPr>
          <a:xfrm>
            <a:off x="1079582" y="833068"/>
            <a:ext cx="1027421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2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Quality </a:t>
            </a:r>
            <a:r>
              <a:rPr kumimoji="0" lang="en-GB" altLang="de-DE"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assurance in compliance with the Standards and Guidelines for Quality Assurance in the European Higher Education Area</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338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738" y="122238"/>
            <a:ext cx="10515600" cy="1096961"/>
          </a:xfrm>
        </p:spPr>
        <p:txBody>
          <a:bodyPr>
            <a:normAutofit/>
          </a:bodyPr>
          <a:lstStyle/>
          <a:p>
            <a:r>
              <a:rPr lang="de-DE" sz="3200" dirty="0" smtClean="0"/>
              <a:t>This </a:t>
            </a:r>
            <a:r>
              <a:rPr lang="de-DE" sz="3200" dirty="0" err="1" smtClean="0"/>
              <a:t>means</a:t>
            </a:r>
            <a:r>
              <a:rPr lang="de-DE" sz="3200" dirty="0" smtClean="0"/>
              <a:t>, </a:t>
            </a:r>
            <a:r>
              <a:rPr lang="de-DE" sz="3200" dirty="0" err="1" smtClean="0"/>
              <a:t>key</a:t>
            </a:r>
            <a:r>
              <a:rPr lang="de-DE" sz="3200" dirty="0" smtClean="0"/>
              <a:t> </a:t>
            </a:r>
            <a:r>
              <a:rPr lang="de-DE" sz="3200" dirty="0" err="1" smtClean="0"/>
              <a:t>performance</a:t>
            </a:r>
            <a:r>
              <a:rPr lang="de-DE" sz="3200" dirty="0" smtClean="0"/>
              <a:t> </a:t>
            </a:r>
            <a:r>
              <a:rPr lang="de-DE" sz="3200" dirty="0" err="1" smtClean="0"/>
              <a:t>indicators</a:t>
            </a:r>
            <a:r>
              <a:rPr lang="de-DE" sz="3200" dirty="0" smtClean="0"/>
              <a:t> </a:t>
            </a:r>
            <a:r>
              <a:rPr lang="de-DE" sz="3200" dirty="0" err="1" smtClean="0"/>
              <a:t>of</a:t>
            </a:r>
            <a:r>
              <a:rPr lang="de-DE" sz="3200" dirty="0" smtClean="0"/>
              <a:t> </a:t>
            </a:r>
            <a:r>
              <a:rPr lang="de-DE" sz="3200" dirty="0" err="1" smtClean="0"/>
              <a:t>quality</a:t>
            </a:r>
            <a:r>
              <a:rPr lang="de-DE" sz="3200" dirty="0" smtClean="0"/>
              <a:t> </a:t>
            </a:r>
            <a:r>
              <a:rPr lang="de-DE" sz="3200" dirty="0" err="1" smtClean="0"/>
              <a:t>assurance</a:t>
            </a:r>
            <a:r>
              <a:rPr lang="de-DE" sz="3200" dirty="0" smtClean="0"/>
              <a:t> </a:t>
            </a:r>
            <a:r>
              <a:rPr lang="de-DE" sz="3200" dirty="0" err="1" smtClean="0"/>
              <a:t>have</a:t>
            </a:r>
            <a:r>
              <a:rPr lang="de-DE" sz="3200" dirty="0" smtClean="0"/>
              <a:t> </a:t>
            </a:r>
            <a:r>
              <a:rPr lang="de-DE" sz="3200" dirty="0" err="1" smtClean="0"/>
              <a:t>to</a:t>
            </a:r>
            <a:r>
              <a:rPr lang="de-DE" sz="3200" dirty="0" smtClean="0"/>
              <a:t> </a:t>
            </a:r>
            <a:endParaRPr lang="de-DE" sz="3200" dirty="0"/>
          </a:p>
        </p:txBody>
      </p:sp>
      <p:graphicFrame>
        <p:nvGraphicFramePr>
          <p:cNvPr id="6" name="Inhaltsplatzhalter 5"/>
          <p:cNvGraphicFramePr>
            <a:graphicFrameLocks noGrp="1"/>
          </p:cNvGraphicFramePr>
          <p:nvPr>
            <p:ph idx="1"/>
            <p:extLst/>
          </p:nvPr>
        </p:nvGraphicFramePr>
        <p:xfrm>
          <a:off x="0" y="1214438"/>
          <a:ext cx="12192001" cy="5643563"/>
        </p:xfrm>
        <a:graphic>
          <a:graphicData uri="http://schemas.openxmlformats.org/drawingml/2006/table">
            <a:tbl>
              <a:tblPr firstRow="1" bandRow="1">
                <a:tableStyleId>{5C22544A-7EE6-4342-B048-85BDC9FD1C3A}</a:tableStyleId>
              </a:tblPr>
              <a:tblGrid>
                <a:gridCol w="4438652">
                  <a:extLst>
                    <a:ext uri="{9D8B030D-6E8A-4147-A177-3AD203B41FA5}">
                      <a16:colId xmlns:a16="http://schemas.microsoft.com/office/drawing/2014/main" xmlns="" val="1604277258"/>
                    </a:ext>
                  </a:extLst>
                </a:gridCol>
                <a:gridCol w="2400298">
                  <a:extLst>
                    <a:ext uri="{9D8B030D-6E8A-4147-A177-3AD203B41FA5}">
                      <a16:colId xmlns:a16="http://schemas.microsoft.com/office/drawing/2014/main" xmlns="" val="696053004"/>
                    </a:ext>
                  </a:extLst>
                </a:gridCol>
                <a:gridCol w="5353051">
                  <a:extLst>
                    <a:ext uri="{9D8B030D-6E8A-4147-A177-3AD203B41FA5}">
                      <a16:colId xmlns:a16="http://schemas.microsoft.com/office/drawing/2014/main" xmlns="" val="2713500094"/>
                    </a:ext>
                  </a:extLst>
                </a:gridCol>
              </a:tblGrid>
              <a:tr h="567406">
                <a:tc>
                  <a:txBody>
                    <a:bodyPr/>
                    <a:lstStyle/>
                    <a:p>
                      <a:pPr algn="ctr"/>
                      <a:r>
                        <a:rPr lang="de-DE" sz="1800" dirty="0" smtClean="0"/>
                        <a:t>Standard (ESG Part</a:t>
                      </a:r>
                      <a:r>
                        <a:rPr lang="de-DE" sz="1800" baseline="0" dirty="0" smtClean="0"/>
                        <a:t> 2)</a:t>
                      </a:r>
                      <a:endParaRPr lang="de-DE" sz="1800" dirty="0"/>
                    </a:p>
                  </a:txBody>
                  <a:tcPr/>
                </a:tc>
                <a:tc>
                  <a:txBody>
                    <a:bodyPr/>
                    <a:lstStyle/>
                    <a:p>
                      <a:pPr algn="ctr"/>
                      <a:r>
                        <a:rPr lang="de-DE" sz="1800" dirty="0" smtClean="0"/>
                        <a:t>Guideline (ESG Part</a:t>
                      </a:r>
                      <a:r>
                        <a:rPr lang="de-DE" sz="1800" baseline="0" dirty="0" smtClean="0"/>
                        <a:t> 2)</a:t>
                      </a:r>
                      <a:endParaRPr lang="de-DE" sz="1800" dirty="0"/>
                    </a:p>
                  </a:txBody>
                  <a:tcPr/>
                </a:tc>
                <a:tc>
                  <a:txBody>
                    <a:bodyPr/>
                    <a:lstStyle/>
                    <a:p>
                      <a:pPr algn="ctr"/>
                      <a:r>
                        <a:rPr lang="de-DE" sz="1800" dirty="0" smtClean="0"/>
                        <a:t>KPI </a:t>
                      </a:r>
                      <a:r>
                        <a:rPr lang="de-DE" sz="1800" dirty="0" err="1" smtClean="0"/>
                        <a:t>defined</a:t>
                      </a:r>
                      <a:r>
                        <a:rPr lang="de-DE" sz="1800" baseline="0" dirty="0" smtClean="0"/>
                        <a:t> </a:t>
                      </a:r>
                      <a:r>
                        <a:rPr lang="de-DE" sz="1800" baseline="0" dirty="0" err="1" smtClean="0"/>
                        <a:t>by</a:t>
                      </a:r>
                      <a:endParaRPr lang="de-DE" sz="1800" dirty="0"/>
                    </a:p>
                  </a:txBody>
                  <a:tcPr/>
                </a:tc>
                <a:extLst>
                  <a:ext uri="{0D108BD9-81ED-4DB2-BD59-A6C34878D82A}">
                    <a16:rowId xmlns:a16="http://schemas.microsoft.com/office/drawing/2014/main" xmlns="" val="3849524147"/>
                  </a:ext>
                </a:extLst>
              </a:tr>
              <a:tr h="2148820">
                <a:tc>
                  <a:txBody>
                    <a:bodyPr/>
                    <a:lstStyle/>
                    <a:p>
                      <a:pPr algn="l"/>
                      <a:r>
                        <a:rPr lang="de-DE" sz="1800" dirty="0" smtClean="0"/>
                        <a:t>-</a:t>
                      </a:r>
                      <a:r>
                        <a:rPr lang="de-DE" sz="1800" dirty="0" err="1" smtClean="0"/>
                        <a:t>reflect</a:t>
                      </a:r>
                      <a:r>
                        <a:rPr lang="de-DE" sz="1800" dirty="0" smtClean="0"/>
                        <a:t> </a:t>
                      </a:r>
                      <a:r>
                        <a:rPr lang="de-DE" sz="1800" dirty="0" err="1" smtClean="0"/>
                        <a:t>the</a:t>
                      </a:r>
                      <a:r>
                        <a:rPr lang="de-DE" sz="1800" dirty="0" smtClean="0"/>
                        <a:t> </a:t>
                      </a:r>
                      <a:r>
                        <a:rPr lang="de-DE" sz="1800" dirty="0" err="1" smtClean="0"/>
                        <a:t>effectiveness</a:t>
                      </a:r>
                      <a:r>
                        <a:rPr lang="de-DE" sz="1800" dirty="0" smtClean="0"/>
                        <a:t> </a:t>
                      </a:r>
                      <a:r>
                        <a:rPr lang="de-DE" sz="1800" dirty="0" err="1" smtClean="0"/>
                        <a:t>of</a:t>
                      </a:r>
                      <a:r>
                        <a:rPr lang="de-DE" sz="1800" dirty="0" smtClean="0"/>
                        <a:t> </a:t>
                      </a:r>
                      <a:r>
                        <a:rPr lang="de-DE" sz="1800" dirty="0" err="1" smtClean="0"/>
                        <a:t>the</a:t>
                      </a:r>
                      <a:r>
                        <a:rPr lang="de-DE" sz="1800" dirty="0" smtClean="0"/>
                        <a:t> internal </a:t>
                      </a:r>
                      <a:r>
                        <a:rPr lang="de-DE" sz="1800" dirty="0" err="1" smtClean="0"/>
                        <a:t>quality</a:t>
                      </a:r>
                      <a:r>
                        <a:rPr lang="de-DE" sz="1800" baseline="0" dirty="0" smtClean="0"/>
                        <a:t> </a:t>
                      </a:r>
                      <a:r>
                        <a:rPr lang="de-DE" sz="1800" baseline="0" dirty="0" err="1" smtClean="0"/>
                        <a:t>assurance</a:t>
                      </a:r>
                      <a:r>
                        <a:rPr lang="de-DE" sz="1800" baseline="0" dirty="0" smtClean="0"/>
                        <a:t> </a:t>
                      </a:r>
                      <a:r>
                        <a:rPr lang="de-DE" sz="1800" baseline="0" dirty="0" err="1" smtClean="0"/>
                        <a:t>of</a:t>
                      </a:r>
                      <a:r>
                        <a:rPr lang="de-DE" sz="1800" baseline="0" dirty="0" smtClean="0"/>
                        <a:t> </a:t>
                      </a:r>
                      <a:r>
                        <a:rPr lang="de-DE" sz="1800" baseline="0" dirty="0" err="1" smtClean="0"/>
                        <a:t>the</a:t>
                      </a:r>
                      <a:r>
                        <a:rPr lang="de-DE" sz="1800" baseline="0" dirty="0" smtClean="0"/>
                        <a:t> </a:t>
                      </a:r>
                      <a:r>
                        <a:rPr lang="de-DE" sz="1800" baseline="0" dirty="0" err="1" smtClean="0"/>
                        <a:t>institution</a:t>
                      </a:r>
                      <a:r>
                        <a:rPr lang="de-DE" sz="1800" baseline="0" dirty="0" smtClean="0"/>
                        <a:t> (2.1)</a:t>
                      </a:r>
                      <a:endParaRPr lang="de-DE" sz="1800" dirty="0"/>
                    </a:p>
                  </a:txBody>
                  <a:tcPr/>
                </a:tc>
                <a:tc>
                  <a:txBody>
                    <a:bodyPr/>
                    <a:lstStyle/>
                    <a:p>
                      <a:pPr algn="l"/>
                      <a:r>
                        <a:rPr lang="de-DE" sz="1800" dirty="0" err="1" smtClean="0"/>
                        <a:t>Addresses</a:t>
                      </a:r>
                      <a:r>
                        <a:rPr lang="de-DE" sz="1800" dirty="0" smtClean="0"/>
                        <a:t> ESG Part</a:t>
                      </a:r>
                      <a:r>
                        <a:rPr lang="de-DE" sz="1800" baseline="0" dirty="0" smtClean="0"/>
                        <a:t> 1;</a:t>
                      </a:r>
                    </a:p>
                    <a:p>
                      <a:pPr algn="l"/>
                      <a:r>
                        <a:rPr lang="de-DE" sz="1800" baseline="0" dirty="0" err="1" smtClean="0"/>
                        <a:t>Institutional</a:t>
                      </a:r>
                      <a:r>
                        <a:rPr lang="de-DE" sz="1800" baseline="0" dirty="0" smtClean="0"/>
                        <a:t> </a:t>
                      </a:r>
                      <a:r>
                        <a:rPr lang="de-DE" sz="1800" baseline="0" dirty="0" err="1" smtClean="0"/>
                        <a:t>responsibility</a:t>
                      </a:r>
                      <a:endParaRPr lang="de-DE" sz="1800" dirty="0"/>
                    </a:p>
                  </a:txBody>
                  <a:tcPr/>
                </a:tc>
                <a:tc>
                  <a:txBody>
                    <a:bodyPr/>
                    <a:lstStyle/>
                    <a:p>
                      <a:pPr algn="l"/>
                      <a:r>
                        <a:rPr lang="de-DE" sz="1800" dirty="0" smtClean="0"/>
                        <a:t>ESG Part 1: </a:t>
                      </a:r>
                      <a:r>
                        <a:rPr lang="de-DE" sz="1800" dirty="0" err="1" smtClean="0"/>
                        <a:t>Policy</a:t>
                      </a:r>
                      <a:r>
                        <a:rPr lang="de-DE" sz="1800" dirty="0" smtClean="0"/>
                        <a:t>; Design &amp; </a:t>
                      </a:r>
                      <a:r>
                        <a:rPr lang="de-DE" sz="1800" dirty="0" err="1" smtClean="0"/>
                        <a:t>Approval</a:t>
                      </a:r>
                      <a:r>
                        <a:rPr lang="de-DE" sz="1800" dirty="0" smtClean="0"/>
                        <a:t> </a:t>
                      </a:r>
                      <a:r>
                        <a:rPr lang="de-DE" sz="1800" dirty="0" err="1" smtClean="0"/>
                        <a:t>of</a:t>
                      </a:r>
                      <a:r>
                        <a:rPr lang="de-DE" sz="1800" dirty="0" smtClean="0"/>
                        <a:t> Programmes; Student-</a:t>
                      </a:r>
                      <a:r>
                        <a:rPr lang="de-DE" sz="1800" dirty="0" err="1" smtClean="0"/>
                        <a:t>Centred</a:t>
                      </a:r>
                      <a:r>
                        <a:rPr lang="de-DE" sz="1800" baseline="0" dirty="0" smtClean="0"/>
                        <a:t> Learning, Teaching &amp; Assessment; Student Admission, Progression, </a:t>
                      </a:r>
                      <a:r>
                        <a:rPr lang="de-DE" sz="1800" baseline="0" dirty="0" err="1" smtClean="0"/>
                        <a:t>Recogniton</a:t>
                      </a:r>
                      <a:r>
                        <a:rPr lang="de-DE" sz="1800" baseline="0" dirty="0" smtClean="0"/>
                        <a:t> &amp; </a:t>
                      </a:r>
                      <a:r>
                        <a:rPr lang="de-DE" sz="1800" baseline="0" dirty="0" err="1" smtClean="0"/>
                        <a:t>Certification</a:t>
                      </a:r>
                      <a:r>
                        <a:rPr lang="de-DE" sz="1800" baseline="0" dirty="0" smtClean="0"/>
                        <a:t>; Teaching </a:t>
                      </a:r>
                      <a:r>
                        <a:rPr lang="de-DE" sz="1800" baseline="0" dirty="0" err="1" smtClean="0"/>
                        <a:t>Staff</a:t>
                      </a:r>
                      <a:r>
                        <a:rPr lang="de-DE" sz="1800" baseline="0" dirty="0" smtClean="0"/>
                        <a:t>; Learning Resources &amp; Support; Information Management; Public Information; On-</a:t>
                      </a:r>
                      <a:r>
                        <a:rPr lang="de-DE" sz="1800" baseline="0" dirty="0" err="1" smtClean="0"/>
                        <a:t>Going</a:t>
                      </a:r>
                      <a:r>
                        <a:rPr lang="de-DE" sz="1800" baseline="0" dirty="0" smtClean="0"/>
                        <a:t> </a:t>
                      </a:r>
                      <a:r>
                        <a:rPr lang="de-DE" sz="1800" baseline="0" dirty="0" err="1" smtClean="0"/>
                        <a:t>Monitorind</a:t>
                      </a:r>
                      <a:r>
                        <a:rPr lang="de-DE" sz="1800" baseline="0" dirty="0" smtClean="0"/>
                        <a:t> &amp; </a:t>
                      </a:r>
                      <a:r>
                        <a:rPr lang="de-DE" sz="1800" baseline="0" dirty="0" err="1" smtClean="0"/>
                        <a:t>Periodic</a:t>
                      </a:r>
                      <a:r>
                        <a:rPr lang="de-DE" sz="1800" baseline="0" dirty="0" smtClean="0"/>
                        <a:t> Review </a:t>
                      </a:r>
                      <a:r>
                        <a:rPr lang="de-DE" sz="1800" baseline="0" dirty="0" err="1" smtClean="0"/>
                        <a:t>of</a:t>
                      </a:r>
                      <a:r>
                        <a:rPr lang="de-DE" sz="1800" baseline="0" dirty="0" smtClean="0"/>
                        <a:t> Programmes; </a:t>
                      </a:r>
                      <a:r>
                        <a:rPr lang="de-DE" sz="1800" baseline="0" dirty="0" err="1" smtClean="0"/>
                        <a:t>Cyclical</a:t>
                      </a:r>
                      <a:r>
                        <a:rPr lang="de-DE" sz="1800" baseline="0" dirty="0" smtClean="0"/>
                        <a:t> </a:t>
                      </a:r>
                      <a:r>
                        <a:rPr lang="de-DE" sz="1800" baseline="0" dirty="0" err="1" smtClean="0"/>
                        <a:t>External</a:t>
                      </a:r>
                      <a:r>
                        <a:rPr lang="de-DE" sz="1800" baseline="0" dirty="0" smtClean="0"/>
                        <a:t> Quality Assurance</a:t>
                      </a:r>
                      <a:endParaRPr lang="de-DE" sz="1800" dirty="0"/>
                    </a:p>
                  </a:txBody>
                  <a:tcPr/>
                </a:tc>
                <a:extLst>
                  <a:ext uri="{0D108BD9-81ED-4DB2-BD59-A6C34878D82A}">
                    <a16:rowId xmlns:a16="http://schemas.microsoft.com/office/drawing/2014/main" xmlns="" val="1301743366"/>
                  </a:ext>
                </a:extLst>
              </a:tr>
              <a:tr h="856418">
                <a:tc>
                  <a:txBody>
                    <a:bodyPr/>
                    <a:lstStyle/>
                    <a:p>
                      <a:pPr algn="l"/>
                      <a:r>
                        <a:rPr lang="de-DE" sz="1800" dirty="0" smtClean="0"/>
                        <a:t>-</a:t>
                      </a:r>
                      <a:r>
                        <a:rPr lang="de-DE" sz="1800" dirty="0" err="1" smtClean="0"/>
                        <a:t>be</a:t>
                      </a:r>
                      <a:r>
                        <a:rPr lang="de-DE" sz="1800" dirty="0" smtClean="0"/>
                        <a:t> </a:t>
                      </a:r>
                      <a:r>
                        <a:rPr lang="de-DE" sz="1800" dirty="0" err="1" smtClean="0"/>
                        <a:t>defined</a:t>
                      </a:r>
                      <a:r>
                        <a:rPr lang="de-DE" sz="1800" dirty="0" smtClean="0"/>
                        <a:t> </a:t>
                      </a:r>
                      <a:r>
                        <a:rPr lang="de-DE" sz="1800" dirty="0" err="1" smtClean="0"/>
                        <a:t>and</a:t>
                      </a:r>
                      <a:r>
                        <a:rPr lang="de-DE" sz="1800" dirty="0" smtClean="0"/>
                        <a:t> </a:t>
                      </a:r>
                      <a:r>
                        <a:rPr lang="de-DE" sz="1800" dirty="0" err="1" smtClean="0"/>
                        <a:t>designed</a:t>
                      </a:r>
                      <a:r>
                        <a:rPr lang="de-DE" sz="1800" dirty="0" smtClean="0"/>
                        <a:t> </a:t>
                      </a:r>
                      <a:r>
                        <a:rPr lang="de-DE" sz="1800" dirty="0" err="1" smtClean="0"/>
                        <a:t>for</a:t>
                      </a:r>
                      <a:r>
                        <a:rPr lang="de-DE" sz="1800" dirty="0" smtClean="0"/>
                        <a:t> </a:t>
                      </a:r>
                      <a:r>
                        <a:rPr lang="de-DE" sz="1800" dirty="0" err="1" smtClean="0"/>
                        <a:t>the</a:t>
                      </a:r>
                      <a:r>
                        <a:rPr lang="de-DE" sz="1800" dirty="0" smtClean="0"/>
                        <a:t> </a:t>
                      </a:r>
                      <a:r>
                        <a:rPr lang="de-DE" sz="1800" dirty="0" err="1" smtClean="0"/>
                        <a:t>purpose</a:t>
                      </a:r>
                      <a:r>
                        <a:rPr lang="de-DE" sz="1800" dirty="0" smtClean="0"/>
                        <a:t> </a:t>
                      </a:r>
                      <a:r>
                        <a:rPr lang="de-DE" sz="1800" dirty="0" err="1" smtClean="0"/>
                        <a:t>of</a:t>
                      </a:r>
                      <a:r>
                        <a:rPr lang="de-DE" sz="1800" dirty="0" smtClean="0"/>
                        <a:t> </a:t>
                      </a:r>
                      <a:r>
                        <a:rPr lang="de-DE" sz="1800" dirty="0" err="1" smtClean="0"/>
                        <a:t>identifying</a:t>
                      </a:r>
                      <a:r>
                        <a:rPr lang="de-DE" sz="1800" dirty="0" smtClean="0"/>
                        <a:t> </a:t>
                      </a:r>
                      <a:r>
                        <a:rPr lang="de-DE" sz="1800" dirty="0" err="1" smtClean="0"/>
                        <a:t>quality</a:t>
                      </a:r>
                      <a:r>
                        <a:rPr lang="de-DE" sz="1800" dirty="0" smtClean="0"/>
                        <a:t> (2.2)</a:t>
                      </a:r>
                      <a:endParaRPr lang="de-DE" sz="1800" dirty="0"/>
                    </a:p>
                  </a:txBody>
                  <a:tcPr/>
                </a:tc>
                <a:tc>
                  <a:txBody>
                    <a:bodyPr/>
                    <a:lstStyle/>
                    <a:p>
                      <a:pPr algn="l"/>
                      <a:r>
                        <a:rPr lang="de-DE" sz="1800" dirty="0" err="1" smtClean="0"/>
                        <a:t>Unambiguous</a:t>
                      </a:r>
                      <a:r>
                        <a:rPr lang="de-DE" sz="1800" dirty="0" smtClean="0"/>
                        <a:t> </a:t>
                      </a:r>
                      <a:r>
                        <a:rPr lang="de-DE" sz="1800" dirty="0" err="1" smtClean="0"/>
                        <a:t>aims</a:t>
                      </a:r>
                      <a:r>
                        <a:rPr lang="de-DE" sz="1800" dirty="0" smtClean="0"/>
                        <a:t>;</a:t>
                      </a:r>
                    </a:p>
                    <a:p>
                      <a:pPr algn="l"/>
                      <a:r>
                        <a:rPr lang="de-DE" sz="1800" dirty="0" err="1" smtClean="0"/>
                        <a:t>agreed</a:t>
                      </a:r>
                      <a:r>
                        <a:rPr lang="de-DE" sz="1800" dirty="0" smtClean="0"/>
                        <a:t> </a:t>
                      </a:r>
                      <a:r>
                        <a:rPr lang="de-DE" sz="1800" dirty="0" err="1" smtClean="0"/>
                        <a:t>by</a:t>
                      </a:r>
                      <a:r>
                        <a:rPr lang="de-DE" sz="1800" dirty="0" smtClean="0"/>
                        <a:t> </a:t>
                      </a:r>
                      <a:r>
                        <a:rPr lang="de-DE" sz="1800" dirty="0" err="1" smtClean="0"/>
                        <a:t>stakeholders</a:t>
                      </a:r>
                      <a:r>
                        <a:rPr lang="de-DE" sz="1800" dirty="0" smtClean="0"/>
                        <a:t>;</a:t>
                      </a:r>
                    </a:p>
                    <a:p>
                      <a:pPr algn="l"/>
                      <a:r>
                        <a:rPr lang="de-DE" sz="1800" dirty="0" smtClean="0"/>
                        <a:t>Flexible</a:t>
                      </a:r>
                      <a:endParaRPr lang="de-DE" sz="1800" dirty="0"/>
                    </a:p>
                  </a:txBody>
                  <a:tcPr/>
                </a:tc>
                <a:tc>
                  <a:txBody>
                    <a:bodyPr/>
                    <a:lstStyle/>
                    <a:p>
                      <a:pPr algn="l"/>
                      <a:r>
                        <a:rPr lang="de-DE" sz="1800" dirty="0" smtClean="0"/>
                        <a:t>7-S-Framework;</a:t>
                      </a:r>
                    </a:p>
                    <a:p>
                      <a:pPr algn="l"/>
                      <a:r>
                        <a:rPr lang="de-DE" sz="1800" dirty="0" smtClean="0"/>
                        <a:t>PDCA-Cycle</a:t>
                      </a:r>
                    </a:p>
                    <a:p>
                      <a:pPr algn="l"/>
                      <a:r>
                        <a:rPr lang="de-DE" sz="1800" dirty="0" smtClean="0"/>
                        <a:t>Academic </a:t>
                      </a:r>
                      <a:r>
                        <a:rPr lang="de-DE" sz="1800" dirty="0" err="1" smtClean="0"/>
                        <a:t>Scorecard</a:t>
                      </a:r>
                      <a:endParaRPr lang="de-DE" sz="1800" dirty="0"/>
                    </a:p>
                  </a:txBody>
                  <a:tcPr/>
                </a:tc>
                <a:extLst>
                  <a:ext uri="{0D108BD9-81ED-4DB2-BD59-A6C34878D82A}">
                    <a16:rowId xmlns:a16="http://schemas.microsoft.com/office/drawing/2014/main" xmlns="" val="4108418623"/>
                  </a:ext>
                </a:extLst>
              </a:tr>
              <a:tr h="976736">
                <a:tc>
                  <a:txBody>
                    <a:bodyPr/>
                    <a:lstStyle/>
                    <a:p>
                      <a:pPr algn="l"/>
                      <a:r>
                        <a:rPr lang="de-DE" sz="1800" dirty="0" smtClean="0"/>
                        <a:t>-</a:t>
                      </a:r>
                      <a:r>
                        <a:rPr lang="de-DE" sz="1800" dirty="0" err="1" smtClean="0"/>
                        <a:t>comprise</a:t>
                      </a:r>
                      <a:r>
                        <a:rPr lang="de-DE" sz="1800" dirty="0" smtClean="0"/>
                        <a:t> </a:t>
                      </a:r>
                      <a:r>
                        <a:rPr lang="en-US" sz="1800" b="0" i="0" dirty="0" smtClean="0"/>
                        <a:t>reliable, useful, pre-defined, implemented consistently and published processes (2.3)</a:t>
                      </a:r>
                      <a:endParaRPr lang="de-DE" sz="1800" b="0" i="0" dirty="0"/>
                    </a:p>
                  </a:txBody>
                  <a:tcPr/>
                </a:tc>
                <a:tc>
                  <a:txBody>
                    <a:bodyPr/>
                    <a:lstStyle/>
                    <a:p>
                      <a:pPr algn="l"/>
                      <a:r>
                        <a:rPr lang="de-DE" sz="1800" dirty="0" err="1" smtClean="0"/>
                        <a:t>Includes</a:t>
                      </a:r>
                      <a:r>
                        <a:rPr lang="de-DE" sz="1800" dirty="0" smtClean="0"/>
                        <a:t> </a:t>
                      </a:r>
                      <a:r>
                        <a:rPr lang="de-DE" sz="1800" dirty="0" err="1" smtClean="0"/>
                        <a:t>clear</a:t>
                      </a:r>
                      <a:r>
                        <a:rPr lang="de-DE" sz="1800" dirty="0" smtClean="0"/>
                        <a:t> </a:t>
                      </a:r>
                      <a:r>
                        <a:rPr lang="de-DE" sz="1800" dirty="0" err="1" smtClean="0"/>
                        <a:t>guidance</a:t>
                      </a:r>
                      <a:r>
                        <a:rPr lang="de-DE" sz="1800" baseline="0" dirty="0" smtClean="0"/>
                        <a:t> </a:t>
                      </a:r>
                      <a:r>
                        <a:rPr lang="de-DE" sz="1800" baseline="0" dirty="0" err="1" smtClean="0"/>
                        <a:t>for</a:t>
                      </a:r>
                      <a:r>
                        <a:rPr lang="de-DE" sz="1800" baseline="0" dirty="0" smtClean="0"/>
                        <a:t> </a:t>
                      </a:r>
                      <a:r>
                        <a:rPr lang="de-DE" sz="1800" baseline="0" dirty="0" err="1" smtClean="0"/>
                        <a:t>the</a:t>
                      </a:r>
                      <a:r>
                        <a:rPr lang="de-DE" sz="1800" baseline="0" dirty="0" smtClean="0"/>
                        <a:t> </a:t>
                      </a:r>
                      <a:r>
                        <a:rPr lang="de-DE" sz="1800" baseline="0" dirty="0" err="1" smtClean="0"/>
                        <a:t>institution</a:t>
                      </a:r>
                      <a:endParaRPr lang="de-DE" sz="1800" dirty="0"/>
                    </a:p>
                  </a:txBody>
                  <a:tcPr/>
                </a:tc>
                <a:tc>
                  <a:txBody>
                    <a:bodyPr/>
                    <a:lstStyle/>
                    <a:p>
                      <a:pPr algn="l"/>
                      <a:r>
                        <a:rPr lang="de-DE" sz="1800" dirty="0" smtClean="0"/>
                        <a:t>7-S-Framework;</a:t>
                      </a:r>
                    </a:p>
                    <a:p>
                      <a:pPr algn="l"/>
                      <a:r>
                        <a:rPr lang="de-DE" sz="1800" dirty="0" smtClean="0"/>
                        <a:t>PDCA-Cycle;</a:t>
                      </a:r>
                    </a:p>
                    <a:p>
                      <a:pPr algn="l"/>
                      <a:r>
                        <a:rPr lang="de-DE" sz="1800" dirty="0" smtClean="0"/>
                        <a:t>Academic </a:t>
                      </a:r>
                      <a:r>
                        <a:rPr lang="de-DE" sz="1800" dirty="0" err="1" smtClean="0"/>
                        <a:t>Scorecard</a:t>
                      </a:r>
                      <a:endParaRPr lang="de-DE" sz="1800" dirty="0"/>
                    </a:p>
                  </a:txBody>
                  <a:tcPr/>
                </a:tc>
                <a:extLst>
                  <a:ext uri="{0D108BD9-81ED-4DB2-BD59-A6C34878D82A}">
                    <a16:rowId xmlns:a16="http://schemas.microsoft.com/office/drawing/2014/main" xmlns="" val="1967241562"/>
                  </a:ext>
                </a:extLst>
              </a:tr>
              <a:tr h="594057">
                <a:tc>
                  <a:txBody>
                    <a:bodyPr/>
                    <a:lstStyle/>
                    <a:p>
                      <a:pPr algn="l"/>
                      <a:r>
                        <a:rPr lang="en-US" sz="1800" b="0" i="0" dirty="0" smtClean="0"/>
                        <a:t>-be based on explicit and published criteria that are applied consistently (2.5)</a:t>
                      </a:r>
                      <a:endParaRPr lang="de-DE" sz="1800" b="0" i="0" dirty="0"/>
                    </a:p>
                  </a:txBody>
                  <a:tcPr/>
                </a:tc>
                <a:tc>
                  <a:txBody>
                    <a:bodyPr/>
                    <a:lstStyle/>
                    <a:p>
                      <a:pPr algn="l"/>
                      <a:r>
                        <a:rPr lang="de-DE" sz="1800" dirty="0" err="1" smtClean="0"/>
                        <a:t>Evidence</a:t>
                      </a:r>
                      <a:r>
                        <a:rPr lang="de-DE" sz="1800" dirty="0" smtClean="0"/>
                        <a:t> </a:t>
                      </a:r>
                      <a:r>
                        <a:rPr lang="de-DE" sz="1800" dirty="0" err="1" smtClean="0"/>
                        <a:t>based</a:t>
                      </a:r>
                      <a:endParaRPr lang="de-DE" sz="1800" dirty="0"/>
                    </a:p>
                  </a:txBody>
                  <a:tcPr/>
                </a:tc>
                <a:tc>
                  <a:txBody>
                    <a:bodyPr/>
                    <a:lstStyle/>
                    <a:p>
                      <a:pPr algn="l"/>
                      <a:r>
                        <a:rPr lang="de-DE" sz="1800" dirty="0" smtClean="0"/>
                        <a:t>Academic</a:t>
                      </a:r>
                      <a:r>
                        <a:rPr lang="de-DE" sz="1800" baseline="0" dirty="0" smtClean="0"/>
                        <a:t> </a:t>
                      </a:r>
                      <a:r>
                        <a:rPr lang="de-DE" sz="1800" baseline="0" dirty="0" err="1" smtClean="0"/>
                        <a:t>Scorecard</a:t>
                      </a:r>
                      <a:endParaRPr lang="de-DE" sz="1800" dirty="0"/>
                    </a:p>
                  </a:txBody>
                  <a:tcPr/>
                </a:tc>
                <a:extLst>
                  <a:ext uri="{0D108BD9-81ED-4DB2-BD59-A6C34878D82A}">
                    <a16:rowId xmlns:a16="http://schemas.microsoft.com/office/drawing/2014/main" xmlns="" val="1836342200"/>
                  </a:ext>
                </a:extLst>
              </a:tr>
              <a:tr h="396121">
                <a:tc gridSpan="3">
                  <a:txBody>
                    <a:bodyPr/>
                    <a:lstStyle/>
                    <a:p>
                      <a:pPr algn="ctr"/>
                      <a:r>
                        <a:rPr lang="de-DE" sz="1800" dirty="0" err="1" smtClean="0"/>
                        <a:t>Respecting</a:t>
                      </a:r>
                      <a:r>
                        <a:rPr lang="de-DE" sz="1800" dirty="0" smtClean="0"/>
                        <a:t>  ESG 2.4 (</a:t>
                      </a:r>
                      <a:r>
                        <a:rPr lang="de-DE" sz="1800" dirty="0" err="1" smtClean="0"/>
                        <a:t>choice</a:t>
                      </a:r>
                      <a:r>
                        <a:rPr lang="de-DE" sz="1800" dirty="0" smtClean="0"/>
                        <a:t> </a:t>
                      </a:r>
                      <a:r>
                        <a:rPr lang="de-DE" sz="1800" dirty="0" err="1" smtClean="0"/>
                        <a:t>of</a:t>
                      </a:r>
                      <a:r>
                        <a:rPr lang="de-DE" sz="1800" dirty="0" smtClean="0"/>
                        <a:t> peer-review </a:t>
                      </a:r>
                      <a:r>
                        <a:rPr lang="de-DE" sz="1800" dirty="0" err="1" smtClean="0"/>
                        <a:t>experts</a:t>
                      </a:r>
                      <a:r>
                        <a:rPr lang="de-DE" sz="1800" dirty="0" smtClean="0"/>
                        <a:t>), 2.6 (</a:t>
                      </a:r>
                      <a:r>
                        <a:rPr lang="de-DE" sz="1800" dirty="0" err="1" smtClean="0"/>
                        <a:t>reporting</a:t>
                      </a:r>
                      <a:r>
                        <a:rPr lang="de-DE" sz="1800" dirty="0" smtClean="0"/>
                        <a:t>) </a:t>
                      </a:r>
                      <a:r>
                        <a:rPr lang="de-DE" sz="1800" dirty="0" err="1" smtClean="0"/>
                        <a:t>and</a:t>
                      </a:r>
                      <a:r>
                        <a:rPr lang="de-DE" sz="1800" dirty="0" smtClean="0"/>
                        <a:t> 2.7 (</a:t>
                      </a:r>
                      <a:r>
                        <a:rPr lang="de-DE" sz="1800" dirty="0" err="1" smtClean="0"/>
                        <a:t>possible</a:t>
                      </a:r>
                      <a:r>
                        <a:rPr lang="de-DE" sz="1800" dirty="0" smtClean="0"/>
                        <a:t> </a:t>
                      </a:r>
                      <a:r>
                        <a:rPr lang="de-DE" sz="1800" dirty="0" err="1" smtClean="0"/>
                        <a:t>complaints</a:t>
                      </a:r>
                      <a:r>
                        <a:rPr lang="de-DE" sz="1800" dirty="0" smtClean="0"/>
                        <a:t> </a:t>
                      </a:r>
                      <a:r>
                        <a:rPr lang="de-DE" sz="1800" dirty="0" err="1" smtClean="0"/>
                        <a:t>and</a:t>
                      </a:r>
                      <a:r>
                        <a:rPr lang="de-DE" sz="1800" dirty="0" smtClean="0"/>
                        <a:t> </a:t>
                      </a:r>
                      <a:r>
                        <a:rPr lang="de-DE" sz="1800" dirty="0" err="1" smtClean="0"/>
                        <a:t>appeals</a:t>
                      </a:r>
                      <a:r>
                        <a:rPr lang="de-DE" sz="1800" dirty="0" smtClean="0"/>
                        <a:t>) </a:t>
                      </a:r>
                      <a:endParaRPr lang="de-DE" sz="1800"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xmlns="" val="1675975544"/>
                  </a:ext>
                </a:extLst>
              </a:tr>
            </a:tbl>
          </a:graphicData>
        </a:graphic>
      </p:graphicFrame>
    </p:spTree>
    <p:extLst>
      <p:ext uri="{BB962C8B-B14F-4D97-AF65-F5344CB8AC3E}">
        <p14:creationId xmlns:p14="http://schemas.microsoft.com/office/powerpoint/2010/main" val="231081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nvPr>
        </p:nvGraphicFramePr>
        <p:xfrm>
          <a:off x="1801442" y="719664"/>
          <a:ext cx="9941668" cy="554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7623521" y="3261304"/>
            <a:ext cx="12430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alibri" panose="020F0502020204030204"/>
                <a:ea typeface="+mn-ea"/>
                <a:cs typeface="+mn-cs"/>
              </a:rPr>
              <a:t>Systems</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feld 5"/>
          <p:cNvSpPr txBox="1"/>
          <p:nvPr/>
        </p:nvSpPr>
        <p:spPr>
          <a:xfrm>
            <a:off x="4830180" y="4980577"/>
            <a:ext cx="11597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Staff</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feld 6"/>
          <p:cNvSpPr txBox="1"/>
          <p:nvPr/>
        </p:nvSpPr>
        <p:spPr>
          <a:xfrm>
            <a:off x="4694687" y="1542033"/>
            <a:ext cx="17716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Strategy</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fik 7"/>
          <p:cNvPicPr>
            <a:picLocks noChangeAspect="1"/>
          </p:cNvPicPr>
          <p:nvPr/>
        </p:nvPicPr>
        <p:blipFill>
          <a:blip r:embed="rId7"/>
          <a:stretch>
            <a:fillRect/>
          </a:stretch>
        </p:blipFill>
        <p:spPr>
          <a:xfrm>
            <a:off x="3457931" y="2500615"/>
            <a:ext cx="1749704" cy="2011854"/>
          </a:xfrm>
          <a:prstGeom prst="rect">
            <a:avLst/>
          </a:prstGeom>
        </p:spPr>
      </p:pic>
      <p:sp>
        <p:nvSpPr>
          <p:cNvPr id="10" name="Textfeld 9"/>
          <p:cNvSpPr txBox="1"/>
          <p:nvPr/>
        </p:nvSpPr>
        <p:spPr>
          <a:xfrm>
            <a:off x="3995482" y="3261305"/>
            <a:ext cx="19944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alibri" panose="020F0502020204030204"/>
                <a:ea typeface="+mn-ea"/>
                <a:cs typeface="+mn-cs"/>
              </a:rPr>
              <a:t>Skills</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591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1" y="3"/>
          <a:ext cx="12192000" cy="685799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4279645610"/>
                    </a:ext>
                  </a:extLst>
                </a:gridCol>
                <a:gridCol w="6096000">
                  <a:extLst>
                    <a:ext uri="{9D8B030D-6E8A-4147-A177-3AD203B41FA5}">
                      <a16:colId xmlns:a16="http://schemas.microsoft.com/office/drawing/2014/main" xmlns="" val="1892336184"/>
                    </a:ext>
                  </a:extLst>
                </a:gridCol>
              </a:tblGrid>
              <a:tr h="842313">
                <a:tc gridSpan="2">
                  <a:txBody>
                    <a:bodyPr/>
                    <a:lstStyle/>
                    <a:p>
                      <a:pPr algn="ctr"/>
                      <a:r>
                        <a:rPr lang="de-DE" sz="2800" dirty="0" smtClean="0"/>
                        <a:t>The McKinsey 7-S</a:t>
                      </a:r>
                      <a:r>
                        <a:rPr lang="de-DE" sz="2800" baseline="0" dirty="0" smtClean="0"/>
                        <a:t> </a:t>
                      </a:r>
                      <a:r>
                        <a:rPr lang="de-DE" sz="2800" baseline="0" dirty="0" err="1" smtClean="0"/>
                        <a:t>framework</a:t>
                      </a:r>
                      <a:endParaRPr lang="de-DE" sz="2800" dirty="0"/>
                    </a:p>
                  </a:txBody>
                  <a:tcPr/>
                </a:tc>
                <a:tc hMerge="1">
                  <a:txBody>
                    <a:bodyPr/>
                    <a:lstStyle/>
                    <a:p>
                      <a:pPr algn="ctr"/>
                      <a:endParaRPr lang="de-DE" sz="2400" dirty="0"/>
                    </a:p>
                  </a:txBody>
                  <a:tcPr/>
                </a:tc>
                <a:extLst>
                  <a:ext uri="{0D108BD9-81ED-4DB2-BD59-A6C34878D82A}">
                    <a16:rowId xmlns:a16="http://schemas.microsoft.com/office/drawing/2014/main" xmlns="" val="2550916470"/>
                  </a:ext>
                </a:extLst>
              </a:tr>
              <a:tr h="1076273">
                <a:tc>
                  <a:txBody>
                    <a:bodyPr/>
                    <a:lstStyle/>
                    <a:p>
                      <a:pPr algn="ctr"/>
                      <a:r>
                        <a:rPr lang="de-DE" sz="3200" b="0" dirty="0" err="1" smtClean="0"/>
                        <a:t>superordinate</a:t>
                      </a:r>
                      <a:r>
                        <a:rPr lang="de-DE" sz="3200" b="0" baseline="0" dirty="0" smtClean="0"/>
                        <a:t> </a:t>
                      </a:r>
                      <a:r>
                        <a:rPr lang="de-DE" sz="3200" b="0" baseline="0" dirty="0" err="1" smtClean="0"/>
                        <a:t>goals</a:t>
                      </a:r>
                      <a:endParaRPr lang="de-DE" sz="3200" b="0" dirty="0"/>
                    </a:p>
                  </a:txBody>
                  <a:tcPr/>
                </a:tc>
                <a:tc>
                  <a:txBody>
                    <a:bodyPr/>
                    <a:lstStyle/>
                    <a:p>
                      <a:pPr algn="ctr"/>
                      <a:r>
                        <a:rPr lang="de-DE" sz="3200" b="0" dirty="0" err="1" smtClean="0"/>
                        <a:t>Overarching</a:t>
                      </a:r>
                      <a:r>
                        <a:rPr lang="de-DE" sz="3200" b="0" dirty="0" smtClean="0"/>
                        <a:t> </a:t>
                      </a:r>
                      <a:r>
                        <a:rPr lang="de-DE" sz="3200" b="0" dirty="0" err="1" smtClean="0"/>
                        <a:t>purpose</a:t>
                      </a:r>
                      <a:r>
                        <a:rPr lang="de-DE" sz="3200" b="0" dirty="0" smtClean="0"/>
                        <a:t> (</a:t>
                      </a:r>
                      <a:r>
                        <a:rPr lang="de-DE" sz="3200" b="0" dirty="0" err="1" smtClean="0"/>
                        <a:t>mission</a:t>
                      </a:r>
                      <a:r>
                        <a:rPr lang="de-DE" sz="3200" b="0" dirty="0" smtClean="0"/>
                        <a:t>, </a:t>
                      </a:r>
                      <a:r>
                        <a:rPr lang="de-DE" sz="3200" b="0" dirty="0" err="1" smtClean="0"/>
                        <a:t>vision</a:t>
                      </a:r>
                      <a:r>
                        <a:rPr lang="de-DE" sz="3200" b="0" dirty="0" smtClean="0"/>
                        <a:t>, </a:t>
                      </a:r>
                      <a:r>
                        <a:rPr lang="de-DE" sz="3200" b="0" dirty="0" err="1" smtClean="0"/>
                        <a:t>objectives</a:t>
                      </a:r>
                      <a:r>
                        <a:rPr lang="de-DE" sz="3200" b="0" dirty="0" smtClean="0"/>
                        <a:t>)</a:t>
                      </a:r>
                      <a:endParaRPr lang="de-DE" sz="3200" b="0" dirty="0"/>
                    </a:p>
                  </a:txBody>
                  <a:tcPr/>
                </a:tc>
                <a:extLst>
                  <a:ext uri="{0D108BD9-81ED-4DB2-BD59-A6C34878D82A}">
                    <a16:rowId xmlns:a16="http://schemas.microsoft.com/office/drawing/2014/main" xmlns="" val="1140157703"/>
                  </a:ext>
                </a:extLst>
              </a:tr>
              <a:tr h="823235">
                <a:tc>
                  <a:txBody>
                    <a:bodyPr/>
                    <a:lstStyle/>
                    <a:p>
                      <a:pPr algn="ctr"/>
                      <a:r>
                        <a:rPr lang="de-DE" sz="3200" b="0" dirty="0" smtClean="0"/>
                        <a:t>style</a:t>
                      </a:r>
                      <a:endParaRPr lang="de-DE" sz="3200" b="0" dirty="0"/>
                    </a:p>
                  </a:txBody>
                  <a:tcPr/>
                </a:tc>
                <a:tc>
                  <a:txBody>
                    <a:bodyPr/>
                    <a:lstStyle/>
                    <a:p>
                      <a:pPr algn="ctr"/>
                      <a:r>
                        <a:rPr lang="de-DE" sz="3200" b="0" dirty="0" err="1" smtClean="0"/>
                        <a:t>leadership</a:t>
                      </a:r>
                      <a:r>
                        <a:rPr lang="de-DE" sz="3200" b="0" dirty="0" smtClean="0"/>
                        <a:t> style</a:t>
                      </a:r>
                      <a:endParaRPr lang="de-DE" sz="3200" b="0" dirty="0"/>
                    </a:p>
                  </a:txBody>
                  <a:tcPr/>
                </a:tc>
                <a:extLst>
                  <a:ext uri="{0D108BD9-81ED-4DB2-BD59-A6C34878D82A}">
                    <a16:rowId xmlns:a16="http://schemas.microsoft.com/office/drawing/2014/main" xmlns="" val="4188818316"/>
                  </a:ext>
                </a:extLst>
              </a:tr>
              <a:tr h="823235">
                <a:tc>
                  <a:txBody>
                    <a:bodyPr/>
                    <a:lstStyle/>
                    <a:p>
                      <a:pPr algn="ctr"/>
                      <a:r>
                        <a:rPr lang="de-DE" sz="3200" b="0" dirty="0" err="1" smtClean="0"/>
                        <a:t>staff</a:t>
                      </a:r>
                      <a:endParaRPr lang="de-DE" sz="3200" b="0" dirty="0"/>
                    </a:p>
                  </a:txBody>
                  <a:tcPr/>
                </a:tc>
                <a:tc>
                  <a:txBody>
                    <a:bodyPr/>
                    <a:lstStyle/>
                    <a:p>
                      <a:pPr algn="ctr"/>
                      <a:r>
                        <a:rPr lang="de-DE" sz="3200" b="0" dirty="0" err="1" smtClean="0"/>
                        <a:t>recruitment</a:t>
                      </a:r>
                      <a:r>
                        <a:rPr lang="de-DE" sz="3200" b="0" dirty="0" smtClean="0"/>
                        <a:t>, </a:t>
                      </a:r>
                      <a:r>
                        <a:rPr lang="de-DE" sz="3200" b="0" dirty="0" err="1" smtClean="0"/>
                        <a:t>socialisation</a:t>
                      </a:r>
                      <a:r>
                        <a:rPr lang="de-DE" sz="3200" b="0" dirty="0" smtClean="0"/>
                        <a:t>, </a:t>
                      </a:r>
                      <a:r>
                        <a:rPr lang="de-DE" sz="3200" b="0" dirty="0" err="1" smtClean="0"/>
                        <a:t>reward</a:t>
                      </a:r>
                      <a:endParaRPr lang="de-DE" sz="3200" b="0" dirty="0"/>
                    </a:p>
                  </a:txBody>
                  <a:tcPr/>
                </a:tc>
                <a:extLst>
                  <a:ext uri="{0D108BD9-81ED-4DB2-BD59-A6C34878D82A}">
                    <a16:rowId xmlns:a16="http://schemas.microsoft.com/office/drawing/2014/main" xmlns="" val="3611642945"/>
                  </a:ext>
                </a:extLst>
              </a:tr>
              <a:tr h="823235">
                <a:tc>
                  <a:txBody>
                    <a:bodyPr/>
                    <a:lstStyle/>
                    <a:p>
                      <a:pPr algn="ctr"/>
                      <a:r>
                        <a:rPr lang="de-DE" sz="3200" b="0" dirty="0" err="1" smtClean="0"/>
                        <a:t>skills</a:t>
                      </a:r>
                      <a:endParaRPr lang="de-DE" sz="3200" b="0" dirty="0"/>
                    </a:p>
                  </a:txBody>
                  <a:tcPr/>
                </a:tc>
                <a:tc>
                  <a:txBody>
                    <a:bodyPr/>
                    <a:lstStyle/>
                    <a:p>
                      <a:pPr algn="ctr"/>
                      <a:r>
                        <a:rPr lang="de-DE" sz="3200" b="0" dirty="0" err="1" smtClean="0"/>
                        <a:t>capabilities</a:t>
                      </a:r>
                      <a:endParaRPr lang="de-DE" sz="3200" b="0" dirty="0"/>
                    </a:p>
                  </a:txBody>
                  <a:tcPr/>
                </a:tc>
                <a:extLst>
                  <a:ext uri="{0D108BD9-81ED-4DB2-BD59-A6C34878D82A}">
                    <a16:rowId xmlns:a16="http://schemas.microsoft.com/office/drawing/2014/main" xmlns="" val="1404339623"/>
                  </a:ext>
                </a:extLst>
              </a:tr>
              <a:tr h="823235">
                <a:tc>
                  <a:txBody>
                    <a:bodyPr/>
                    <a:lstStyle/>
                    <a:p>
                      <a:pPr algn="ctr"/>
                      <a:r>
                        <a:rPr lang="de-DE" sz="3200" b="0" dirty="0" err="1" smtClean="0"/>
                        <a:t>strategy</a:t>
                      </a:r>
                      <a:endParaRPr lang="de-DE" sz="3200" b="0" dirty="0"/>
                    </a:p>
                  </a:txBody>
                  <a:tcPr/>
                </a:tc>
                <a:tc>
                  <a:txBody>
                    <a:bodyPr/>
                    <a:lstStyle/>
                    <a:p>
                      <a:pPr algn="ctr"/>
                      <a:r>
                        <a:rPr lang="de-DE" sz="3200" b="0" dirty="0" err="1" smtClean="0"/>
                        <a:t>long</a:t>
                      </a:r>
                      <a:r>
                        <a:rPr lang="de-DE" sz="3200" b="0" dirty="0" smtClean="0"/>
                        <a:t>-term </a:t>
                      </a:r>
                      <a:r>
                        <a:rPr lang="de-DE" sz="3200" b="0" dirty="0" err="1" smtClean="0"/>
                        <a:t>direction</a:t>
                      </a:r>
                      <a:endParaRPr lang="de-DE" sz="3200" b="0" dirty="0"/>
                    </a:p>
                  </a:txBody>
                  <a:tcPr/>
                </a:tc>
                <a:extLst>
                  <a:ext uri="{0D108BD9-81ED-4DB2-BD59-A6C34878D82A}">
                    <a16:rowId xmlns:a16="http://schemas.microsoft.com/office/drawing/2014/main" xmlns="" val="1834811817"/>
                  </a:ext>
                </a:extLst>
              </a:tr>
              <a:tr h="823235">
                <a:tc>
                  <a:txBody>
                    <a:bodyPr/>
                    <a:lstStyle/>
                    <a:p>
                      <a:pPr algn="ctr"/>
                      <a:r>
                        <a:rPr lang="de-DE" sz="3200" b="0" dirty="0" err="1" smtClean="0"/>
                        <a:t>systems</a:t>
                      </a:r>
                      <a:endParaRPr lang="de-DE" sz="3200" b="0" dirty="0"/>
                    </a:p>
                  </a:txBody>
                  <a:tcPr/>
                </a:tc>
                <a:tc>
                  <a:txBody>
                    <a:bodyPr/>
                    <a:lstStyle/>
                    <a:p>
                      <a:pPr algn="ctr"/>
                      <a:r>
                        <a:rPr lang="de-DE" sz="3200" b="0" dirty="0" err="1" smtClean="0"/>
                        <a:t>support</a:t>
                      </a:r>
                      <a:r>
                        <a:rPr lang="de-DE" sz="3200" b="0" dirty="0" smtClean="0"/>
                        <a:t> </a:t>
                      </a:r>
                      <a:r>
                        <a:rPr lang="de-DE" sz="3200" b="0" dirty="0" err="1" smtClean="0"/>
                        <a:t>and</a:t>
                      </a:r>
                      <a:r>
                        <a:rPr lang="de-DE" sz="3200" b="0" dirty="0" smtClean="0"/>
                        <a:t> </a:t>
                      </a:r>
                      <a:r>
                        <a:rPr lang="de-DE" sz="3200" b="0" dirty="0" err="1" smtClean="0"/>
                        <a:t>control</a:t>
                      </a:r>
                      <a:r>
                        <a:rPr lang="de-DE" sz="3200" b="0" dirty="0" smtClean="0"/>
                        <a:t> </a:t>
                      </a:r>
                      <a:r>
                        <a:rPr lang="de-DE" sz="3200" b="0" dirty="0" err="1" smtClean="0"/>
                        <a:t>people</a:t>
                      </a:r>
                      <a:endParaRPr lang="de-DE" sz="3200" b="0" dirty="0"/>
                    </a:p>
                  </a:txBody>
                  <a:tcPr/>
                </a:tc>
                <a:extLst>
                  <a:ext uri="{0D108BD9-81ED-4DB2-BD59-A6C34878D82A}">
                    <a16:rowId xmlns:a16="http://schemas.microsoft.com/office/drawing/2014/main" xmlns="" val="649596071"/>
                  </a:ext>
                </a:extLst>
              </a:tr>
              <a:tr h="823235">
                <a:tc>
                  <a:txBody>
                    <a:bodyPr/>
                    <a:lstStyle/>
                    <a:p>
                      <a:pPr algn="ctr"/>
                      <a:r>
                        <a:rPr lang="de-DE" sz="3200" b="0" dirty="0" err="1" smtClean="0"/>
                        <a:t>structure</a:t>
                      </a:r>
                      <a:endParaRPr lang="de-DE" sz="3200" b="0" dirty="0"/>
                    </a:p>
                  </a:txBody>
                  <a:tcPr/>
                </a:tc>
                <a:tc>
                  <a:txBody>
                    <a:bodyPr/>
                    <a:lstStyle/>
                    <a:p>
                      <a:pPr algn="ctr"/>
                      <a:r>
                        <a:rPr lang="de-DE" sz="3200" b="0" dirty="0" err="1" smtClean="0"/>
                        <a:t>lines</a:t>
                      </a:r>
                      <a:r>
                        <a:rPr lang="de-DE" sz="3200" b="0" dirty="0" smtClean="0"/>
                        <a:t> </a:t>
                      </a:r>
                      <a:r>
                        <a:rPr lang="de-DE" sz="3200" b="0" dirty="0" err="1" smtClean="0"/>
                        <a:t>of</a:t>
                      </a:r>
                      <a:r>
                        <a:rPr lang="de-DE" sz="3200" b="0" dirty="0" smtClean="0"/>
                        <a:t> </a:t>
                      </a:r>
                      <a:r>
                        <a:rPr lang="de-DE" sz="3200" b="0" dirty="0" err="1" smtClean="0"/>
                        <a:t>reporting</a:t>
                      </a:r>
                      <a:endParaRPr lang="de-DE" sz="3200" b="0" dirty="0"/>
                    </a:p>
                  </a:txBody>
                  <a:tcPr/>
                </a:tc>
                <a:extLst>
                  <a:ext uri="{0D108BD9-81ED-4DB2-BD59-A6C34878D82A}">
                    <a16:rowId xmlns:a16="http://schemas.microsoft.com/office/drawing/2014/main" xmlns="" val="3893651925"/>
                  </a:ext>
                </a:extLst>
              </a:tr>
            </a:tbl>
          </a:graphicData>
        </a:graphic>
      </p:graphicFrame>
    </p:spTree>
    <p:extLst>
      <p:ext uri="{BB962C8B-B14F-4D97-AF65-F5344CB8AC3E}">
        <p14:creationId xmlns:p14="http://schemas.microsoft.com/office/powerpoint/2010/main" val="2381621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nvPr>
        </p:nvGraphicFramePr>
        <p:xfrm>
          <a:off x="0" y="114300"/>
          <a:ext cx="12192000" cy="674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7188737" y="2701320"/>
            <a:ext cx="124301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Support &amp; </a:t>
            </a:r>
            <a:r>
              <a:rPr kumimoji="0" lang="de-DE" sz="2000" b="1" i="0" u="none" strike="noStrike" kern="1200" cap="none" spc="0" normalizeH="0" baseline="0" noProof="0" dirty="0" err="1" smtClean="0">
                <a:ln>
                  <a:noFill/>
                </a:ln>
                <a:solidFill>
                  <a:prstClr val="white"/>
                </a:solidFill>
                <a:effectLst/>
                <a:uLnTx/>
                <a:uFillTx/>
                <a:latin typeface="Calibri" panose="020F0502020204030204"/>
                <a:ea typeface="+mn-ea"/>
                <a:cs typeface="+mn-cs"/>
              </a:rPr>
              <a:t>control</a:t>
            </a: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ESG 1.2; 1.4; 1.6</a:t>
            </a:r>
            <a:endParaRPr kumimoji="0" lang="de-DE"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feld 5"/>
          <p:cNvSpPr txBox="1"/>
          <p:nvPr/>
        </p:nvSpPr>
        <p:spPr>
          <a:xfrm>
            <a:off x="3600939" y="4879002"/>
            <a:ext cx="15716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Teaching &amp;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err="1" smtClean="0">
                <a:ln>
                  <a:noFill/>
                </a:ln>
                <a:solidFill>
                  <a:prstClr val="white"/>
                </a:solidFill>
                <a:effectLst/>
                <a:uLnTx/>
                <a:uFillTx/>
                <a:latin typeface="Calibri" panose="020F0502020204030204"/>
                <a:ea typeface="+mn-ea"/>
                <a:cs typeface="+mn-cs"/>
              </a:rPr>
              <a:t>Staff</a:t>
            </a:r>
            <a:endPar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ESG 1.5</a:t>
            </a:r>
            <a:endParaRPr kumimoji="0" lang="de-DE"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feld 6"/>
          <p:cNvSpPr txBox="1"/>
          <p:nvPr/>
        </p:nvSpPr>
        <p:spPr>
          <a:xfrm>
            <a:off x="3443288" y="901005"/>
            <a:ext cx="20574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Long-term </a:t>
            </a:r>
            <a:r>
              <a:rPr kumimoji="0" lang="de-DE" sz="2000" b="1" i="0" u="none" strike="noStrike" kern="1200" cap="none" spc="0" normalizeH="0" baseline="0" noProof="0" dirty="0" err="1" smtClean="0">
                <a:ln>
                  <a:noFill/>
                </a:ln>
                <a:solidFill>
                  <a:prstClr val="white"/>
                </a:solidFill>
                <a:effectLst/>
                <a:uLnTx/>
                <a:uFillTx/>
                <a:latin typeface="Calibri" panose="020F0502020204030204"/>
                <a:ea typeface="+mn-ea"/>
                <a:cs typeface="+mn-cs"/>
              </a:rPr>
              <a:t>direction</a:t>
            </a: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err="1" smtClean="0">
                <a:ln>
                  <a:noFill/>
                </a:ln>
                <a:solidFill>
                  <a:prstClr val="white"/>
                </a:solidFill>
                <a:effectLst/>
                <a:uLnTx/>
                <a:uFillTx/>
                <a:latin typeface="Calibri" panose="020F0502020204030204"/>
                <a:ea typeface="+mn-ea"/>
                <a:cs typeface="+mn-cs"/>
              </a:rPr>
              <a:t>Strategy</a:t>
            </a:r>
            <a:endPar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ESG 1.1</a:t>
            </a:r>
            <a:endParaRPr kumimoji="0" lang="de-DE"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fik 7"/>
          <p:cNvPicPr>
            <a:picLocks noChangeAspect="1"/>
          </p:cNvPicPr>
          <p:nvPr/>
        </p:nvPicPr>
        <p:blipFill>
          <a:blip r:embed="rId7"/>
          <a:stretch>
            <a:fillRect/>
          </a:stretch>
        </p:blipFill>
        <p:spPr>
          <a:xfrm>
            <a:off x="2142631" y="2350114"/>
            <a:ext cx="2215053" cy="2528888"/>
          </a:xfrm>
          <a:prstGeom prst="rect">
            <a:avLst/>
          </a:prstGeom>
        </p:spPr>
      </p:pic>
      <p:sp>
        <p:nvSpPr>
          <p:cNvPr id="10" name="Textfeld 9"/>
          <p:cNvSpPr txBox="1"/>
          <p:nvPr/>
        </p:nvSpPr>
        <p:spPr>
          <a:xfrm>
            <a:off x="2177967" y="2950279"/>
            <a:ext cx="199447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Teaching &amp;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prstClr val="white"/>
                </a:solidFill>
                <a:effectLst/>
                <a:uLnTx/>
                <a:uFillTx/>
                <a:latin typeface="Calibri" panose="020F0502020204030204"/>
                <a:ea typeface="+mn-ea"/>
                <a:cs typeface="+mn-cs"/>
              </a:rPr>
              <a:t>ESG 1.2; 1.3; 1.9</a:t>
            </a:r>
            <a:endParaRPr kumimoji="0" lang="de-DE"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feld 2"/>
          <p:cNvSpPr txBox="1"/>
          <p:nvPr/>
        </p:nvSpPr>
        <p:spPr>
          <a:xfrm>
            <a:off x="95750" y="853796"/>
            <a:ext cx="3251788"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smtClean="0">
                <a:ln>
                  <a:noFill/>
                </a:ln>
                <a:solidFill>
                  <a:prstClr val="black"/>
                </a:solidFill>
                <a:effectLst/>
                <a:uLnTx/>
                <a:uFillTx/>
                <a:latin typeface="Calibri" panose="020F0502020204030204"/>
                <a:ea typeface="+mn-ea"/>
                <a:cs typeface="+mn-cs"/>
              </a:rPr>
              <a:t>Internal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smtClean="0">
                <a:ln>
                  <a:noFill/>
                </a:ln>
                <a:solidFill>
                  <a:prstClr val="black"/>
                </a:solidFill>
                <a:effectLst/>
                <a:uLnTx/>
                <a:uFillTx/>
                <a:latin typeface="Calibri" panose="020F0502020204030204"/>
                <a:ea typeface="+mn-ea"/>
                <a:cs typeface="+mn-cs"/>
              </a:rPr>
              <a:t>Quality Assurance</a:t>
            </a:r>
            <a:endPar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736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solidFill>
                  <a:schemeClr val="accent2"/>
                </a:solidFill>
              </a:rPr>
              <a:t>Learning </a:t>
            </a:r>
            <a:r>
              <a:rPr lang="de-DE" b="1" dirty="0" err="1" smtClean="0">
                <a:solidFill>
                  <a:schemeClr val="accent2"/>
                </a:solidFill>
              </a:rPr>
              <a:t>outcomes</a:t>
            </a:r>
            <a:r>
              <a:rPr lang="de-DE" b="1" dirty="0" smtClean="0">
                <a:solidFill>
                  <a:schemeClr val="accent2"/>
                </a:solidFill>
              </a:rPr>
              <a:t> versus </a:t>
            </a:r>
            <a:r>
              <a:rPr lang="de-DE" b="1" dirty="0" err="1" smtClean="0">
                <a:solidFill>
                  <a:schemeClr val="accent2"/>
                </a:solidFill>
              </a:rPr>
              <a:t>aims</a:t>
            </a:r>
            <a:r>
              <a:rPr lang="de-DE" b="1" dirty="0" smtClean="0">
                <a:solidFill>
                  <a:schemeClr val="accent2"/>
                </a:solidFill>
              </a:rPr>
              <a:t> </a:t>
            </a:r>
            <a:r>
              <a:rPr lang="de-DE" b="1" dirty="0" err="1" smtClean="0">
                <a:solidFill>
                  <a:schemeClr val="accent2"/>
                </a:solidFill>
              </a:rPr>
              <a:t>and</a:t>
            </a:r>
            <a:r>
              <a:rPr lang="de-DE" b="1" dirty="0" smtClean="0">
                <a:solidFill>
                  <a:schemeClr val="accent2"/>
                </a:solidFill>
              </a:rPr>
              <a:t> </a:t>
            </a:r>
            <a:r>
              <a:rPr lang="de-DE" b="1" dirty="0" err="1" smtClean="0">
                <a:solidFill>
                  <a:schemeClr val="accent2"/>
                </a:solidFill>
              </a:rPr>
              <a:t>objectives</a:t>
            </a:r>
            <a:r>
              <a:rPr lang="de-DE" dirty="0" smtClean="0">
                <a:solidFill>
                  <a:schemeClr val="accent2">
                    <a:lumMod val="75000"/>
                  </a:schemeClr>
                </a:solidFill>
              </a:rPr>
              <a:t>?</a:t>
            </a:r>
            <a:endParaRPr lang="de-DE" dirty="0">
              <a:solidFill>
                <a:schemeClr val="accent2">
                  <a:lumMod val="75000"/>
                </a:schemeClr>
              </a:solidFill>
            </a:endParaRPr>
          </a:p>
        </p:txBody>
      </p:sp>
      <p:sp>
        <p:nvSpPr>
          <p:cNvPr id="3" name="Inhaltsplatzhalter 2"/>
          <p:cNvSpPr>
            <a:spLocks noGrp="1"/>
          </p:cNvSpPr>
          <p:nvPr>
            <p:ph idx="1"/>
          </p:nvPr>
        </p:nvSpPr>
        <p:spPr/>
        <p:txBody>
          <a:bodyPr>
            <a:normAutofit fontScale="92500" lnSpcReduction="20000"/>
          </a:bodyPr>
          <a:lstStyle/>
          <a:p>
            <a:pPr eaLnBrk="0" fontAlgn="base" hangingPunct="0">
              <a:spcBef>
                <a:spcPct val="0"/>
              </a:spcBef>
              <a:spcAft>
                <a:spcPct val="0"/>
              </a:spcAft>
            </a:pPr>
            <a:r>
              <a:rPr lang="en-GB" b="1" dirty="0" smtClean="0">
                <a:solidFill>
                  <a:srgbClr val="0070C0"/>
                </a:solidFill>
                <a:cs typeface="Arial" charset="0"/>
              </a:rPr>
              <a:t>Learning </a:t>
            </a:r>
            <a:r>
              <a:rPr lang="en-GB" b="1" dirty="0">
                <a:solidFill>
                  <a:srgbClr val="0070C0"/>
                </a:solidFill>
                <a:cs typeface="Arial" charset="0"/>
              </a:rPr>
              <a:t>outcomes </a:t>
            </a:r>
            <a:r>
              <a:rPr lang="en-GB" dirty="0">
                <a:solidFill>
                  <a:srgbClr val="000000"/>
                </a:solidFill>
                <a:cs typeface="Arial" charset="0"/>
              </a:rPr>
              <a:t>are concerned with the </a:t>
            </a:r>
            <a:r>
              <a:rPr lang="en-GB" b="1" dirty="0">
                <a:solidFill>
                  <a:srgbClr val="FF0000"/>
                </a:solidFill>
                <a:cs typeface="Arial" charset="0"/>
              </a:rPr>
              <a:t>achievements of the learner</a:t>
            </a:r>
            <a:r>
              <a:rPr lang="en-GB" dirty="0">
                <a:solidFill>
                  <a:srgbClr val="000000"/>
                </a:solidFill>
                <a:cs typeface="Arial" charset="0"/>
              </a:rPr>
              <a:t> rather than the intentions of the teacher (expressed in the aims of a module or course). They can take many forms and can be broad or narrow in nature (Adam, 2004). </a:t>
            </a:r>
            <a:endParaRPr lang="en-GB" dirty="0" smtClean="0">
              <a:solidFill>
                <a:srgbClr val="000000"/>
              </a:solidFill>
              <a:cs typeface="Arial" charset="0"/>
            </a:endParaRPr>
          </a:p>
          <a:p>
            <a:pPr marL="0" indent="0" eaLnBrk="0" fontAlgn="base" hangingPunct="0">
              <a:spcBef>
                <a:spcPct val="0"/>
              </a:spcBef>
              <a:spcAft>
                <a:spcPct val="0"/>
              </a:spcAft>
              <a:buNone/>
            </a:pPr>
            <a:endParaRPr lang="en-GB" dirty="0">
              <a:solidFill>
                <a:prstClr val="black"/>
              </a:solidFill>
              <a:cs typeface="Arial" charset="0"/>
            </a:endParaRPr>
          </a:p>
          <a:p>
            <a:pPr eaLnBrk="0" fontAlgn="base" hangingPunct="0">
              <a:spcBef>
                <a:spcPct val="0"/>
              </a:spcBef>
              <a:spcAft>
                <a:spcPct val="0"/>
              </a:spcAft>
            </a:pPr>
            <a:r>
              <a:rPr lang="en-GB" dirty="0">
                <a:solidFill>
                  <a:srgbClr val="000000"/>
                </a:solidFill>
                <a:cs typeface="Arial" charset="0"/>
              </a:rPr>
              <a:t>Learning outcomes and </a:t>
            </a:r>
            <a:r>
              <a:rPr lang="en-GB" b="1" i="1" dirty="0">
                <a:solidFill>
                  <a:srgbClr val="0070C0"/>
                </a:solidFill>
                <a:cs typeface="Arial" charset="0"/>
              </a:rPr>
              <a:t>‘</a:t>
            </a:r>
            <a:r>
              <a:rPr lang="en-GB" b="1" dirty="0">
                <a:solidFill>
                  <a:srgbClr val="0070C0"/>
                </a:solidFill>
                <a:cs typeface="Arial" charset="0"/>
              </a:rPr>
              <a:t>aims and objectives’ </a:t>
            </a:r>
            <a:r>
              <a:rPr lang="en-GB" dirty="0">
                <a:solidFill>
                  <a:srgbClr val="000000"/>
                </a:solidFill>
                <a:cs typeface="Arial" charset="0"/>
              </a:rPr>
              <a:t>are often used synonymously, although they are not the same. </a:t>
            </a:r>
            <a:endParaRPr lang="en-GB" dirty="0" smtClean="0">
              <a:solidFill>
                <a:srgbClr val="000000"/>
              </a:solidFill>
              <a:cs typeface="Arial" charset="0"/>
            </a:endParaRPr>
          </a:p>
          <a:p>
            <a:pPr eaLnBrk="0" fontAlgn="base" hangingPunct="0">
              <a:spcBef>
                <a:spcPct val="0"/>
              </a:spcBef>
              <a:spcAft>
                <a:spcPct val="0"/>
              </a:spcAft>
            </a:pPr>
            <a:r>
              <a:rPr lang="en-GB" dirty="0" smtClean="0">
                <a:solidFill>
                  <a:srgbClr val="000000"/>
                </a:solidFill>
                <a:cs typeface="Arial" charset="0"/>
              </a:rPr>
              <a:t>Adam </a:t>
            </a:r>
            <a:r>
              <a:rPr lang="en-GB" dirty="0">
                <a:solidFill>
                  <a:srgbClr val="000000"/>
                </a:solidFill>
                <a:cs typeface="Arial" charset="0"/>
              </a:rPr>
              <a:t>(2004) notes </a:t>
            </a:r>
            <a:r>
              <a:rPr lang="en-GB" dirty="0" smtClean="0">
                <a:solidFill>
                  <a:srgbClr val="000000"/>
                </a:solidFill>
                <a:cs typeface="Arial" charset="0"/>
              </a:rPr>
              <a:t>that </a:t>
            </a:r>
            <a:r>
              <a:rPr lang="en-GB" i="1" dirty="0" smtClean="0">
                <a:solidFill>
                  <a:srgbClr val="0070C0"/>
                </a:solidFill>
                <a:cs typeface="Arial" charset="0"/>
              </a:rPr>
              <a:t>“</a:t>
            </a:r>
            <a:r>
              <a:rPr lang="en-GB" b="1" dirty="0" smtClean="0">
                <a:solidFill>
                  <a:srgbClr val="0070C0"/>
                </a:solidFill>
                <a:cs typeface="Arial" charset="0"/>
              </a:rPr>
              <a:t>aims”</a:t>
            </a:r>
            <a:r>
              <a:rPr lang="en-GB" b="1" i="1" dirty="0" smtClean="0">
                <a:solidFill>
                  <a:srgbClr val="0070C0"/>
                </a:solidFill>
                <a:cs typeface="Arial" charset="0"/>
              </a:rPr>
              <a:t> </a:t>
            </a:r>
            <a:r>
              <a:rPr lang="en-GB" b="1" dirty="0" smtClean="0">
                <a:solidFill>
                  <a:srgbClr val="FF0000"/>
                </a:solidFill>
                <a:cs typeface="Arial" charset="0"/>
              </a:rPr>
              <a:t>are </a:t>
            </a:r>
            <a:r>
              <a:rPr lang="en-GB" b="1" dirty="0">
                <a:solidFill>
                  <a:srgbClr val="FF0000"/>
                </a:solidFill>
                <a:cs typeface="Arial" charset="0"/>
              </a:rPr>
              <a:t>concerned with teaching and the teacher’s intentions</a:t>
            </a:r>
            <a:r>
              <a:rPr lang="en-GB" b="1" i="1" dirty="0">
                <a:solidFill>
                  <a:srgbClr val="FF0000"/>
                </a:solidFill>
                <a:cs typeface="Arial" charset="0"/>
              </a:rPr>
              <a:t> </a:t>
            </a:r>
            <a:r>
              <a:rPr lang="en-GB" dirty="0">
                <a:solidFill>
                  <a:srgbClr val="000000"/>
                </a:solidFill>
                <a:cs typeface="Arial" charset="0"/>
              </a:rPr>
              <a:t>whilst </a:t>
            </a:r>
            <a:r>
              <a:rPr lang="en-GB" b="1" dirty="0">
                <a:solidFill>
                  <a:srgbClr val="0070C0"/>
                </a:solidFill>
                <a:cs typeface="Arial" charset="0"/>
              </a:rPr>
              <a:t>learning outcomes </a:t>
            </a:r>
            <a:r>
              <a:rPr lang="en-GB" b="1" dirty="0">
                <a:solidFill>
                  <a:srgbClr val="FF0000"/>
                </a:solidFill>
                <a:cs typeface="Arial" charset="0"/>
              </a:rPr>
              <a:t>are concerned with learning</a:t>
            </a:r>
            <a:r>
              <a:rPr lang="en-GB" b="1" dirty="0" smtClean="0">
                <a:solidFill>
                  <a:srgbClr val="FF0000"/>
                </a:solidFill>
                <a:cs typeface="Arial" charset="0"/>
              </a:rPr>
              <a:t>’</a:t>
            </a:r>
            <a:r>
              <a:rPr lang="en-GB" dirty="0" smtClean="0">
                <a:solidFill>
                  <a:srgbClr val="000000"/>
                </a:solidFill>
                <a:cs typeface="Arial" charset="0"/>
              </a:rPr>
              <a:t>. </a:t>
            </a:r>
          </a:p>
          <a:p>
            <a:pPr eaLnBrk="0" fontAlgn="base" hangingPunct="0">
              <a:spcBef>
                <a:spcPct val="0"/>
              </a:spcBef>
              <a:spcAft>
                <a:spcPct val="0"/>
              </a:spcAft>
            </a:pPr>
            <a:endParaRPr lang="en-GB" dirty="0" smtClean="0">
              <a:solidFill>
                <a:srgbClr val="000000"/>
              </a:solidFill>
              <a:cs typeface="Arial" charset="0"/>
            </a:endParaRPr>
          </a:p>
          <a:p>
            <a:pPr eaLnBrk="0" fontAlgn="base" hangingPunct="0">
              <a:spcBef>
                <a:spcPct val="0"/>
              </a:spcBef>
              <a:spcAft>
                <a:spcPct val="0"/>
              </a:spcAft>
            </a:pPr>
            <a:r>
              <a:rPr lang="en-GB" dirty="0" smtClean="0">
                <a:solidFill>
                  <a:srgbClr val="000000"/>
                </a:solidFill>
                <a:cs typeface="Arial" charset="0"/>
              </a:rPr>
              <a:t>Moon </a:t>
            </a:r>
            <a:r>
              <a:rPr lang="en-GB" dirty="0">
                <a:solidFill>
                  <a:srgbClr val="000000"/>
                </a:solidFill>
                <a:cs typeface="Arial" charset="0"/>
              </a:rPr>
              <a:t>(2002) suggests that one way to distinguish aims from learning outcomes is that </a:t>
            </a:r>
            <a:r>
              <a:rPr lang="en-GB" b="1" dirty="0">
                <a:solidFill>
                  <a:srgbClr val="0070C0"/>
                </a:solidFill>
                <a:cs typeface="Arial" charset="0"/>
              </a:rPr>
              <a:t>aims</a:t>
            </a:r>
            <a:r>
              <a:rPr lang="en-GB" dirty="0">
                <a:solidFill>
                  <a:srgbClr val="000000"/>
                </a:solidFill>
                <a:cs typeface="Arial" charset="0"/>
              </a:rPr>
              <a:t> indicate the </a:t>
            </a:r>
            <a:r>
              <a:rPr lang="en-GB" b="1" dirty="0">
                <a:solidFill>
                  <a:srgbClr val="FF0000"/>
                </a:solidFill>
                <a:cs typeface="Arial" charset="0"/>
              </a:rPr>
              <a:t>general content, direction and intentions behind the module from the designer/teacher viewpoint.</a:t>
            </a:r>
          </a:p>
          <a:p>
            <a:endParaRPr lang="de-DE" dirty="0"/>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88545-C18C-4981-BBA9-D991A4FDB1FE}"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090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nvPr>
        </p:nvGraphicFramePr>
        <p:xfrm>
          <a:off x="0" y="1"/>
          <a:ext cx="12192000" cy="7400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2136260565"/>
                    </a:ext>
                  </a:extLst>
                </a:gridCol>
                <a:gridCol w="6096000">
                  <a:extLst>
                    <a:ext uri="{9D8B030D-6E8A-4147-A177-3AD203B41FA5}">
                      <a16:colId xmlns:a16="http://schemas.microsoft.com/office/drawing/2014/main" xmlns="" val="21569012"/>
                    </a:ext>
                  </a:extLst>
                </a:gridCol>
              </a:tblGrid>
              <a:tr h="495079">
                <a:tc>
                  <a:txBody>
                    <a:bodyPr/>
                    <a:lstStyle/>
                    <a:p>
                      <a:pPr algn="ctr"/>
                      <a:r>
                        <a:rPr lang="de-DE" sz="2800" dirty="0" err="1" smtClean="0"/>
                        <a:t>Self</a:t>
                      </a:r>
                      <a:r>
                        <a:rPr lang="de-DE" sz="2800" dirty="0" smtClean="0"/>
                        <a:t>-evaluation</a:t>
                      </a:r>
                      <a:endParaRPr lang="de-DE" sz="2800" dirty="0"/>
                    </a:p>
                  </a:txBody>
                  <a:tcPr/>
                </a:tc>
                <a:tc>
                  <a:txBody>
                    <a:bodyPr/>
                    <a:lstStyle/>
                    <a:p>
                      <a:pPr algn="ctr"/>
                      <a:r>
                        <a:rPr lang="de-DE" sz="2800" dirty="0" smtClean="0"/>
                        <a:t>Peer </a:t>
                      </a:r>
                      <a:r>
                        <a:rPr lang="de-DE" sz="2800" dirty="0" err="1" smtClean="0"/>
                        <a:t>review</a:t>
                      </a:r>
                      <a:endParaRPr lang="de-DE" sz="2800" dirty="0"/>
                    </a:p>
                  </a:txBody>
                  <a:tcPr/>
                </a:tc>
                <a:extLst>
                  <a:ext uri="{0D108BD9-81ED-4DB2-BD59-A6C34878D82A}">
                    <a16:rowId xmlns:a16="http://schemas.microsoft.com/office/drawing/2014/main" xmlns="" val="1017345269"/>
                  </a:ext>
                </a:extLst>
              </a:tr>
              <a:tr h="961035">
                <a:tc gridSpan="2">
                  <a:txBody>
                    <a:bodyPr/>
                    <a:lstStyle/>
                    <a:p>
                      <a:pPr algn="ctr"/>
                      <a:r>
                        <a:rPr lang="de-DE" sz="2000" b="1" dirty="0" err="1" smtClean="0"/>
                        <a:t>Suitability</a:t>
                      </a:r>
                      <a:endParaRPr lang="de-DE" sz="2000" b="1" dirty="0" smtClean="0"/>
                    </a:p>
                    <a:p>
                      <a:pPr algn="ctr"/>
                      <a:r>
                        <a:rPr lang="de-DE" sz="2000" dirty="0" smtClean="0"/>
                        <a:t>Are</a:t>
                      </a:r>
                      <a:r>
                        <a:rPr lang="de-DE" sz="2000" baseline="0" dirty="0" smtClean="0"/>
                        <a:t> </a:t>
                      </a:r>
                      <a:r>
                        <a:rPr lang="de-DE" sz="2000" baseline="0" dirty="0" err="1" smtClean="0"/>
                        <a:t>the</a:t>
                      </a:r>
                      <a:r>
                        <a:rPr lang="de-DE" sz="2000" baseline="0" dirty="0" smtClean="0"/>
                        <a:t> </a:t>
                      </a:r>
                      <a:r>
                        <a:rPr lang="de-DE" sz="2000" baseline="0" dirty="0" err="1" smtClean="0"/>
                        <a:t>elements</a:t>
                      </a:r>
                      <a:r>
                        <a:rPr lang="de-DE" sz="2000" baseline="0" dirty="0" smtClean="0"/>
                        <a:t> </a:t>
                      </a:r>
                      <a:r>
                        <a:rPr lang="de-DE" sz="2000" baseline="0" dirty="0" err="1" smtClean="0"/>
                        <a:t>of</a:t>
                      </a:r>
                      <a:r>
                        <a:rPr lang="de-DE" sz="2000" baseline="0" dirty="0" smtClean="0"/>
                        <a:t> </a:t>
                      </a:r>
                      <a:r>
                        <a:rPr lang="de-DE" sz="2000" baseline="0" dirty="0" err="1" smtClean="0"/>
                        <a:t>the</a:t>
                      </a:r>
                      <a:r>
                        <a:rPr lang="de-DE" sz="2000" baseline="0" dirty="0" smtClean="0"/>
                        <a:t> 7s </a:t>
                      </a:r>
                      <a:r>
                        <a:rPr lang="de-DE" sz="2000" baseline="0" dirty="0" err="1" smtClean="0"/>
                        <a:t>geared</a:t>
                      </a:r>
                      <a:r>
                        <a:rPr lang="de-DE" sz="2000" baseline="0" dirty="0" smtClean="0"/>
                        <a:t> </a:t>
                      </a:r>
                      <a:r>
                        <a:rPr lang="de-DE" sz="2000" baseline="0" dirty="0" err="1" smtClean="0"/>
                        <a:t>towards</a:t>
                      </a:r>
                      <a:r>
                        <a:rPr lang="de-DE" sz="2000" baseline="0" dirty="0" smtClean="0"/>
                        <a:t> </a:t>
                      </a:r>
                      <a:r>
                        <a:rPr lang="de-DE" sz="2000" baseline="0" dirty="0" err="1" smtClean="0"/>
                        <a:t>the</a:t>
                      </a:r>
                      <a:r>
                        <a:rPr lang="de-DE" sz="2000" baseline="0" dirty="0" smtClean="0"/>
                        <a:t> </a:t>
                      </a:r>
                      <a:r>
                        <a:rPr lang="de-DE" sz="2000" baseline="0" dirty="0" err="1" smtClean="0"/>
                        <a:t>superordinate</a:t>
                      </a:r>
                      <a:r>
                        <a:rPr lang="de-DE" sz="2000" baseline="0" dirty="0" smtClean="0"/>
                        <a:t> </a:t>
                      </a:r>
                      <a:r>
                        <a:rPr lang="de-DE" sz="2000" baseline="0" dirty="0" err="1" smtClean="0"/>
                        <a:t>goal</a:t>
                      </a:r>
                      <a:r>
                        <a:rPr lang="de-DE" sz="2000" baseline="0" dirty="0" smtClean="0"/>
                        <a:t>? Do </a:t>
                      </a:r>
                      <a:r>
                        <a:rPr lang="de-DE" sz="2000" baseline="0" dirty="0" err="1" smtClean="0"/>
                        <a:t>they</a:t>
                      </a:r>
                      <a:r>
                        <a:rPr lang="de-DE" sz="2000" baseline="0" dirty="0" smtClean="0"/>
                        <a:t> </a:t>
                      </a:r>
                      <a:r>
                        <a:rPr lang="de-DE" sz="2000" baseline="0" dirty="0" err="1" smtClean="0"/>
                        <a:t>take</a:t>
                      </a:r>
                      <a:r>
                        <a:rPr lang="de-DE" sz="2000" baseline="0" dirty="0" smtClean="0"/>
                        <a:t> </a:t>
                      </a:r>
                      <a:r>
                        <a:rPr lang="de-DE" sz="2000" baseline="0" dirty="0" err="1" smtClean="0"/>
                        <a:t>into</a:t>
                      </a:r>
                      <a:r>
                        <a:rPr lang="de-DE" sz="2000" baseline="0" dirty="0" smtClean="0"/>
                        <a:t> </a:t>
                      </a:r>
                      <a:r>
                        <a:rPr lang="de-DE" sz="2000" baseline="0" dirty="0" err="1" smtClean="0"/>
                        <a:t>account</a:t>
                      </a:r>
                      <a:r>
                        <a:rPr lang="de-DE" sz="2000" baseline="0" dirty="0" smtClean="0"/>
                        <a:t> </a:t>
                      </a:r>
                      <a:r>
                        <a:rPr lang="de-DE" sz="2000" baseline="0" dirty="0" err="1" smtClean="0"/>
                        <a:t>the</a:t>
                      </a:r>
                      <a:r>
                        <a:rPr lang="de-DE" sz="2000" baseline="0" dirty="0" smtClean="0"/>
                        <a:t> </a:t>
                      </a:r>
                      <a:r>
                        <a:rPr lang="de-DE" sz="2000" baseline="0" dirty="0" err="1" smtClean="0"/>
                        <a:t>key</a:t>
                      </a:r>
                      <a:r>
                        <a:rPr lang="de-DE" sz="2000" baseline="0" dirty="0" smtClean="0"/>
                        <a:t> </a:t>
                      </a:r>
                      <a:r>
                        <a:rPr lang="de-DE" sz="2000" baseline="0" dirty="0" err="1" smtClean="0"/>
                        <a:t>strenghts</a:t>
                      </a:r>
                      <a:r>
                        <a:rPr lang="de-DE" sz="2000" baseline="0" dirty="0" smtClean="0"/>
                        <a:t>, </a:t>
                      </a:r>
                      <a:r>
                        <a:rPr lang="de-DE" sz="2000" baseline="0" dirty="0" err="1" smtClean="0"/>
                        <a:t>weaknesses</a:t>
                      </a:r>
                      <a:r>
                        <a:rPr lang="de-DE" sz="2000" baseline="0" dirty="0" smtClean="0"/>
                        <a:t>, </a:t>
                      </a:r>
                      <a:r>
                        <a:rPr lang="de-DE" sz="2000" baseline="0" dirty="0" err="1" smtClean="0"/>
                        <a:t>opportunities</a:t>
                      </a:r>
                      <a:r>
                        <a:rPr lang="de-DE" sz="2000" baseline="0" dirty="0" smtClean="0"/>
                        <a:t> </a:t>
                      </a:r>
                      <a:r>
                        <a:rPr lang="de-DE" sz="2000" baseline="0" dirty="0" err="1" smtClean="0"/>
                        <a:t>and</a:t>
                      </a:r>
                      <a:r>
                        <a:rPr lang="de-DE" sz="2000" baseline="0" dirty="0" smtClean="0"/>
                        <a:t> </a:t>
                      </a:r>
                      <a:r>
                        <a:rPr lang="de-DE" sz="2000" baseline="0" dirty="0" err="1" smtClean="0"/>
                        <a:t>threats</a:t>
                      </a:r>
                      <a:r>
                        <a:rPr lang="de-DE" sz="2000" baseline="0" dirty="0" smtClean="0"/>
                        <a:t> </a:t>
                      </a:r>
                      <a:r>
                        <a:rPr lang="de-DE" sz="2000" baseline="0" dirty="0" err="1" smtClean="0"/>
                        <a:t>of</a:t>
                      </a:r>
                      <a:r>
                        <a:rPr lang="de-DE" sz="2000" baseline="0" dirty="0" smtClean="0"/>
                        <a:t> </a:t>
                      </a:r>
                      <a:r>
                        <a:rPr lang="de-DE" sz="2000" baseline="0" dirty="0" err="1" smtClean="0"/>
                        <a:t>the</a:t>
                      </a:r>
                      <a:r>
                        <a:rPr lang="de-DE" sz="2000" baseline="0" dirty="0" smtClean="0"/>
                        <a:t> </a:t>
                      </a:r>
                      <a:r>
                        <a:rPr lang="de-DE" sz="2000" baseline="0" dirty="0" err="1" smtClean="0"/>
                        <a:t>institution</a:t>
                      </a:r>
                      <a:r>
                        <a:rPr lang="de-DE" sz="2000" baseline="0" dirty="0" smtClean="0"/>
                        <a:t> (SWOT-Matrix)? </a:t>
                      </a:r>
                      <a:endParaRPr lang="de-DE" sz="2000" dirty="0"/>
                    </a:p>
                  </a:txBody>
                  <a:tcPr/>
                </a:tc>
                <a:tc hMerge="1">
                  <a:txBody>
                    <a:bodyPr/>
                    <a:lstStyle/>
                    <a:p>
                      <a:endParaRPr lang="de-DE" dirty="0"/>
                    </a:p>
                  </a:txBody>
                  <a:tcPr/>
                </a:tc>
                <a:extLst>
                  <a:ext uri="{0D108BD9-81ED-4DB2-BD59-A6C34878D82A}">
                    <a16:rowId xmlns:a16="http://schemas.microsoft.com/office/drawing/2014/main" xmlns="" val="3432006612"/>
                  </a:ext>
                </a:extLst>
              </a:tr>
              <a:tr h="669812">
                <a:tc>
                  <a:txBody>
                    <a:bodyPr/>
                    <a:lstStyle/>
                    <a:p>
                      <a:endParaRPr lang="de-DE" sz="2000" b="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473894396"/>
                  </a:ext>
                </a:extLst>
              </a:tr>
              <a:tr h="669812">
                <a:tc gridSpan="2">
                  <a:txBody>
                    <a:bodyPr/>
                    <a:lstStyle/>
                    <a:p>
                      <a:pPr algn="ctr"/>
                      <a:r>
                        <a:rPr lang="de-DE" sz="2000" b="1" dirty="0" err="1" smtClean="0"/>
                        <a:t>Acceptability</a:t>
                      </a:r>
                      <a:endParaRPr lang="de-DE" sz="2000" b="1" dirty="0" smtClean="0"/>
                    </a:p>
                    <a:p>
                      <a:pPr algn="ctr"/>
                      <a:r>
                        <a:rPr lang="de-DE" sz="2000" b="0" dirty="0" err="1" smtClean="0"/>
                        <a:t>Does</a:t>
                      </a:r>
                      <a:r>
                        <a:rPr lang="de-DE" sz="2000" b="0" dirty="0" smtClean="0"/>
                        <a:t> </a:t>
                      </a:r>
                      <a:r>
                        <a:rPr lang="de-DE" sz="2000" b="0" dirty="0" err="1" smtClean="0"/>
                        <a:t>the</a:t>
                      </a:r>
                      <a:r>
                        <a:rPr lang="de-DE" sz="2000" b="0" dirty="0" smtClean="0"/>
                        <a:t> </a:t>
                      </a:r>
                      <a:r>
                        <a:rPr lang="de-DE" sz="2000" b="0" dirty="0" err="1" smtClean="0"/>
                        <a:t>performance</a:t>
                      </a:r>
                      <a:r>
                        <a:rPr lang="de-DE" sz="2000" b="0" dirty="0" smtClean="0"/>
                        <a:t> </a:t>
                      </a:r>
                      <a:r>
                        <a:rPr lang="de-DE" sz="2000" b="0" dirty="0" err="1" smtClean="0"/>
                        <a:t>of</a:t>
                      </a:r>
                      <a:r>
                        <a:rPr lang="de-DE" sz="2000" b="0" dirty="0" smtClean="0"/>
                        <a:t> </a:t>
                      </a:r>
                      <a:r>
                        <a:rPr lang="de-DE" sz="2000" b="0" dirty="0" err="1" smtClean="0"/>
                        <a:t>the</a:t>
                      </a:r>
                      <a:r>
                        <a:rPr lang="de-DE" sz="2000" b="0" baseline="0" dirty="0" smtClean="0"/>
                        <a:t> 7s </a:t>
                      </a:r>
                      <a:r>
                        <a:rPr lang="de-DE" sz="2000" b="0" baseline="0" dirty="0" err="1" smtClean="0"/>
                        <a:t>meet</a:t>
                      </a:r>
                      <a:r>
                        <a:rPr lang="de-DE" sz="2000" b="0" baseline="0" dirty="0" smtClean="0"/>
                        <a:t> </a:t>
                      </a:r>
                      <a:r>
                        <a:rPr lang="de-DE" sz="2000" b="0" baseline="0" dirty="0" err="1" smtClean="0"/>
                        <a:t>the</a:t>
                      </a:r>
                      <a:r>
                        <a:rPr lang="de-DE" sz="2000" b="0" baseline="0" dirty="0" smtClean="0"/>
                        <a:t> </a:t>
                      </a:r>
                      <a:r>
                        <a:rPr lang="de-DE" sz="2000" b="0" baseline="0" dirty="0" err="1" smtClean="0"/>
                        <a:t>expectations</a:t>
                      </a:r>
                      <a:r>
                        <a:rPr lang="de-DE" sz="2000" b="0" baseline="0" dirty="0" smtClean="0"/>
                        <a:t> </a:t>
                      </a:r>
                      <a:r>
                        <a:rPr lang="de-DE" sz="2000" b="0" baseline="0" dirty="0" err="1" smtClean="0"/>
                        <a:t>of</a:t>
                      </a:r>
                      <a:r>
                        <a:rPr lang="de-DE" sz="2000" b="0" baseline="0" dirty="0" smtClean="0"/>
                        <a:t> </a:t>
                      </a:r>
                      <a:r>
                        <a:rPr lang="de-DE" sz="2000" b="0" baseline="0" dirty="0" err="1" smtClean="0"/>
                        <a:t>the</a:t>
                      </a:r>
                      <a:r>
                        <a:rPr lang="de-DE" sz="2000" b="0" baseline="0" dirty="0" smtClean="0"/>
                        <a:t> </a:t>
                      </a:r>
                      <a:r>
                        <a:rPr lang="de-DE" sz="2000" b="0" baseline="0" dirty="0" err="1" smtClean="0"/>
                        <a:t>stakeholders</a:t>
                      </a:r>
                      <a:r>
                        <a:rPr lang="de-DE" sz="2000" b="0" baseline="0" dirty="0" smtClean="0"/>
                        <a:t>? Are </a:t>
                      </a:r>
                      <a:r>
                        <a:rPr lang="de-DE" sz="2000" b="0" baseline="0" dirty="0" err="1" smtClean="0"/>
                        <a:t>there</a:t>
                      </a:r>
                      <a:r>
                        <a:rPr lang="de-DE" sz="2000" b="0" baseline="0" dirty="0" smtClean="0"/>
                        <a:t> </a:t>
                      </a:r>
                      <a:r>
                        <a:rPr lang="de-DE" sz="2000" b="0" baseline="0" dirty="0" err="1" smtClean="0"/>
                        <a:t>strategic</a:t>
                      </a:r>
                      <a:r>
                        <a:rPr lang="de-DE" sz="2000" b="0" baseline="0" dirty="0" smtClean="0"/>
                        <a:t> </a:t>
                      </a:r>
                      <a:r>
                        <a:rPr lang="de-DE" sz="2000" b="0" baseline="0" dirty="0" err="1" smtClean="0"/>
                        <a:t>options</a:t>
                      </a:r>
                      <a:r>
                        <a:rPr lang="de-DE" sz="2000" b="0" baseline="0" dirty="0" smtClean="0"/>
                        <a:t> </a:t>
                      </a:r>
                      <a:r>
                        <a:rPr lang="de-DE" sz="2000" b="0" baseline="0" dirty="0" err="1" smtClean="0"/>
                        <a:t>identified</a:t>
                      </a:r>
                      <a:r>
                        <a:rPr lang="de-DE" sz="2000" b="0" baseline="0" dirty="0" smtClean="0"/>
                        <a:t> </a:t>
                      </a:r>
                      <a:r>
                        <a:rPr lang="de-DE" sz="2000" b="0" baseline="0" dirty="0" err="1" smtClean="0"/>
                        <a:t>to</a:t>
                      </a:r>
                      <a:r>
                        <a:rPr lang="de-DE" sz="2000" b="0" baseline="0" dirty="0" smtClean="0"/>
                        <a:t> </a:t>
                      </a:r>
                      <a:r>
                        <a:rPr lang="de-DE" sz="2000" b="0" baseline="0" dirty="0" err="1" smtClean="0"/>
                        <a:t>discuss</a:t>
                      </a:r>
                      <a:r>
                        <a:rPr lang="de-DE" sz="2000" b="0" baseline="0" dirty="0" smtClean="0"/>
                        <a:t> </a:t>
                      </a:r>
                      <a:r>
                        <a:rPr lang="de-DE" sz="2000" b="0" baseline="0" dirty="0" err="1" smtClean="0"/>
                        <a:t>future</a:t>
                      </a:r>
                      <a:r>
                        <a:rPr lang="de-DE" sz="2000" b="0" baseline="0" dirty="0" smtClean="0"/>
                        <a:t> </a:t>
                      </a:r>
                      <a:r>
                        <a:rPr lang="de-DE" sz="2000" b="0" baseline="0" dirty="0" err="1" smtClean="0"/>
                        <a:t>developments</a:t>
                      </a:r>
                      <a:r>
                        <a:rPr lang="de-DE" sz="2000" b="0" baseline="0" dirty="0" smtClean="0"/>
                        <a:t> (TOWS-Matrix)</a:t>
                      </a:r>
                      <a:endParaRPr lang="de-DE" sz="2000" b="0" dirty="0"/>
                    </a:p>
                  </a:txBody>
                  <a:tcPr/>
                </a:tc>
                <a:tc hMerge="1">
                  <a:txBody>
                    <a:bodyPr/>
                    <a:lstStyle/>
                    <a:p>
                      <a:endParaRPr lang="de-DE" dirty="0"/>
                    </a:p>
                  </a:txBody>
                  <a:tcPr/>
                </a:tc>
                <a:extLst>
                  <a:ext uri="{0D108BD9-81ED-4DB2-BD59-A6C34878D82A}">
                    <a16:rowId xmlns:a16="http://schemas.microsoft.com/office/drawing/2014/main" xmlns="" val="1222872368"/>
                  </a:ext>
                </a:extLst>
              </a:tr>
              <a:tr h="669812">
                <a:tc>
                  <a:txBody>
                    <a:bodyPr/>
                    <a:lstStyle/>
                    <a:p>
                      <a:endParaRPr lang="de-DE" sz="200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148482460"/>
                  </a:ext>
                </a:extLst>
              </a:tr>
              <a:tr h="961035">
                <a:tc gridSpan="2">
                  <a:txBody>
                    <a:bodyPr/>
                    <a:lstStyle/>
                    <a:p>
                      <a:pPr algn="ctr"/>
                      <a:r>
                        <a:rPr lang="de-DE" sz="2000" b="1" dirty="0" err="1" smtClean="0"/>
                        <a:t>Feasibility</a:t>
                      </a:r>
                      <a:endParaRPr lang="de-DE" sz="2000" b="1" dirty="0" smtClean="0"/>
                    </a:p>
                    <a:p>
                      <a:pPr algn="ctr"/>
                      <a:r>
                        <a:rPr lang="de-DE" sz="2000" dirty="0" smtClean="0"/>
                        <a:t>Can </a:t>
                      </a:r>
                      <a:r>
                        <a:rPr lang="de-DE" sz="2000" dirty="0" err="1" smtClean="0"/>
                        <a:t>these</a:t>
                      </a:r>
                      <a:r>
                        <a:rPr lang="de-DE" sz="2000" baseline="0" dirty="0" smtClean="0"/>
                        <a:t> </a:t>
                      </a:r>
                      <a:r>
                        <a:rPr lang="de-DE" sz="2000" baseline="0" dirty="0" err="1" smtClean="0"/>
                        <a:t>elements</a:t>
                      </a:r>
                      <a:r>
                        <a:rPr lang="de-DE" sz="2000" baseline="0" dirty="0" smtClean="0"/>
                        <a:t> </a:t>
                      </a:r>
                      <a:r>
                        <a:rPr lang="de-DE" sz="2000" baseline="0" dirty="0" err="1" smtClean="0"/>
                        <a:t>work</a:t>
                      </a:r>
                      <a:r>
                        <a:rPr lang="de-DE" sz="2000" baseline="0" dirty="0" smtClean="0"/>
                        <a:t> in </a:t>
                      </a:r>
                      <a:r>
                        <a:rPr lang="de-DE" sz="2000" baseline="0" dirty="0" err="1" smtClean="0"/>
                        <a:t>practice</a:t>
                      </a:r>
                      <a:r>
                        <a:rPr lang="de-DE" sz="2000" baseline="0" dirty="0" smtClean="0"/>
                        <a:t>? </a:t>
                      </a:r>
                      <a:r>
                        <a:rPr lang="de-DE" sz="2000" baseline="0" dirty="0" err="1" smtClean="0"/>
                        <a:t>Or</a:t>
                      </a:r>
                      <a:r>
                        <a:rPr lang="de-DE" sz="2000" baseline="0" dirty="0" smtClean="0"/>
                        <a:t>: </a:t>
                      </a:r>
                      <a:r>
                        <a:rPr lang="de-DE" sz="2000" baseline="0" dirty="0" err="1" smtClean="0"/>
                        <a:t>Did</a:t>
                      </a:r>
                      <a:r>
                        <a:rPr lang="de-DE" sz="2000" baseline="0" dirty="0" smtClean="0"/>
                        <a:t> </a:t>
                      </a:r>
                      <a:r>
                        <a:rPr lang="de-DE" sz="2000" baseline="0" dirty="0" err="1" smtClean="0"/>
                        <a:t>they</a:t>
                      </a:r>
                      <a:r>
                        <a:rPr lang="de-DE" sz="2000" baseline="0" dirty="0" smtClean="0"/>
                        <a:t> </a:t>
                      </a:r>
                      <a:r>
                        <a:rPr lang="de-DE" sz="2000" baseline="0" dirty="0" err="1" smtClean="0"/>
                        <a:t>work</a:t>
                      </a:r>
                      <a:r>
                        <a:rPr lang="de-DE" sz="2000" baseline="0" dirty="0" smtClean="0"/>
                        <a:t> in </a:t>
                      </a:r>
                      <a:r>
                        <a:rPr lang="de-DE" sz="2000" baseline="0" dirty="0" err="1" smtClean="0"/>
                        <a:t>practice</a:t>
                      </a:r>
                      <a:endParaRPr lang="de-DE" sz="2000" dirty="0" smtClean="0"/>
                    </a:p>
                    <a:p>
                      <a:pPr algn="ctr"/>
                      <a:endParaRPr lang="de-DE" sz="2000" dirty="0"/>
                    </a:p>
                  </a:txBody>
                  <a:tcPr/>
                </a:tc>
                <a:tc hMerge="1">
                  <a:txBody>
                    <a:bodyPr/>
                    <a:lstStyle/>
                    <a:p>
                      <a:endParaRPr lang="de-DE" dirty="0"/>
                    </a:p>
                  </a:txBody>
                  <a:tcPr/>
                </a:tc>
                <a:extLst>
                  <a:ext uri="{0D108BD9-81ED-4DB2-BD59-A6C34878D82A}">
                    <a16:rowId xmlns:a16="http://schemas.microsoft.com/office/drawing/2014/main" xmlns="" val="2462976715"/>
                  </a:ext>
                </a:extLst>
              </a:tr>
              <a:tr h="669812">
                <a:tc>
                  <a:txBody>
                    <a:bodyPr/>
                    <a:lstStyle/>
                    <a:p>
                      <a:endParaRPr lang="de-DE" sz="200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2465062634"/>
                  </a:ext>
                </a:extLst>
              </a:tr>
              <a:tr h="1013689">
                <a:tc gridSpan="2">
                  <a:txBody>
                    <a:bodyPr/>
                    <a:lstStyle/>
                    <a:p>
                      <a:pPr algn="ctr"/>
                      <a:r>
                        <a:rPr lang="de-DE" sz="2000" b="1" dirty="0" err="1" smtClean="0"/>
                        <a:t>Sustainability</a:t>
                      </a:r>
                      <a:endParaRPr lang="de-DE" sz="2000" b="1" dirty="0" smtClean="0"/>
                    </a:p>
                    <a:p>
                      <a:pPr algn="ctr"/>
                      <a:r>
                        <a:rPr lang="de-DE" sz="2000" dirty="0" smtClean="0"/>
                        <a:t>Can </a:t>
                      </a:r>
                      <a:r>
                        <a:rPr lang="de-DE" sz="2000" dirty="0" err="1" smtClean="0"/>
                        <a:t>the</a:t>
                      </a:r>
                      <a:r>
                        <a:rPr lang="de-DE" sz="2000" dirty="0" smtClean="0"/>
                        <a:t> </a:t>
                      </a:r>
                      <a:r>
                        <a:rPr lang="de-DE" sz="2000" dirty="0" err="1" smtClean="0"/>
                        <a:t>performance</a:t>
                      </a:r>
                      <a:r>
                        <a:rPr lang="de-DE" sz="2000" dirty="0" smtClean="0"/>
                        <a:t> </a:t>
                      </a:r>
                      <a:r>
                        <a:rPr lang="de-DE" sz="2000" dirty="0" err="1" smtClean="0"/>
                        <a:t>be</a:t>
                      </a:r>
                      <a:r>
                        <a:rPr lang="de-DE" sz="2000" dirty="0" smtClean="0"/>
                        <a:t> </a:t>
                      </a:r>
                      <a:r>
                        <a:rPr lang="de-DE" sz="2000" dirty="0" err="1" smtClean="0"/>
                        <a:t>repeated</a:t>
                      </a:r>
                      <a:r>
                        <a:rPr lang="de-DE" sz="2000" dirty="0" smtClean="0"/>
                        <a:t> in </a:t>
                      </a:r>
                      <a:r>
                        <a:rPr lang="de-DE" sz="2000" dirty="0" err="1" smtClean="0"/>
                        <a:t>future</a:t>
                      </a:r>
                      <a:r>
                        <a:rPr lang="de-DE" sz="2000" dirty="0" smtClean="0"/>
                        <a:t>? </a:t>
                      </a:r>
                      <a:r>
                        <a:rPr lang="de-DE" sz="2000" dirty="0" err="1" smtClean="0"/>
                        <a:t>Is</a:t>
                      </a:r>
                      <a:r>
                        <a:rPr lang="de-DE" sz="2000" dirty="0" smtClean="0"/>
                        <a:t> an</a:t>
                      </a:r>
                      <a:r>
                        <a:rPr lang="de-DE" sz="2000" baseline="0" dirty="0" smtClean="0"/>
                        <a:t> </a:t>
                      </a:r>
                      <a:r>
                        <a:rPr lang="de-DE" sz="2000" baseline="0" dirty="0" err="1" smtClean="0"/>
                        <a:t>adaptation</a:t>
                      </a:r>
                      <a:r>
                        <a:rPr lang="de-DE" sz="2000" baseline="0" dirty="0" smtClean="0"/>
                        <a:t> </a:t>
                      </a:r>
                      <a:r>
                        <a:rPr lang="de-DE" sz="2000" baseline="0" dirty="0" err="1" smtClean="0"/>
                        <a:t>or</a:t>
                      </a:r>
                      <a:r>
                        <a:rPr lang="de-DE" sz="2000" baseline="0" dirty="0" smtClean="0"/>
                        <a:t> </a:t>
                      </a:r>
                      <a:r>
                        <a:rPr lang="de-DE" sz="2000" baseline="0" dirty="0" err="1" smtClean="0"/>
                        <a:t>change</a:t>
                      </a:r>
                      <a:r>
                        <a:rPr lang="de-DE" sz="2000" baseline="0" dirty="0" smtClean="0"/>
                        <a:t> </a:t>
                      </a:r>
                      <a:r>
                        <a:rPr lang="de-DE" sz="2000" baseline="0" dirty="0" err="1" smtClean="0"/>
                        <a:t>needed</a:t>
                      </a:r>
                      <a:r>
                        <a:rPr lang="de-DE" sz="2000" baseline="0" dirty="0" smtClean="0"/>
                        <a:t>?</a:t>
                      </a:r>
                      <a:endParaRPr lang="de-DE" sz="2000" dirty="0"/>
                    </a:p>
                  </a:txBody>
                  <a:tcPr/>
                </a:tc>
                <a:tc hMerge="1">
                  <a:txBody>
                    <a:bodyPr/>
                    <a:lstStyle/>
                    <a:p>
                      <a:endParaRPr lang="de-DE" dirty="0"/>
                    </a:p>
                  </a:txBody>
                  <a:tcPr/>
                </a:tc>
                <a:extLst>
                  <a:ext uri="{0D108BD9-81ED-4DB2-BD59-A6C34878D82A}">
                    <a16:rowId xmlns:a16="http://schemas.microsoft.com/office/drawing/2014/main" xmlns="" val="1167798056"/>
                  </a:ext>
                </a:extLst>
              </a:tr>
              <a:tr h="747911">
                <a:tc>
                  <a:txBody>
                    <a:bodyPr/>
                    <a:lstStyle/>
                    <a:p>
                      <a:pPr algn="ctr"/>
                      <a:endParaRPr lang="de-DE" dirty="0"/>
                    </a:p>
                  </a:txBody>
                  <a:tcPr/>
                </a:tc>
                <a:tc>
                  <a:txBody>
                    <a:bodyPr/>
                    <a:lstStyle/>
                    <a:p>
                      <a:pPr algn="ctr"/>
                      <a:endParaRPr lang="de-DE" dirty="0"/>
                    </a:p>
                  </a:txBody>
                  <a:tcPr/>
                </a:tc>
                <a:extLst>
                  <a:ext uri="{0D108BD9-81ED-4DB2-BD59-A6C34878D82A}">
                    <a16:rowId xmlns:a16="http://schemas.microsoft.com/office/drawing/2014/main" xmlns="" val="2102521159"/>
                  </a:ext>
                </a:extLst>
              </a:tr>
            </a:tbl>
          </a:graphicData>
        </a:graphic>
      </p:graphicFrame>
    </p:spTree>
    <p:extLst>
      <p:ext uri="{BB962C8B-B14F-4D97-AF65-F5344CB8AC3E}">
        <p14:creationId xmlns:p14="http://schemas.microsoft.com/office/powerpoint/2010/main" val="13944587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80368" y="242887"/>
            <a:ext cx="828833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SWOT-Matrix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7s-elements in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relation</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quality</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asssurance</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elle 3"/>
          <p:cNvGraphicFramePr>
            <a:graphicFrameLocks noGrp="1"/>
          </p:cNvGraphicFramePr>
          <p:nvPr>
            <p:extLst/>
          </p:nvPr>
        </p:nvGraphicFramePr>
        <p:xfrm>
          <a:off x="400053" y="1662640"/>
          <a:ext cx="11501435" cy="4023360"/>
        </p:xfrm>
        <a:graphic>
          <a:graphicData uri="http://schemas.openxmlformats.org/drawingml/2006/table">
            <a:tbl>
              <a:tblPr firstRow="1" bandRow="1">
                <a:tableStyleId>{5C22544A-7EE6-4342-B048-85BDC9FD1C3A}</a:tableStyleId>
              </a:tblPr>
              <a:tblGrid>
                <a:gridCol w="2300287">
                  <a:extLst>
                    <a:ext uri="{9D8B030D-6E8A-4147-A177-3AD203B41FA5}">
                      <a16:colId xmlns:a16="http://schemas.microsoft.com/office/drawing/2014/main" xmlns="" val="1411217"/>
                    </a:ext>
                  </a:extLst>
                </a:gridCol>
                <a:gridCol w="2300287">
                  <a:extLst>
                    <a:ext uri="{9D8B030D-6E8A-4147-A177-3AD203B41FA5}">
                      <a16:colId xmlns:a16="http://schemas.microsoft.com/office/drawing/2014/main" xmlns="" val="3052926403"/>
                    </a:ext>
                  </a:extLst>
                </a:gridCol>
                <a:gridCol w="2300287">
                  <a:extLst>
                    <a:ext uri="{9D8B030D-6E8A-4147-A177-3AD203B41FA5}">
                      <a16:colId xmlns:a16="http://schemas.microsoft.com/office/drawing/2014/main" xmlns="" val="377852674"/>
                    </a:ext>
                  </a:extLst>
                </a:gridCol>
                <a:gridCol w="2300287">
                  <a:extLst>
                    <a:ext uri="{9D8B030D-6E8A-4147-A177-3AD203B41FA5}">
                      <a16:colId xmlns:a16="http://schemas.microsoft.com/office/drawing/2014/main" xmlns="" val="406055828"/>
                    </a:ext>
                  </a:extLst>
                </a:gridCol>
                <a:gridCol w="2300287">
                  <a:extLst>
                    <a:ext uri="{9D8B030D-6E8A-4147-A177-3AD203B41FA5}">
                      <a16:colId xmlns:a16="http://schemas.microsoft.com/office/drawing/2014/main" xmlns="" val="1465510744"/>
                    </a:ext>
                  </a:extLst>
                </a:gridCol>
              </a:tblGrid>
              <a:tr h="370840">
                <a:tc>
                  <a:txBody>
                    <a:bodyPr/>
                    <a:lstStyle/>
                    <a:p>
                      <a:endParaRPr lang="de-DE"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tc>
                  <a:txBody>
                    <a:bodyPr/>
                    <a:lstStyle/>
                    <a:p>
                      <a:r>
                        <a:rPr lang="de-DE" sz="2400" dirty="0" err="1" smtClean="0"/>
                        <a:t>Opportunities</a:t>
                      </a:r>
                      <a:endParaRPr lang="de-DE" sz="2400" dirty="0"/>
                    </a:p>
                  </a:txBody>
                  <a:tcPr/>
                </a:tc>
                <a:tc>
                  <a:txBody>
                    <a:bodyPr/>
                    <a:lstStyle/>
                    <a:p>
                      <a:r>
                        <a:rPr lang="de-DE" sz="2400" dirty="0" err="1" smtClean="0"/>
                        <a:t>Threats</a:t>
                      </a:r>
                      <a:endParaRPr lang="de-DE" sz="2400" dirty="0"/>
                    </a:p>
                  </a:txBody>
                  <a:tcPr/>
                </a:tc>
                <a:extLst>
                  <a:ext uri="{0D108BD9-81ED-4DB2-BD59-A6C34878D82A}">
                    <a16:rowId xmlns:a16="http://schemas.microsoft.com/office/drawing/2014/main" xmlns="" val="790300296"/>
                  </a:ext>
                </a:extLst>
              </a:tr>
              <a:tr h="370840">
                <a:tc>
                  <a:txBody>
                    <a:bodyPr/>
                    <a:lstStyle/>
                    <a:p>
                      <a:r>
                        <a:rPr lang="de-DE" sz="2400" b="1" dirty="0" smtClean="0"/>
                        <a:t>Superordinate</a:t>
                      </a:r>
                    </a:p>
                    <a:p>
                      <a:r>
                        <a:rPr lang="de-DE" sz="2400" b="1" dirty="0" smtClean="0"/>
                        <a:t>Goal</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4015526673"/>
                  </a:ext>
                </a:extLst>
              </a:tr>
              <a:tr h="370840">
                <a:tc>
                  <a:txBody>
                    <a:bodyPr/>
                    <a:lstStyle/>
                    <a:p>
                      <a:r>
                        <a:rPr lang="de-DE" sz="2400" b="1" dirty="0" err="1" smtClean="0"/>
                        <a:t>Strategy</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2771877431"/>
                  </a:ext>
                </a:extLst>
              </a:tr>
              <a:tr h="370840">
                <a:tc>
                  <a:txBody>
                    <a:bodyPr/>
                    <a:lstStyle/>
                    <a:p>
                      <a:r>
                        <a:rPr lang="de-DE" sz="2400" b="1" dirty="0" err="1" smtClean="0"/>
                        <a:t>Structure</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572565234"/>
                  </a:ext>
                </a:extLst>
              </a:tr>
              <a:tr h="370840">
                <a:tc>
                  <a:txBody>
                    <a:bodyPr/>
                    <a:lstStyle/>
                    <a:p>
                      <a:r>
                        <a:rPr lang="de-DE" sz="2400" b="1" dirty="0" smtClean="0"/>
                        <a:t>System</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1954378836"/>
                  </a:ext>
                </a:extLst>
              </a:tr>
              <a:tr h="370840">
                <a:tc>
                  <a:txBody>
                    <a:bodyPr/>
                    <a:lstStyle/>
                    <a:p>
                      <a:r>
                        <a:rPr lang="de-DE" sz="2400" b="1" dirty="0" smtClean="0"/>
                        <a:t>Style</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3569530985"/>
                  </a:ext>
                </a:extLst>
              </a:tr>
              <a:tr h="370840">
                <a:tc>
                  <a:txBody>
                    <a:bodyPr/>
                    <a:lstStyle/>
                    <a:p>
                      <a:r>
                        <a:rPr lang="de-DE" sz="2400" b="1" dirty="0" err="1" smtClean="0"/>
                        <a:t>Staff</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3922074955"/>
                  </a:ext>
                </a:extLst>
              </a:tr>
              <a:tr h="370840">
                <a:tc>
                  <a:txBody>
                    <a:bodyPr/>
                    <a:lstStyle/>
                    <a:p>
                      <a:r>
                        <a:rPr lang="de-DE" sz="2400" b="1" dirty="0" smtClean="0"/>
                        <a:t>Skills</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xmlns="" val="2489922955"/>
                  </a:ext>
                </a:extLst>
              </a:tr>
            </a:tbl>
          </a:graphicData>
        </a:graphic>
      </p:graphicFrame>
    </p:spTree>
    <p:extLst>
      <p:ext uri="{BB962C8B-B14F-4D97-AF65-F5344CB8AC3E}">
        <p14:creationId xmlns:p14="http://schemas.microsoft.com/office/powerpoint/2010/main" val="1419105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4313" y="2877077"/>
          <a:ext cx="11815761" cy="3440997"/>
        </p:xfrm>
        <a:graphic>
          <a:graphicData uri="http://schemas.openxmlformats.org/drawingml/2006/table">
            <a:tbl>
              <a:tblPr firstRow="1" bandRow="1">
                <a:tableStyleId>{5C22544A-7EE6-4342-B048-85BDC9FD1C3A}</a:tableStyleId>
              </a:tblPr>
              <a:tblGrid>
                <a:gridCol w="3938587">
                  <a:extLst>
                    <a:ext uri="{9D8B030D-6E8A-4147-A177-3AD203B41FA5}">
                      <a16:colId xmlns:a16="http://schemas.microsoft.com/office/drawing/2014/main" xmlns="" val="307979633"/>
                    </a:ext>
                  </a:extLst>
                </a:gridCol>
                <a:gridCol w="3938587">
                  <a:extLst>
                    <a:ext uri="{9D8B030D-6E8A-4147-A177-3AD203B41FA5}">
                      <a16:colId xmlns:a16="http://schemas.microsoft.com/office/drawing/2014/main" xmlns="" val="3566032381"/>
                    </a:ext>
                  </a:extLst>
                </a:gridCol>
                <a:gridCol w="3938587">
                  <a:extLst>
                    <a:ext uri="{9D8B030D-6E8A-4147-A177-3AD203B41FA5}">
                      <a16:colId xmlns:a16="http://schemas.microsoft.com/office/drawing/2014/main" xmlns="" val="1116156197"/>
                    </a:ext>
                  </a:extLst>
                </a:gridCol>
              </a:tblGrid>
              <a:tr h="684290">
                <a:tc>
                  <a:txBody>
                    <a:bodyPr/>
                    <a:lstStyle/>
                    <a:p>
                      <a:endParaRPr lang="de-DE"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extLst>
                  <a:ext uri="{0D108BD9-81ED-4DB2-BD59-A6C34878D82A}">
                    <a16:rowId xmlns:a16="http://schemas.microsoft.com/office/drawing/2014/main" xmlns="" val="622219578"/>
                  </a:ext>
                </a:extLst>
              </a:tr>
              <a:tr h="1524983">
                <a:tc>
                  <a:txBody>
                    <a:bodyPr/>
                    <a:lstStyle/>
                    <a:p>
                      <a:r>
                        <a:rPr lang="de-DE" sz="2400" b="1" dirty="0" err="1" smtClean="0"/>
                        <a:t>Opportunities</a:t>
                      </a:r>
                      <a:endParaRPr lang="de-DE" sz="2400" b="1" dirty="0"/>
                    </a:p>
                  </a:txBody>
                  <a:tcPr/>
                </a:tc>
                <a:tc>
                  <a:txBody>
                    <a:bodyPr/>
                    <a:lstStyle/>
                    <a:p>
                      <a:r>
                        <a:rPr lang="de-DE" sz="2400" dirty="0" err="1" smtClean="0"/>
                        <a:t>Use</a:t>
                      </a:r>
                      <a:r>
                        <a:rPr lang="de-DE" sz="2400" dirty="0" smtClean="0"/>
                        <a:t> </a:t>
                      </a:r>
                      <a:r>
                        <a:rPr lang="de-DE" sz="2400" dirty="0" err="1" smtClean="0"/>
                        <a:t>strengths</a:t>
                      </a:r>
                      <a:r>
                        <a:rPr lang="de-DE" sz="2400" dirty="0" smtClean="0"/>
                        <a:t> </a:t>
                      </a:r>
                      <a:r>
                        <a:rPr lang="de-DE" sz="2400" dirty="0" err="1" smtClean="0"/>
                        <a:t>to</a:t>
                      </a:r>
                      <a:r>
                        <a:rPr lang="de-DE" sz="2400" dirty="0" smtClean="0"/>
                        <a:t> </a:t>
                      </a:r>
                      <a:r>
                        <a:rPr lang="de-DE" sz="2400" dirty="0" err="1" smtClean="0"/>
                        <a:t>exploit</a:t>
                      </a:r>
                      <a:r>
                        <a:rPr lang="de-DE" sz="2400" dirty="0" smtClean="0"/>
                        <a:t> </a:t>
                      </a:r>
                      <a:r>
                        <a:rPr lang="de-DE" sz="2400" dirty="0" err="1" smtClean="0"/>
                        <a:t>opportunities</a:t>
                      </a:r>
                      <a:endParaRPr lang="de-DE" sz="2400" dirty="0"/>
                    </a:p>
                  </a:txBody>
                  <a:tcPr/>
                </a:tc>
                <a:tc>
                  <a:txBody>
                    <a:bodyPr/>
                    <a:lstStyle/>
                    <a:p>
                      <a:r>
                        <a:rPr lang="de-DE" sz="2400" dirty="0" smtClean="0"/>
                        <a:t>Take </a:t>
                      </a:r>
                      <a:r>
                        <a:rPr lang="de-DE" sz="2400" dirty="0" err="1" smtClean="0"/>
                        <a:t>advantage</a:t>
                      </a:r>
                      <a:r>
                        <a:rPr lang="de-DE" sz="2400" baseline="0" dirty="0" smtClean="0"/>
                        <a:t> </a:t>
                      </a:r>
                      <a:r>
                        <a:rPr lang="de-DE" sz="2400" baseline="0" dirty="0" err="1" smtClean="0"/>
                        <a:t>of</a:t>
                      </a:r>
                      <a:r>
                        <a:rPr lang="de-DE" sz="2400" baseline="0" dirty="0" smtClean="0"/>
                        <a:t> </a:t>
                      </a:r>
                      <a:r>
                        <a:rPr lang="de-DE" sz="2400" baseline="0" dirty="0" err="1" smtClean="0"/>
                        <a:t>opportunities</a:t>
                      </a:r>
                      <a:r>
                        <a:rPr lang="de-DE" sz="2400" baseline="0" dirty="0" smtClean="0"/>
                        <a:t> </a:t>
                      </a:r>
                      <a:r>
                        <a:rPr lang="de-DE" sz="2400" baseline="0" dirty="0" err="1" smtClean="0"/>
                        <a:t>to</a:t>
                      </a:r>
                      <a:r>
                        <a:rPr lang="de-DE" sz="2400" baseline="0" dirty="0" smtClean="0"/>
                        <a:t> </a:t>
                      </a:r>
                      <a:r>
                        <a:rPr lang="de-DE" sz="2400" baseline="0" dirty="0" err="1" smtClean="0"/>
                        <a:t>overcome</a:t>
                      </a:r>
                      <a:r>
                        <a:rPr lang="de-DE" sz="2400" baseline="0" dirty="0" smtClean="0"/>
                        <a:t> </a:t>
                      </a:r>
                      <a:r>
                        <a:rPr lang="de-DE" sz="2400" baseline="0" dirty="0" err="1" smtClean="0"/>
                        <a:t>weaknesses</a:t>
                      </a:r>
                      <a:endParaRPr lang="de-DE" sz="2400" dirty="0"/>
                    </a:p>
                  </a:txBody>
                  <a:tcPr/>
                </a:tc>
                <a:extLst>
                  <a:ext uri="{0D108BD9-81ED-4DB2-BD59-A6C34878D82A}">
                    <a16:rowId xmlns:a16="http://schemas.microsoft.com/office/drawing/2014/main" xmlns="" val="2875291738"/>
                  </a:ext>
                </a:extLst>
              </a:tr>
              <a:tr h="1231724">
                <a:tc>
                  <a:txBody>
                    <a:bodyPr/>
                    <a:lstStyle/>
                    <a:p>
                      <a:r>
                        <a:rPr lang="de-DE" sz="2400" b="1" dirty="0" err="1" smtClean="0"/>
                        <a:t>Threats</a:t>
                      </a:r>
                      <a:endParaRPr lang="de-DE" sz="2400" b="1" dirty="0"/>
                    </a:p>
                  </a:txBody>
                  <a:tcPr/>
                </a:tc>
                <a:tc>
                  <a:txBody>
                    <a:bodyPr/>
                    <a:lstStyle/>
                    <a:p>
                      <a:r>
                        <a:rPr lang="de-DE" sz="2400" dirty="0" err="1" smtClean="0"/>
                        <a:t>Use</a:t>
                      </a:r>
                      <a:r>
                        <a:rPr lang="de-DE" sz="2400" dirty="0" smtClean="0"/>
                        <a:t> </a:t>
                      </a:r>
                      <a:r>
                        <a:rPr lang="de-DE" sz="2400" dirty="0" err="1" smtClean="0"/>
                        <a:t>strengths</a:t>
                      </a:r>
                      <a:r>
                        <a:rPr lang="de-DE" sz="2400" dirty="0" smtClean="0"/>
                        <a:t> </a:t>
                      </a:r>
                      <a:r>
                        <a:rPr lang="de-DE" sz="2400" dirty="0" err="1" smtClean="0"/>
                        <a:t>to</a:t>
                      </a:r>
                      <a:r>
                        <a:rPr lang="de-DE" sz="2400" dirty="0" smtClean="0"/>
                        <a:t> </a:t>
                      </a:r>
                      <a:r>
                        <a:rPr lang="de-DE" sz="2400" dirty="0" err="1" smtClean="0"/>
                        <a:t>avoid</a:t>
                      </a:r>
                      <a:r>
                        <a:rPr lang="de-DE" sz="2400" dirty="0" smtClean="0"/>
                        <a:t> </a:t>
                      </a:r>
                      <a:r>
                        <a:rPr lang="de-DE" sz="2400" dirty="0" err="1" smtClean="0"/>
                        <a:t>threats</a:t>
                      </a:r>
                      <a:endParaRPr lang="de-DE" sz="2400" dirty="0"/>
                    </a:p>
                  </a:txBody>
                  <a:tcPr/>
                </a:tc>
                <a:tc>
                  <a:txBody>
                    <a:bodyPr/>
                    <a:lstStyle/>
                    <a:p>
                      <a:r>
                        <a:rPr lang="de-DE" sz="2400" dirty="0" err="1" smtClean="0"/>
                        <a:t>Minimise</a:t>
                      </a:r>
                      <a:r>
                        <a:rPr lang="de-DE" sz="2400" baseline="0" dirty="0" smtClean="0"/>
                        <a:t> </a:t>
                      </a:r>
                      <a:r>
                        <a:rPr lang="de-DE" sz="2400" baseline="0" dirty="0" err="1" smtClean="0"/>
                        <a:t>weaknesses</a:t>
                      </a:r>
                      <a:r>
                        <a:rPr lang="de-DE" sz="2400" baseline="0" dirty="0" smtClean="0"/>
                        <a:t> </a:t>
                      </a:r>
                      <a:r>
                        <a:rPr lang="de-DE" sz="2400" baseline="0" dirty="0" err="1" smtClean="0"/>
                        <a:t>and</a:t>
                      </a:r>
                      <a:r>
                        <a:rPr lang="de-DE" sz="2400" baseline="0" dirty="0" smtClean="0"/>
                        <a:t> </a:t>
                      </a:r>
                      <a:r>
                        <a:rPr lang="de-DE" sz="2400" baseline="0" dirty="0" err="1" smtClean="0"/>
                        <a:t>avoid</a:t>
                      </a:r>
                      <a:r>
                        <a:rPr lang="de-DE" sz="2400" baseline="0" dirty="0" smtClean="0"/>
                        <a:t> </a:t>
                      </a:r>
                      <a:r>
                        <a:rPr lang="de-DE" sz="2400" baseline="0" dirty="0" err="1" smtClean="0"/>
                        <a:t>threats</a:t>
                      </a:r>
                      <a:endParaRPr lang="de-DE" sz="2400" dirty="0"/>
                    </a:p>
                  </a:txBody>
                  <a:tcPr/>
                </a:tc>
                <a:extLst>
                  <a:ext uri="{0D108BD9-81ED-4DB2-BD59-A6C34878D82A}">
                    <a16:rowId xmlns:a16="http://schemas.microsoft.com/office/drawing/2014/main" xmlns="" val="901253199"/>
                  </a:ext>
                </a:extLst>
              </a:tr>
            </a:tbl>
          </a:graphicData>
        </a:graphic>
      </p:graphicFrame>
      <p:sp>
        <p:nvSpPr>
          <p:cNvPr id="3" name="Rechteck 2"/>
          <p:cNvSpPr/>
          <p:nvPr/>
        </p:nvSpPr>
        <p:spPr>
          <a:xfrm>
            <a:off x="2003426" y="1055013"/>
            <a:ext cx="8127998"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TOWS-Matrix</a:t>
            </a:r>
            <a:endParaRPr kumimoji="0" lang="de-DE"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Strategic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options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develop</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quality</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asssurance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on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basis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SWOT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findings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075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nvPr>
        </p:nvGraphicFramePr>
        <p:xfrm>
          <a:off x="0" y="0"/>
          <a:ext cx="12192000" cy="685799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136260565"/>
                    </a:ext>
                  </a:extLst>
                </a:gridCol>
                <a:gridCol w="2032000">
                  <a:extLst>
                    <a:ext uri="{9D8B030D-6E8A-4147-A177-3AD203B41FA5}">
                      <a16:colId xmlns:a16="http://schemas.microsoft.com/office/drawing/2014/main" xmlns="" val="2564442897"/>
                    </a:ext>
                  </a:extLst>
                </a:gridCol>
                <a:gridCol w="2032000">
                  <a:extLst>
                    <a:ext uri="{9D8B030D-6E8A-4147-A177-3AD203B41FA5}">
                      <a16:colId xmlns:a16="http://schemas.microsoft.com/office/drawing/2014/main" xmlns="" val="21569012"/>
                    </a:ext>
                  </a:extLst>
                </a:gridCol>
                <a:gridCol w="4064000">
                  <a:extLst>
                    <a:ext uri="{9D8B030D-6E8A-4147-A177-3AD203B41FA5}">
                      <a16:colId xmlns:a16="http://schemas.microsoft.com/office/drawing/2014/main" xmlns="" val="785740303"/>
                    </a:ext>
                  </a:extLst>
                </a:gridCol>
              </a:tblGrid>
              <a:tr h="550196">
                <a:tc gridSpan="2">
                  <a:txBody>
                    <a:bodyPr/>
                    <a:lstStyle/>
                    <a:p>
                      <a:pPr algn="ctr"/>
                      <a:r>
                        <a:rPr lang="de-DE" sz="2800" dirty="0" err="1" smtClean="0"/>
                        <a:t>Self</a:t>
                      </a:r>
                      <a:r>
                        <a:rPr lang="de-DE" sz="2800" dirty="0" smtClean="0"/>
                        <a:t>-evaluation</a:t>
                      </a:r>
                      <a:endParaRPr lang="de-DE" sz="2800" dirty="0"/>
                    </a:p>
                  </a:txBody>
                  <a:tcPr/>
                </a:tc>
                <a:tc hMerge="1">
                  <a:txBody>
                    <a:bodyPr/>
                    <a:lstStyle/>
                    <a:p>
                      <a:endParaRPr lang="de-DE"/>
                    </a:p>
                  </a:txBody>
                  <a:tcPr/>
                </a:tc>
                <a:tc gridSpan="2">
                  <a:txBody>
                    <a:bodyPr/>
                    <a:lstStyle/>
                    <a:p>
                      <a:pPr algn="ctr"/>
                      <a:r>
                        <a:rPr lang="de-DE" sz="2800" dirty="0" smtClean="0"/>
                        <a:t>Peer </a:t>
                      </a:r>
                      <a:r>
                        <a:rPr lang="de-DE" sz="2800" dirty="0" err="1" smtClean="0"/>
                        <a:t>review</a:t>
                      </a:r>
                      <a:endParaRPr lang="de-DE" sz="2800" dirty="0"/>
                    </a:p>
                  </a:txBody>
                  <a:tcPr/>
                </a:tc>
                <a:tc hMerge="1">
                  <a:txBody>
                    <a:bodyPr/>
                    <a:lstStyle/>
                    <a:p>
                      <a:endParaRPr lang="de-DE"/>
                    </a:p>
                  </a:txBody>
                  <a:tcPr/>
                </a:tc>
                <a:extLst>
                  <a:ext uri="{0D108BD9-81ED-4DB2-BD59-A6C34878D82A}">
                    <a16:rowId xmlns:a16="http://schemas.microsoft.com/office/drawing/2014/main" xmlns="" val="1017345269"/>
                  </a:ext>
                </a:extLst>
              </a:tr>
              <a:tr h="938570">
                <a:tc gridSpan="4">
                  <a:txBody>
                    <a:bodyPr/>
                    <a:lstStyle/>
                    <a:p>
                      <a:pPr algn="ctr"/>
                      <a:r>
                        <a:rPr lang="de-DE" sz="2800" b="1" dirty="0" err="1" smtClean="0">
                          <a:solidFill>
                            <a:schemeClr val="accent5"/>
                          </a:solidFill>
                        </a:rPr>
                        <a:t>Suitability</a:t>
                      </a:r>
                      <a:endParaRPr lang="de-DE" sz="2800" b="1" dirty="0" smtClean="0">
                        <a:solidFill>
                          <a:schemeClr val="accent5"/>
                        </a:solidFill>
                      </a:endParaRPr>
                    </a:p>
                    <a:p>
                      <a:pPr algn="ctr"/>
                      <a:endParaRPr lang="de-DE" sz="2400" dirty="0">
                        <a:solidFill>
                          <a:schemeClr val="accent5"/>
                        </a:solidFill>
                      </a:endParaRPr>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3432006612"/>
                  </a:ext>
                </a:extLst>
              </a:tr>
              <a:tr h="873841">
                <a:tc>
                  <a:txBody>
                    <a:bodyPr/>
                    <a:lstStyle/>
                    <a:p>
                      <a:pPr algn="ctr"/>
                      <a:r>
                        <a:rPr lang="de-DE" sz="2400" b="1" dirty="0" smtClean="0"/>
                        <a:t>Go on</a:t>
                      </a:r>
                    </a:p>
                    <a:p>
                      <a:pPr algn="ctr"/>
                      <a:endParaRPr lang="de-DE" sz="2400" b="1" dirty="0"/>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473894396"/>
                  </a:ext>
                </a:extLst>
              </a:tr>
              <a:tr h="688453">
                <a:tc gridSpan="4">
                  <a:txBody>
                    <a:bodyPr/>
                    <a:lstStyle/>
                    <a:p>
                      <a:pPr algn="ctr"/>
                      <a:r>
                        <a:rPr lang="de-DE" sz="2800" b="1" dirty="0" err="1" smtClean="0">
                          <a:solidFill>
                            <a:schemeClr val="accent5"/>
                          </a:solidFill>
                        </a:rPr>
                        <a:t>Acceptability</a:t>
                      </a:r>
                      <a:endParaRPr lang="de-DE" sz="2800" b="1" dirty="0" smtClean="0">
                        <a:solidFill>
                          <a:schemeClr val="accent5"/>
                        </a:solidFill>
                      </a:endParaRPr>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222872368"/>
                  </a:ext>
                </a:extLst>
              </a:tr>
              <a:tr h="688453">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148482460"/>
                  </a:ext>
                </a:extLst>
              </a:tr>
              <a:tr h="785725">
                <a:tc gridSpan="4">
                  <a:txBody>
                    <a:bodyPr/>
                    <a:lstStyle/>
                    <a:p>
                      <a:pPr algn="ctr"/>
                      <a:r>
                        <a:rPr lang="de-DE" sz="2800" b="1" dirty="0" err="1" smtClean="0">
                          <a:solidFill>
                            <a:schemeClr val="accent5"/>
                          </a:solidFill>
                        </a:rPr>
                        <a:t>Feasibility</a:t>
                      </a:r>
                      <a:endParaRPr lang="de-DE" sz="2800"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2462976715"/>
                  </a:ext>
                </a:extLst>
              </a:tr>
              <a:tr h="688453">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465062634"/>
                  </a:ext>
                </a:extLst>
              </a:tr>
              <a:tr h="875581">
                <a:tc gridSpan="4">
                  <a:txBody>
                    <a:bodyPr/>
                    <a:lstStyle/>
                    <a:p>
                      <a:pPr algn="ctr"/>
                      <a:r>
                        <a:rPr lang="de-DE" sz="2800" b="1" dirty="0" err="1" smtClean="0">
                          <a:solidFill>
                            <a:schemeClr val="accent5"/>
                          </a:solidFill>
                        </a:rPr>
                        <a:t>Sustainability</a:t>
                      </a:r>
                      <a:endParaRPr lang="de-DE" sz="2800" b="1" dirty="0" smtClean="0">
                        <a:solidFill>
                          <a:schemeClr val="accent5"/>
                        </a:solidFill>
                      </a:endParaRPr>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167798056"/>
                  </a:ext>
                </a:extLst>
              </a:tr>
              <a:tr h="768727">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102521159"/>
                  </a:ext>
                </a:extLst>
              </a:tr>
            </a:tbl>
          </a:graphicData>
        </a:graphic>
      </p:graphicFrame>
    </p:spTree>
    <p:extLst>
      <p:ext uri="{BB962C8B-B14F-4D97-AF65-F5344CB8AC3E}">
        <p14:creationId xmlns:p14="http://schemas.microsoft.com/office/powerpoint/2010/main" val="57632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13550"/>
            <a:ext cx="10972800" cy="1143000"/>
          </a:xfrm>
        </p:spPr>
        <p:txBody>
          <a:bodyPr>
            <a:normAutofit/>
          </a:bodyPr>
          <a:lstStyle/>
          <a:p>
            <a:r>
              <a:rPr lang="de-DE" dirty="0" err="1" smtClean="0"/>
              <a:t>Before</a:t>
            </a:r>
            <a:r>
              <a:rPr lang="de-DE" dirty="0" smtClean="0"/>
              <a:t> </a:t>
            </a:r>
            <a:r>
              <a:rPr lang="de-DE" dirty="0" err="1" smtClean="0"/>
              <a:t>changing</a:t>
            </a:r>
            <a:r>
              <a:rPr lang="de-DE" dirty="0" smtClean="0"/>
              <a:t> </a:t>
            </a:r>
            <a:r>
              <a:rPr lang="de-DE" dirty="0" err="1" smtClean="0"/>
              <a:t>anything</a:t>
            </a:r>
            <a:r>
              <a:rPr lang="de-DE" dirty="0" smtClean="0"/>
              <a:t>:</a:t>
            </a:r>
            <a:endParaRPr lang="de-DE" dirty="0"/>
          </a:p>
        </p:txBody>
      </p:sp>
      <p:sp>
        <p:nvSpPr>
          <p:cNvPr id="3" name="Inhaltsplatzhalter 2"/>
          <p:cNvSpPr>
            <a:spLocks noGrp="1"/>
          </p:cNvSpPr>
          <p:nvPr>
            <p:ph idx="1"/>
          </p:nvPr>
        </p:nvSpPr>
        <p:spPr/>
        <p:txBody>
          <a:bodyPr>
            <a:normAutofit/>
          </a:bodyPr>
          <a:lstStyle/>
          <a:p>
            <a:pPr marL="0" indent="0">
              <a:buNone/>
            </a:pPr>
            <a:r>
              <a:rPr lang="de-DE" dirty="0" err="1" smtClean="0"/>
              <a:t>Have</a:t>
            </a:r>
            <a:r>
              <a:rPr lang="de-DE" dirty="0" smtClean="0"/>
              <a:t> an </a:t>
            </a:r>
            <a:r>
              <a:rPr lang="de-DE" dirty="0" err="1" smtClean="0"/>
              <a:t>overview</a:t>
            </a:r>
            <a:r>
              <a:rPr lang="de-DE" dirty="0" smtClean="0"/>
              <a:t> of all </a:t>
            </a:r>
            <a:r>
              <a:rPr lang="de-DE" dirty="0" err="1" smtClean="0"/>
              <a:t>the</a:t>
            </a:r>
            <a:r>
              <a:rPr lang="de-DE" dirty="0" smtClean="0"/>
              <a:t> </a:t>
            </a:r>
            <a:r>
              <a:rPr lang="de-DE" dirty="0" err="1" smtClean="0"/>
              <a:t>forces</a:t>
            </a:r>
            <a:r>
              <a:rPr lang="de-DE" dirty="0" smtClean="0"/>
              <a:t> </a:t>
            </a:r>
            <a:r>
              <a:rPr lang="de-DE" dirty="0" err="1" smtClean="0"/>
              <a:t>supporting</a:t>
            </a:r>
            <a:r>
              <a:rPr lang="de-DE" dirty="0" smtClean="0"/>
              <a:t> </a:t>
            </a:r>
            <a:r>
              <a:rPr lang="de-DE" dirty="0" err="1" smtClean="0"/>
              <a:t>or</a:t>
            </a:r>
            <a:r>
              <a:rPr lang="de-DE" dirty="0" smtClean="0"/>
              <a:t> </a:t>
            </a:r>
            <a:r>
              <a:rPr lang="de-DE" dirty="0" err="1" smtClean="0"/>
              <a:t>opposing</a:t>
            </a:r>
            <a:r>
              <a:rPr lang="de-DE" dirty="0" smtClean="0"/>
              <a:t> </a:t>
            </a:r>
            <a:r>
              <a:rPr lang="de-DE" dirty="0" err="1" smtClean="0"/>
              <a:t>the</a:t>
            </a:r>
            <a:r>
              <a:rPr lang="de-DE" dirty="0" smtClean="0"/>
              <a:t> </a:t>
            </a:r>
            <a:r>
              <a:rPr lang="de-DE" dirty="0" err="1" smtClean="0"/>
              <a:t>change</a:t>
            </a:r>
            <a:r>
              <a:rPr lang="de-DE" dirty="0" smtClean="0"/>
              <a:t>. Also: </a:t>
            </a:r>
            <a:r>
              <a:rPr lang="de-DE" dirty="0" err="1" smtClean="0"/>
              <a:t>evaluate</a:t>
            </a:r>
            <a:r>
              <a:rPr lang="de-DE" dirty="0" smtClean="0"/>
              <a:t> </a:t>
            </a:r>
            <a:r>
              <a:rPr lang="de-DE" dirty="0" err="1" smtClean="0"/>
              <a:t>the</a:t>
            </a:r>
            <a:r>
              <a:rPr lang="de-DE" dirty="0" smtClean="0"/>
              <a:t> potential </a:t>
            </a:r>
            <a:r>
              <a:rPr lang="de-DE" dirty="0" err="1" smtClean="0"/>
              <a:t>success</a:t>
            </a:r>
            <a:r>
              <a:rPr lang="de-DE" dirty="0" smtClean="0"/>
              <a:t> </a:t>
            </a:r>
            <a:r>
              <a:rPr lang="de-DE" dirty="0" err="1" smtClean="0"/>
              <a:t>or</a:t>
            </a:r>
            <a:r>
              <a:rPr lang="de-DE" dirty="0" smtClean="0"/>
              <a:t> </a:t>
            </a:r>
            <a:r>
              <a:rPr lang="de-DE" dirty="0" err="1" smtClean="0"/>
              <a:t>failure</a:t>
            </a:r>
            <a:r>
              <a:rPr lang="de-DE" dirty="0" smtClean="0"/>
              <a:t> of </a:t>
            </a:r>
            <a:r>
              <a:rPr lang="de-DE" dirty="0" err="1" smtClean="0"/>
              <a:t>the</a:t>
            </a:r>
            <a:r>
              <a:rPr lang="de-DE" dirty="0" smtClean="0"/>
              <a:t> </a:t>
            </a:r>
            <a:r>
              <a:rPr lang="de-DE" dirty="0" err="1" smtClean="0"/>
              <a:t>change</a:t>
            </a:r>
            <a:r>
              <a:rPr lang="de-DE" dirty="0" smtClean="0"/>
              <a:t> initiative</a:t>
            </a:r>
          </a:p>
          <a:p>
            <a:pPr marL="0" indent="0">
              <a:buNone/>
            </a:pPr>
            <a:r>
              <a:rPr lang="de-DE" b="1" dirty="0" smtClean="0"/>
              <a:t>Tool:</a:t>
            </a:r>
          </a:p>
          <a:p>
            <a:pPr marL="0" indent="0">
              <a:buNone/>
            </a:pPr>
            <a:r>
              <a:rPr lang="de-DE" b="1" dirty="0" err="1" smtClean="0">
                <a:solidFill>
                  <a:srgbClr val="FF0000"/>
                </a:solidFill>
              </a:rPr>
              <a:t>Lewin´s</a:t>
            </a:r>
            <a:r>
              <a:rPr lang="de-DE" b="1" dirty="0" smtClean="0">
                <a:solidFill>
                  <a:srgbClr val="FF0000"/>
                </a:solidFill>
              </a:rPr>
              <a:t> </a:t>
            </a:r>
            <a:r>
              <a:rPr lang="de-DE" b="1" dirty="0" err="1" smtClean="0">
                <a:solidFill>
                  <a:srgbClr val="FF0000"/>
                </a:solidFill>
              </a:rPr>
              <a:t>force</a:t>
            </a:r>
            <a:r>
              <a:rPr lang="de-DE" b="1" dirty="0" smtClean="0">
                <a:solidFill>
                  <a:srgbClr val="FF0000"/>
                </a:solidFill>
              </a:rPr>
              <a:t> </a:t>
            </a:r>
            <a:r>
              <a:rPr lang="de-DE" b="1" dirty="0" err="1" smtClean="0">
                <a:solidFill>
                  <a:srgbClr val="FF0000"/>
                </a:solidFill>
              </a:rPr>
              <a:t>field</a:t>
            </a:r>
            <a:r>
              <a:rPr lang="de-DE" b="1" dirty="0" smtClean="0">
                <a:solidFill>
                  <a:srgbClr val="FF0000"/>
                </a:solidFill>
              </a:rPr>
              <a:t> </a:t>
            </a:r>
            <a:r>
              <a:rPr lang="de-DE" b="1" dirty="0" err="1" smtClean="0">
                <a:solidFill>
                  <a:srgbClr val="FF0000"/>
                </a:solidFill>
              </a:rPr>
              <a:t>analysis</a:t>
            </a:r>
            <a:r>
              <a:rPr lang="de-DE" b="1" dirty="0" smtClean="0">
                <a:solidFill>
                  <a:srgbClr val="FF0000"/>
                </a:solidFill>
              </a:rPr>
              <a:t>:</a:t>
            </a:r>
            <a:r>
              <a:rPr lang="de-DE" dirty="0" smtClean="0"/>
              <a:t> </a:t>
            </a:r>
            <a:r>
              <a:rPr lang="de-DE" dirty="0" err="1" smtClean="0"/>
              <a:t>Evaluating</a:t>
            </a:r>
            <a:r>
              <a:rPr lang="de-DE" dirty="0" smtClean="0"/>
              <a:t> </a:t>
            </a:r>
            <a:r>
              <a:rPr lang="de-DE" dirty="0" err="1" smtClean="0"/>
              <a:t>those</a:t>
            </a:r>
            <a:r>
              <a:rPr lang="de-DE" dirty="0" smtClean="0"/>
              <a:t> </a:t>
            </a:r>
            <a:r>
              <a:rPr lang="de-DE" dirty="0" err="1" smtClean="0"/>
              <a:t>influences</a:t>
            </a:r>
            <a:r>
              <a:rPr lang="de-DE" dirty="0" smtClean="0"/>
              <a:t> </a:t>
            </a:r>
            <a:r>
              <a:rPr lang="de-DE" dirty="0" err="1" smtClean="0"/>
              <a:t>supporting</a:t>
            </a:r>
            <a:r>
              <a:rPr lang="de-DE" dirty="0" smtClean="0"/>
              <a:t> a </a:t>
            </a:r>
            <a:r>
              <a:rPr lang="de-DE" dirty="0" err="1" smtClean="0"/>
              <a:t>change</a:t>
            </a:r>
            <a:r>
              <a:rPr lang="de-DE" dirty="0" smtClean="0"/>
              <a:t> </a:t>
            </a:r>
            <a:r>
              <a:rPr lang="de-DE" dirty="0" err="1" smtClean="0"/>
              <a:t>and</a:t>
            </a:r>
            <a:r>
              <a:rPr lang="de-DE" dirty="0" smtClean="0"/>
              <a:t> </a:t>
            </a:r>
            <a:r>
              <a:rPr lang="de-DE" dirty="0" err="1" smtClean="0"/>
              <a:t>those</a:t>
            </a:r>
            <a:r>
              <a:rPr lang="de-DE" dirty="0" smtClean="0"/>
              <a:t> </a:t>
            </a:r>
            <a:r>
              <a:rPr lang="de-DE" dirty="0" err="1" smtClean="0"/>
              <a:t>who</a:t>
            </a:r>
            <a:r>
              <a:rPr lang="de-DE" dirty="0" smtClean="0"/>
              <a:t> </a:t>
            </a:r>
            <a:r>
              <a:rPr lang="de-DE" dirty="0" err="1" smtClean="0"/>
              <a:t>oppose</a:t>
            </a:r>
            <a:r>
              <a:rPr lang="de-DE" dirty="0" smtClean="0"/>
              <a:t> it. These </a:t>
            </a:r>
            <a:r>
              <a:rPr lang="de-DE" dirty="0" err="1" smtClean="0"/>
              <a:t>factors</a:t>
            </a:r>
            <a:r>
              <a:rPr lang="de-DE" dirty="0" smtClean="0"/>
              <a:t> </a:t>
            </a:r>
            <a:r>
              <a:rPr lang="de-DE" dirty="0" err="1" smtClean="0"/>
              <a:t>can</a:t>
            </a:r>
            <a:r>
              <a:rPr lang="de-DE" dirty="0" smtClean="0"/>
              <a:t> </a:t>
            </a:r>
            <a:r>
              <a:rPr lang="de-DE" dirty="0" err="1" smtClean="0"/>
              <a:t>be</a:t>
            </a:r>
            <a:r>
              <a:rPr lang="de-DE" dirty="0" smtClean="0"/>
              <a:t> </a:t>
            </a:r>
            <a:r>
              <a:rPr lang="de-DE" dirty="0" err="1" smtClean="0"/>
              <a:t>weighted</a:t>
            </a:r>
            <a:r>
              <a:rPr lang="de-DE" dirty="0" smtClean="0"/>
              <a:t> in </a:t>
            </a:r>
            <a:r>
              <a:rPr lang="de-DE" dirty="0" err="1" smtClean="0"/>
              <a:t>order</a:t>
            </a:r>
            <a:r>
              <a:rPr lang="de-DE" dirty="0" smtClean="0"/>
              <a:t> </a:t>
            </a:r>
            <a:r>
              <a:rPr lang="de-DE" dirty="0" err="1" smtClean="0"/>
              <a:t>to</a:t>
            </a:r>
            <a:r>
              <a:rPr lang="de-DE" dirty="0" smtClean="0"/>
              <a:t> </a:t>
            </a:r>
            <a:r>
              <a:rPr lang="de-DE" dirty="0" err="1" smtClean="0"/>
              <a:t>give</a:t>
            </a:r>
            <a:r>
              <a:rPr lang="de-DE" dirty="0" smtClean="0"/>
              <a:t> an </a:t>
            </a:r>
            <a:r>
              <a:rPr lang="de-DE" dirty="0" err="1" smtClean="0"/>
              <a:t>overall</a:t>
            </a:r>
            <a:r>
              <a:rPr lang="de-DE" dirty="0" smtClean="0"/>
              <a:t> </a:t>
            </a:r>
            <a:r>
              <a:rPr lang="de-DE" dirty="0" err="1" smtClean="0"/>
              <a:t>framework</a:t>
            </a:r>
            <a:r>
              <a:rPr lang="de-DE" dirty="0" smtClean="0"/>
              <a:t> of </a:t>
            </a:r>
            <a:r>
              <a:rPr lang="de-DE" dirty="0" err="1" smtClean="0"/>
              <a:t>the</a:t>
            </a:r>
            <a:r>
              <a:rPr lang="de-DE" dirty="0" smtClean="0"/>
              <a:t> relative </a:t>
            </a:r>
            <a:r>
              <a:rPr lang="de-DE" dirty="0" err="1" smtClean="0"/>
              <a:t>strength</a:t>
            </a:r>
            <a:r>
              <a:rPr lang="de-DE" dirty="0" smtClean="0"/>
              <a:t> of </a:t>
            </a:r>
            <a:r>
              <a:rPr lang="de-DE" dirty="0" err="1" smtClean="0"/>
              <a:t>the</a:t>
            </a:r>
            <a:r>
              <a:rPr lang="de-DE" dirty="0" smtClean="0"/>
              <a:t> </a:t>
            </a:r>
            <a:r>
              <a:rPr lang="de-DE" dirty="0" err="1" smtClean="0"/>
              <a:t>respective</a:t>
            </a:r>
            <a:r>
              <a:rPr lang="de-DE" dirty="0" smtClean="0"/>
              <a:t> </a:t>
            </a:r>
            <a:r>
              <a:rPr lang="de-DE" dirty="0" err="1" smtClean="0"/>
              <a:t>forces</a:t>
            </a:r>
            <a:r>
              <a:rPr lang="de-DE" dirty="0" smtClean="0"/>
              <a:t>.</a:t>
            </a:r>
          </a:p>
          <a:p>
            <a:pPr marL="0" indent="0">
              <a:buNone/>
            </a:pPr>
            <a:endParaRPr lang="de-DE" dirty="0"/>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v.gehmlich@hs-osnabrueck.de</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62CE0-27BB-491D-B5F0-6187E01C39CC}"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007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255588"/>
            <a:ext cx="8229600" cy="641350"/>
          </a:xfrm>
        </p:spPr>
        <p:txBody>
          <a:bodyPr>
            <a:normAutofit fontScale="90000"/>
          </a:bodyPr>
          <a:lstStyle/>
          <a:p>
            <a:pPr eaLnBrk="1" hangingPunct="1"/>
            <a:r>
              <a:rPr lang="en-GB" altLang="de-DE" smtClean="0"/>
              <a:t>Forcefield analysis</a:t>
            </a:r>
          </a:p>
        </p:txBody>
      </p:sp>
      <p:sp>
        <p:nvSpPr>
          <p:cNvPr id="3" name="Content Placeholder 2"/>
          <p:cNvSpPr>
            <a:spLocks noGrp="1"/>
          </p:cNvSpPr>
          <p:nvPr>
            <p:ph idx="1"/>
          </p:nvPr>
        </p:nvSpPr>
        <p:spPr/>
        <p:txBody>
          <a:bodyPr>
            <a:normAutofit/>
          </a:bodyPr>
          <a:lstStyle/>
          <a:p>
            <a:pPr eaLnBrk="1" hangingPunct="1">
              <a:buFont typeface="Arial" charset="0"/>
              <a:buNone/>
              <a:defRPr/>
            </a:pPr>
            <a:r>
              <a:rPr lang="en-GB" altLang="de-DE" sz="3400" b="1" i="1">
                <a:solidFill>
                  <a:srgbClr val="0070C0"/>
                </a:solidFill>
              </a:rPr>
              <a:t>	</a:t>
            </a:r>
            <a:r>
              <a:rPr lang="en-GB" altLang="de-DE" sz="3000" b="1" i="1">
                <a:solidFill>
                  <a:srgbClr val="0070C0"/>
                </a:solidFill>
              </a:rPr>
              <a:t>A forcefield analysis </a:t>
            </a:r>
            <a:r>
              <a:rPr lang="en-GB" altLang="de-DE" sz="3000"/>
              <a:t>provides an initial view of change problems that need to be tackled by identifying forces for and against change.</a:t>
            </a:r>
          </a:p>
          <a:p>
            <a:pPr eaLnBrk="1" hangingPunct="1">
              <a:buFont typeface="Arial" charset="0"/>
              <a:buNone/>
              <a:defRPr/>
            </a:pPr>
            <a:r>
              <a:rPr lang="en-GB" altLang="de-DE" sz="3000"/>
              <a:t>	Various concepts and frameworks are useful here:</a:t>
            </a:r>
          </a:p>
          <a:p>
            <a:pPr marL="565150" lvl="1" indent="-271463">
              <a:buClr>
                <a:schemeClr val="accent1"/>
              </a:buClr>
              <a:buFont typeface="Wingdings" pitchFamily="2" charset="2"/>
              <a:buChar char="Ø"/>
              <a:defRPr/>
            </a:pPr>
            <a:r>
              <a:rPr lang="en-GB" altLang="de-DE" sz="3100"/>
              <a:t> </a:t>
            </a:r>
            <a:r>
              <a:rPr lang="en-GB" altLang="de-DE" i="1" smtClean="0">
                <a:solidFill>
                  <a:srgbClr val="0070C0"/>
                </a:solidFill>
              </a:rPr>
              <a:t>Mapping activity systems.</a:t>
            </a:r>
          </a:p>
          <a:p>
            <a:pPr marL="565150" lvl="1" indent="-271463">
              <a:buFont typeface="Wingdings" pitchFamily="2" charset="2"/>
              <a:buChar char="Ø"/>
              <a:defRPr/>
            </a:pPr>
            <a:r>
              <a:rPr lang="en-GB" altLang="de-DE" i="1" smtClean="0">
                <a:solidFill>
                  <a:srgbClr val="0070C0"/>
                </a:solidFill>
              </a:rPr>
              <a:t> Stakeholder mapping.</a:t>
            </a:r>
          </a:p>
          <a:p>
            <a:pPr marL="565150" lvl="1" indent="-271463">
              <a:buFont typeface="Wingdings" pitchFamily="2" charset="2"/>
              <a:buChar char="Ø"/>
              <a:defRPr/>
            </a:pPr>
            <a:r>
              <a:rPr lang="en-GB" altLang="de-DE" i="1" smtClean="0">
                <a:solidFill>
                  <a:srgbClr val="0070C0"/>
                </a:solidFill>
              </a:rPr>
              <a:t> The culture web.</a:t>
            </a:r>
          </a:p>
          <a:p>
            <a:pPr marL="565150" lvl="1" indent="-271463">
              <a:buFont typeface="Wingdings" pitchFamily="2" charset="2"/>
              <a:buChar char="Ø"/>
              <a:defRPr/>
            </a:pPr>
            <a:r>
              <a:rPr lang="en-GB" altLang="de-DE" i="1" smtClean="0">
                <a:solidFill>
                  <a:srgbClr val="0070C0"/>
                </a:solidFill>
              </a:rPr>
              <a:t> The 7-S framework.</a:t>
            </a:r>
            <a:endParaRPr lang="en-GB" altLang="de-DE" smtClean="0">
              <a:solidFill>
                <a:srgbClr val="0070C0"/>
              </a:solidFill>
            </a:endParaRPr>
          </a:p>
        </p:txBody>
      </p:sp>
      <p:sp>
        <p:nvSpPr>
          <p:cNvPr id="2" name="Fußzeilenplatzhalt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v.gehmlich@hs-osnabrueck.de</a:t>
            </a: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62CE0-27BB-491D-B5F0-6187E01C39CC}"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6601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9"/>
            <a:ext cx="10515600" cy="1757362"/>
          </a:xfrm>
        </p:spPr>
        <p:txBody>
          <a:bodyPr/>
          <a:lstStyle/>
          <a:p>
            <a:pPr algn="ctr"/>
            <a:r>
              <a:rPr lang="de-DE" dirty="0" smtClean="0"/>
              <a:t>KPI 1.2 &amp; 1.3</a:t>
            </a:r>
            <a:endParaRPr lang="de-DE" dirty="0"/>
          </a:p>
        </p:txBody>
      </p:sp>
      <p:sp>
        <p:nvSpPr>
          <p:cNvPr id="3" name="Textplatzhalter 2"/>
          <p:cNvSpPr>
            <a:spLocks noGrp="1"/>
          </p:cNvSpPr>
          <p:nvPr>
            <p:ph type="body" idx="1"/>
          </p:nvPr>
        </p:nvSpPr>
        <p:spPr>
          <a:xfrm>
            <a:off x="831850" y="3656013"/>
            <a:ext cx="10515600" cy="1500187"/>
          </a:xfrm>
        </p:spPr>
        <p:txBody>
          <a:bodyPr/>
          <a:lstStyle/>
          <a:p>
            <a:pPr algn="ctr"/>
            <a:r>
              <a:rPr lang="de-DE" dirty="0" smtClean="0"/>
              <a:t>Tool: PDCA - Cycle</a:t>
            </a:r>
            <a:endParaRPr lang="de-DE" dirty="0"/>
          </a:p>
        </p:txBody>
      </p:sp>
    </p:spTree>
    <p:extLst>
      <p:ext uri="{BB962C8B-B14F-4D97-AF65-F5344CB8AC3E}">
        <p14:creationId xmlns:p14="http://schemas.microsoft.com/office/powerpoint/2010/main" val="946174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p:cNvSpPr txBox="1"/>
          <p:nvPr/>
        </p:nvSpPr>
        <p:spPr>
          <a:xfrm>
            <a:off x="544750" y="3244332"/>
            <a:ext cx="27042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srgbClr val="FF0000"/>
                </a:solidFill>
                <a:effectLst/>
                <a:uLnTx/>
                <a:uFillTx/>
                <a:latin typeface="Calibri" panose="020F0502020204030204"/>
                <a:ea typeface="+mn-ea"/>
                <a:cs typeface="+mn-cs"/>
              </a:rPr>
              <a:t>PDCA-Cycle</a:t>
            </a:r>
            <a:endParaRPr kumimoji="0" lang="de-DE"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428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e 14"/>
          <p:cNvGraphicFramePr>
            <a:graphicFrameLocks noGrp="1"/>
          </p:cNvGraphicFramePr>
          <p:nvPr>
            <p:extLst/>
          </p:nvPr>
        </p:nvGraphicFramePr>
        <p:xfrm>
          <a:off x="0" y="1"/>
          <a:ext cx="12192000" cy="7284720"/>
        </p:xfrm>
        <a:graphic>
          <a:graphicData uri="http://schemas.openxmlformats.org/drawingml/2006/table">
            <a:tbl>
              <a:tblPr firstRow="1" bandRow="1">
                <a:tableStyleId>{5C22544A-7EE6-4342-B048-85BDC9FD1C3A}</a:tableStyleId>
              </a:tblPr>
              <a:tblGrid>
                <a:gridCol w="6004469">
                  <a:extLst>
                    <a:ext uri="{9D8B030D-6E8A-4147-A177-3AD203B41FA5}">
                      <a16:colId xmlns:a16="http://schemas.microsoft.com/office/drawing/2014/main" xmlns="" val="520823584"/>
                    </a:ext>
                  </a:extLst>
                </a:gridCol>
                <a:gridCol w="6187531">
                  <a:extLst>
                    <a:ext uri="{9D8B030D-6E8A-4147-A177-3AD203B41FA5}">
                      <a16:colId xmlns:a16="http://schemas.microsoft.com/office/drawing/2014/main" xmlns="" val="538382293"/>
                    </a:ext>
                  </a:extLst>
                </a:gridCol>
              </a:tblGrid>
              <a:tr h="503051">
                <a:tc>
                  <a:txBody>
                    <a:bodyPr/>
                    <a:lstStyle/>
                    <a:p>
                      <a:pPr algn="ctr"/>
                      <a:r>
                        <a:rPr lang="de-DE" sz="2800" dirty="0" smtClean="0"/>
                        <a:t>4. Act (ex-post)</a:t>
                      </a:r>
                      <a:endParaRPr lang="de-DE" sz="2800" dirty="0"/>
                    </a:p>
                  </a:txBody>
                  <a:tcPr>
                    <a:solidFill>
                      <a:schemeClr val="bg1"/>
                    </a:solidFill>
                  </a:tcPr>
                </a:tc>
                <a:tc>
                  <a:txBody>
                    <a:bodyPr/>
                    <a:lstStyle/>
                    <a:p>
                      <a:pPr algn="ctr"/>
                      <a:r>
                        <a:rPr lang="de-DE" sz="2800" dirty="0" smtClean="0"/>
                        <a:t>1.Plan (ex-ante)</a:t>
                      </a:r>
                      <a:endParaRPr lang="de-DE" sz="2800" dirty="0"/>
                    </a:p>
                  </a:txBody>
                  <a:tcPr/>
                </a:tc>
                <a:extLst>
                  <a:ext uri="{0D108BD9-81ED-4DB2-BD59-A6C34878D82A}">
                    <a16:rowId xmlns:a16="http://schemas.microsoft.com/office/drawing/2014/main" xmlns="" val="3712460171"/>
                  </a:ext>
                </a:extLst>
              </a:tr>
              <a:tr h="6569261">
                <a:tc>
                  <a:txBody>
                    <a:bodyPr/>
                    <a:lstStyle/>
                    <a:p>
                      <a:pPr algn="ctr"/>
                      <a:r>
                        <a:rPr lang="de-DE" sz="2400" b="1" dirty="0" smtClean="0">
                          <a:solidFill>
                            <a:srgbClr val="FF0000"/>
                          </a:solidFill>
                        </a:rPr>
                        <a:t>4.Programme </a:t>
                      </a:r>
                      <a:r>
                        <a:rPr lang="de-DE" sz="2400" b="1" dirty="0" err="1" smtClean="0">
                          <a:solidFill>
                            <a:srgbClr val="FF0000"/>
                          </a:solidFill>
                        </a:rPr>
                        <a:t>Added</a:t>
                      </a:r>
                      <a:r>
                        <a:rPr lang="de-DE" sz="2400" b="1" dirty="0" smtClean="0">
                          <a:solidFill>
                            <a:srgbClr val="FF0000"/>
                          </a:solidFill>
                        </a:rPr>
                        <a:t> Learning Value</a:t>
                      </a:r>
                    </a:p>
                    <a:p>
                      <a:pPr algn="ctr"/>
                      <a:r>
                        <a:rPr lang="de-DE" sz="1800" b="1" dirty="0" smtClean="0">
                          <a:solidFill>
                            <a:schemeClr val="tx1"/>
                          </a:solidFill>
                        </a:rPr>
                        <a:t>Internal Review</a:t>
                      </a:r>
                    </a:p>
                    <a:p>
                      <a:pPr algn="ctr"/>
                      <a:r>
                        <a:rPr lang="de-DE" sz="2400" b="0" dirty="0" smtClean="0">
                          <a:solidFill>
                            <a:schemeClr val="tx1"/>
                          </a:solidFill>
                        </a:rPr>
                        <a:t>(</a:t>
                      </a:r>
                      <a:r>
                        <a:rPr lang="de-DE" sz="1800" b="0" dirty="0" smtClean="0">
                          <a:solidFill>
                            <a:schemeClr val="tx1"/>
                          </a:solidFill>
                        </a:rPr>
                        <a:t>Key</a:t>
                      </a:r>
                      <a:r>
                        <a:rPr lang="de-DE" sz="1800" b="0" baseline="0" dirty="0" smtClean="0">
                          <a:solidFill>
                            <a:schemeClr val="tx1"/>
                          </a:solidFill>
                        </a:rPr>
                        <a:t> Performance </a:t>
                      </a:r>
                      <a:r>
                        <a:rPr lang="de-DE" sz="1800" b="0" baseline="0" dirty="0" err="1" smtClean="0">
                          <a:solidFill>
                            <a:schemeClr val="tx1"/>
                          </a:solidFill>
                        </a:rPr>
                        <a:t>Indicators</a:t>
                      </a:r>
                      <a:r>
                        <a:rPr lang="de-DE" sz="1800" b="0" baseline="0" dirty="0" smtClean="0">
                          <a:solidFill>
                            <a:schemeClr val="tx1"/>
                          </a:solidFill>
                        </a:rPr>
                        <a:t> / National </a:t>
                      </a:r>
                      <a:r>
                        <a:rPr lang="de-DE" sz="1800" b="0" baseline="0" dirty="0" err="1" smtClean="0">
                          <a:solidFill>
                            <a:schemeClr val="tx1"/>
                          </a:solidFill>
                        </a:rPr>
                        <a:t>Qualifications</a:t>
                      </a:r>
                      <a:r>
                        <a:rPr lang="de-DE" sz="1800" b="0" baseline="0" dirty="0" smtClean="0">
                          <a:solidFill>
                            <a:schemeClr val="tx1"/>
                          </a:solidFill>
                        </a:rPr>
                        <a:t> Framework; Internal / </a:t>
                      </a:r>
                      <a:r>
                        <a:rPr lang="de-DE" sz="1800" b="0" baseline="0" dirty="0" err="1" smtClean="0">
                          <a:solidFill>
                            <a:schemeClr val="tx1"/>
                          </a:solidFill>
                        </a:rPr>
                        <a:t>External</a:t>
                      </a:r>
                      <a:r>
                        <a:rPr lang="de-DE" sz="1800" b="0" baseline="0" dirty="0" smtClean="0">
                          <a:solidFill>
                            <a:schemeClr val="tx1"/>
                          </a:solidFill>
                        </a:rPr>
                        <a:t> Standards)</a:t>
                      </a:r>
                    </a:p>
                    <a:p>
                      <a:pPr algn="ctr"/>
                      <a:r>
                        <a:rPr lang="de-DE" sz="1800" b="1" baseline="0" dirty="0" err="1" smtClean="0">
                          <a:solidFill>
                            <a:schemeClr val="tx1"/>
                          </a:solidFill>
                        </a:rPr>
                        <a:t>Cyclical</a:t>
                      </a:r>
                      <a:r>
                        <a:rPr lang="de-DE" sz="1800" b="1" baseline="0" dirty="0" smtClean="0">
                          <a:solidFill>
                            <a:schemeClr val="tx1"/>
                          </a:solidFill>
                        </a:rPr>
                        <a:t> </a:t>
                      </a:r>
                      <a:r>
                        <a:rPr lang="de-DE" sz="1800" b="1" baseline="0" dirty="0" err="1" smtClean="0">
                          <a:solidFill>
                            <a:schemeClr val="tx1"/>
                          </a:solidFill>
                        </a:rPr>
                        <a:t>External</a:t>
                      </a:r>
                      <a:r>
                        <a:rPr lang="de-DE" sz="1800" b="1" baseline="0" dirty="0" smtClean="0">
                          <a:solidFill>
                            <a:schemeClr val="tx1"/>
                          </a:solidFill>
                        </a:rPr>
                        <a:t> QA</a:t>
                      </a: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r>
                        <a:rPr lang="de-DE" sz="2400" b="1" baseline="0" dirty="0" smtClean="0">
                          <a:solidFill>
                            <a:srgbClr val="FF0000"/>
                          </a:solidFill>
                        </a:rPr>
                        <a:t>Development </a:t>
                      </a:r>
                      <a:r>
                        <a:rPr lang="de-DE" sz="2400" b="1" baseline="0" dirty="0" err="1" smtClean="0">
                          <a:solidFill>
                            <a:srgbClr val="FF0000"/>
                          </a:solidFill>
                        </a:rPr>
                        <a:t>and</a:t>
                      </a:r>
                      <a:r>
                        <a:rPr lang="de-DE" sz="2400" b="1" baseline="0" dirty="0" smtClean="0">
                          <a:solidFill>
                            <a:srgbClr val="FF0000"/>
                          </a:solidFill>
                        </a:rPr>
                        <a:t>/</a:t>
                      </a:r>
                      <a:r>
                        <a:rPr lang="de-DE" sz="2400" b="1" baseline="0" dirty="0" err="1" smtClean="0">
                          <a:solidFill>
                            <a:srgbClr val="FF0000"/>
                          </a:solidFill>
                        </a:rPr>
                        <a:t>or</a:t>
                      </a:r>
                      <a:r>
                        <a:rPr lang="de-DE" sz="2400" b="1" baseline="0" dirty="0" smtClean="0">
                          <a:solidFill>
                            <a:srgbClr val="FF0000"/>
                          </a:solidFill>
                        </a:rPr>
                        <a:t> Change (Adaptation)</a:t>
                      </a:r>
                    </a:p>
                    <a:p>
                      <a:pPr algn="ctr"/>
                      <a:r>
                        <a:rPr lang="de-DE" sz="1800" b="0" baseline="0" dirty="0" smtClean="0">
                          <a:solidFill>
                            <a:schemeClr val="tx1"/>
                          </a:solidFill>
                        </a:rPr>
                        <a:t>(</a:t>
                      </a:r>
                      <a:r>
                        <a:rPr lang="de-DE" sz="1800" b="0" baseline="0" dirty="0" err="1" smtClean="0">
                          <a:solidFill>
                            <a:schemeClr val="tx1"/>
                          </a:solidFill>
                        </a:rPr>
                        <a:t>Recommendations</a:t>
                      </a:r>
                      <a:r>
                        <a:rPr lang="de-DE" sz="1800" b="0" baseline="0" dirty="0" smtClean="0">
                          <a:solidFill>
                            <a:schemeClr val="tx1"/>
                          </a:solidFill>
                        </a:rPr>
                        <a:t>; </a:t>
                      </a:r>
                      <a:r>
                        <a:rPr lang="de-DE" sz="1800" b="0" baseline="0" dirty="0" err="1" smtClean="0">
                          <a:solidFill>
                            <a:schemeClr val="tx1"/>
                          </a:solidFill>
                        </a:rPr>
                        <a:t>Conditions</a:t>
                      </a:r>
                      <a:r>
                        <a:rPr lang="de-DE" sz="1800" b="0" baseline="0" dirty="0" smtClean="0">
                          <a:solidFill>
                            <a:schemeClr val="tx1"/>
                          </a:solidFill>
                        </a:rPr>
                        <a:t> / </a:t>
                      </a:r>
                      <a:r>
                        <a:rPr lang="de-DE" sz="1800" b="0" baseline="0" dirty="0" err="1" smtClean="0">
                          <a:solidFill>
                            <a:schemeClr val="tx1"/>
                          </a:solidFill>
                        </a:rPr>
                        <a:t>Requirements</a:t>
                      </a:r>
                      <a:r>
                        <a:rPr lang="de-DE" sz="1800" b="0" baseline="0" dirty="0" smtClean="0">
                          <a:solidFill>
                            <a:schemeClr val="tx1"/>
                          </a:solidFill>
                        </a:rPr>
                        <a:t>)</a:t>
                      </a:r>
                    </a:p>
                    <a:p>
                      <a:pPr algn="ctr"/>
                      <a:r>
                        <a:rPr lang="de-DE" sz="1800" b="0" baseline="0" dirty="0" smtClean="0">
                          <a:solidFill>
                            <a:schemeClr val="tx1"/>
                          </a:solidFill>
                        </a:rPr>
                        <a:t>Accreditation</a:t>
                      </a:r>
                    </a:p>
                    <a:p>
                      <a:pPr algn="ctr"/>
                      <a:r>
                        <a:rPr lang="de-DE" sz="1800" b="0" baseline="0" dirty="0" smtClean="0">
                          <a:solidFill>
                            <a:schemeClr val="tx1"/>
                          </a:solidFill>
                        </a:rPr>
                        <a:t>Recognition </a:t>
                      </a:r>
                    </a:p>
                    <a:p>
                      <a:pPr algn="ctr"/>
                      <a:r>
                        <a:rPr lang="de-DE" sz="1800" b="0" baseline="0" dirty="0" smtClean="0">
                          <a:solidFill>
                            <a:schemeClr val="tx1"/>
                          </a:solidFill>
                        </a:rPr>
                        <a:t>(National; EHEA)</a:t>
                      </a:r>
                    </a:p>
                    <a:p>
                      <a:pPr algn="ctr"/>
                      <a:r>
                        <a:rPr lang="de-DE" sz="1800" b="0" baseline="0" dirty="0" err="1" smtClean="0">
                          <a:solidFill>
                            <a:schemeClr val="tx1"/>
                          </a:solidFill>
                        </a:rPr>
                        <a:t>Certification</a:t>
                      </a:r>
                      <a:endParaRPr lang="de-DE" sz="1800" b="0" baseline="0" dirty="0" smtClean="0">
                        <a:solidFill>
                          <a:schemeClr val="tx1"/>
                        </a:solidFill>
                      </a:endParaRPr>
                    </a:p>
                    <a:p>
                      <a:pPr algn="ctr"/>
                      <a:r>
                        <a:rPr lang="de-DE" sz="1800" b="0" baseline="0" dirty="0" smtClean="0">
                          <a:solidFill>
                            <a:schemeClr val="tx1"/>
                          </a:solidFill>
                        </a:rPr>
                        <a:t>Public Information</a:t>
                      </a:r>
                      <a:endParaRPr lang="de-DE" sz="1800" b="0" dirty="0">
                        <a:solidFill>
                          <a:schemeClr val="tx1"/>
                        </a:solidFill>
                      </a:endParaRPr>
                    </a:p>
                  </a:txBody>
                  <a:tcPr>
                    <a:solidFill>
                      <a:schemeClr val="bg1"/>
                    </a:solidFill>
                  </a:tcPr>
                </a:tc>
                <a:tc>
                  <a:txBody>
                    <a:bodyPr/>
                    <a:lstStyle/>
                    <a:p>
                      <a:pPr algn="ctr"/>
                      <a:r>
                        <a:rPr lang="de-DE" sz="2400" b="1" dirty="0" smtClean="0">
                          <a:solidFill>
                            <a:srgbClr val="FF0000"/>
                          </a:solidFill>
                        </a:rPr>
                        <a:t>Organisational (</a:t>
                      </a:r>
                      <a:r>
                        <a:rPr lang="de-DE" sz="2400" b="1" dirty="0" err="1" smtClean="0">
                          <a:solidFill>
                            <a:srgbClr val="FF0000"/>
                          </a:solidFill>
                        </a:rPr>
                        <a:t>Institutional</a:t>
                      </a:r>
                      <a:r>
                        <a:rPr lang="de-DE" sz="2400" b="1" dirty="0" smtClean="0">
                          <a:solidFill>
                            <a:srgbClr val="FF0000"/>
                          </a:solidFill>
                        </a:rPr>
                        <a:t>)</a:t>
                      </a:r>
                      <a:r>
                        <a:rPr lang="de-DE" sz="2400" b="1" baseline="0" dirty="0" smtClean="0">
                          <a:solidFill>
                            <a:srgbClr val="FF0000"/>
                          </a:solidFill>
                        </a:rPr>
                        <a:t> Framework</a:t>
                      </a:r>
                    </a:p>
                    <a:p>
                      <a:pPr algn="ctr"/>
                      <a:r>
                        <a:rPr lang="de-DE" b="1" baseline="0" dirty="0" err="1" smtClean="0"/>
                        <a:t>Institutional</a:t>
                      </a:r>
                      <a:r>
                        <a:rPr lang="de-DE" b="1" baseline="0" dirty="0" smtClean="0"/>
                        <a:t> </a:t>
                      </a:r>
                      <a:r>
                        <a:rPr lang="de-DE" b="1" baseline="0" dirty="0" err="1" smtClean="0"/>
                        <a:t>Governance</a:t>
                      </a:r>
                      <a:endParaRPr lang="de-DE" b="1" baseline="0" dirty="0" smtClean="0"/>
                    </a:p>
                    <a:p>
                      <a:r>
                        <a:rPr lang="de-DE" baseline="0" dirty="0" smtClean="0"/>
                        <a:t>(</a:t>
                      </a:r>
                      <a:r>
                        <a:rPr lang="de-DE" baseline="0" dirty="0" err="1" smtClean="0"/>
                        <a:t>Whom</a:t>
                      </a:r>
                      <a:r>
                        <a:rPr lang="de-DE" baseline="0" dirty="0" smtClean="0"/>
                        <a:t> </a:t>
                      </a:r>
                      <a:r>
                        <a:rPr lang="de-DE" baseline="0" dirty="0" err="1" smtClean="0"/>
                        <a:t>should</a:t>
                      </a:r>
                      <a:r>
                        <a:rPr lang="de-DE" baseline="0" dirty="0" smtClean="0"/>
                        <a:t> </a:t>
                      </a:r>
                      <a:r>
                        <a:rPr lang="de-DE" baseline="0" dirty="0" err="1" smtClean="0"/>
                        <a:t>the</a:t>
                      </a:r>
                      <a:r>
                        <a:rPr lang="de-DE" baseline="0" dirty="0" smtClean="0"/>
                        <a:t> </a:t>
                      </a:r>
                      <a:r>
                        <a:rPr lang="de-DE" baseline="0" dirty="0" err="1" smtClean="0"/>
                        <a:t>institution</a:t>
                      </a:r>
                      <a:r>
                        <a:rPr lang="de-DE" baseline="0" dirty="0" smtClean="0"/>
                        <a:t> </a:t>
                      </a:r>
                      <a:r>
                        <a:rPr lang="de-DE" baseline="0" dirty="0" err="1" smtClean="0"/>
                        <a:t>serve</a:t>
                      </a:r>
                      <a:r>
                        <a:rPr lang="de-DE" baseline="0" dirty="0" smtClean="0"/>
                        <a:t>? </a:t>
                      </a:r>
                      <a:r>
                        <a:rPr lang="de-DE" baseline="0" dirty="0" err="1" smtClean="0"/>
                        <a:t>How</a:t>
                      </a:r>
                      <a:r>
                        <a:rPr lang="de-DE" baseline="0" dirty="0" smtClean="0"/>
                        <a:t> </a:t>
                      </a:r>
                      <a:r>
                        <a:rPr lang="de-DE" baseline="0" dirty="0" err="1" smtClean="0"/>
                        <a:t>should</a:t>
                      </a:r>
                      <a:r>
                        <a:rPr lang="de-DE" baseline="0" dirty="0" smtClean="0"/>
                        <a:t> </a:t>
                      </a:r>
                      <a:r>
                        <a:rPr lang="de-DE" baseline="0" dirty="0" err="1" smtClean="0"/>
                        <a:t>purposes</a:t>
                      </a:r>
                      <a:r>
                        <a:rPr lang="de-DE" baseline="0" dirty="0" smtClean="0"/>
                        <a:t> </a:t>
                      </a:r>
                      <a:r>
                        <a:rPr lang="de-DE" baseline="0" dirty="0" err="1" smtClean="0"/>
                        <a:t>be</a:t>
                      </a:r>
                      <a:r>
                        <a:rPr lang="de-DE" baseline="0" dirty="0" smtClean="0"/>
                        <a:t> </a:t>
                      </a:r>
                      <a:r>
                        <a:rPr lang="de-DE" baseline="0" dirty="0" err="1" smtClean="0"/>
                        <a:t>determined</a:t>
                      </a:r>
                      <a:r>
                        <a:rPr lang="de-DE" baseline="0" dirty="0" smtClean="0"/>
                        <a:t>?)</a:t>
                      </a:r>
                    </a:p>
                    <a:p>
                      <a:pPr algn="ctr"/>
                      <a:r>
                        <a:rPr lang="de-DE" b="1" baseline="0" dirty="0" err="1" smtClean="0"/>
                        <a:t>Institutional</a:t>
                      </a:r>
                      <a:r>
                        <a:rPr lang="de-DE" b="1" baseline="0" dirty="0" smtClean="0"/>
                        <a:t> </a:t>
                      </a:r>
                      <a:r>
                        <a:rPr lang="de-DE" b="1" baseline="0" dirty="0" err="1" smtClean="0"/>
                        <a:t>Ethics</a:t>
                      </a:r>
                      <a:endParaRPr lang="de-DE" b="1" baseline="0" dirty="0" smtClean="0"/>
                    </a:p>
                    <a:p>
                      <a:r>
                        <a:rPr lang="de-DE" baseline="0" dirty="0" smtClean="0"/>
                        <a:t>(</a:t>
                      </a:r>
                      <a:r>
                        <a:rPr lang="de-DE" baseline="0" dirty="0" err="1" smtClean="0"/>
                        <a:t>Which</a:t>
                      </a:r>
                      <a:r>
                        <a:rPr lang="de-DE" baseline="0" dirty="0" smtClean="0"/>
                        <a:t> </a:t>
                      </a:r>
                      <a:r>
                        <a:rPr lang="de-DE" baseline="0" dirty="0" err="1" smtClean="0"/>
                        <a:t>purposes</a:t>
                      </a:r>
                      <a:r>
                        <a:rPr lang="de-DE" baseline="0" dirty="0" smtClean="0"/>
                        <a:t>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prioritised</a:t>
                      </a:r>
                      <a:r>
                        <a:rPr lang="de-DE" baseline="0" dirty="0" smtClean="0"/>
                        <a:t>? </a:t>
                      </a:r>
                      <a:r>
                        <a:rPr lang="de-DE" baseline="0" dirty="0" err="1" smtClean="0"/>
                        <a:t>Why</a:t>
                      </a:r>
                      <a:r>
                        <a:rPr lang="de-DE" baseline="0" dirty="0" smtClean="0"/>
                        <a:t>?)</a:t>
                      </a:r>
                    </a:p>
                    <a:p>
                      <a:pPr algn="ctr"/>
                      <a:r>
                        <a:rPr lang="de-DE" b="1" baseline="0" dirty="0" smtClean="0"/>
                        <a:t>Stakeholder</a:t>
                      </a:r>
                    </a:p>
                    <a:p>
                      <a:r>
                        <a:rPr lang="de-DE" baseline="0" dirty="0" smtClean="0"/>
                        <a:t>(</a:t>
                      </a:r>
                      <a:r>
                        <a:rPr lang="de-DE" baseline="0" dirty="0" err="1" smtClean="0"/>
                        <a:t>Whom</a:t>
                      </a:r>
                      <a:r>
                        <a:rPr lang="de-DE" baseline="0" dirty="0" smtClean="0"/>
                        <a:t> </a:t>
                      </a:r>
                      <a:r>
                        <a:rPr lang="de-DE" baseline="0" dirty="0" err="1" smtClean="0"/>
                        <a:t>does</a:t>
                      </a:r>
                      <a:r>
                        <a:rPr lang="de-DE" baseline="0" dirty="0" smtClean="0"/>
                        <a:t> </a:t>
                      </a:r>
                      <a:r>
                        <a:rPr lang="de-DE" baseline="0" dirty="0" err="1" smtClean="0"/>
                        <a:t>the</a:t>
                      </a:r>
                      <a:r>
                        <a:rPr lang="de-DE" baseline="0" dirty="0" smtClean="0"/>
                        <a:t> </a:t>
                      </a:r>
                      <a:r>
                        <a:rPr lang="de-DE" baseline="0" dirty="0" err="1" smtClean="0"/>
                        <a:t>institution</a:t>
                      </a:r>
                      <a:r>
                        <a:rPr lang="de-DE" baseline="0" dirty="0" smtClean="0"/>
                        <a:t> </a:t>
                      </a:r>
                      <a:r>
                        <a:rPr lang="de-DE" baseline="0" dirty="0" err="1" smtClean="0"/>
                        <a:t>serve</a:t>
                      </a:r>
                      <a:r>
                        <a:rPr lang="de-DE" baseline="0" dirty="0" smtClean="0"/>
                        <a:t>?)</a:t>
                      </a:r>
                    </a:p>
                    <a:p>
                      <a:pPr algn="ctr"/>
                      <a:r>
                        <a:rPr lang="de-DE" b="1" baseline="0" dirty="0" smtClean="0"/>
                        <a:t>Cultural </a:t>
                      </a:r>
                      <a:r>
                        <a:rPr lang="de-DE" b="1" baseline="0" dirty="0" err="1" smtClean="0"/>
                        <a:t>Context</a:t>
                      </a:r>
                      <a:r>
                        <a:rPr lang="de-DE" b="1" baseline="0" dirty="0" smtClean="0"/>
                        <a:t> </a:t>
                      </a:r>
                    </a:p>
                    <a:p>
                      <a:r>
                        <a:rPr lang="de-DE" baseline="0" dirty="0" smtClean="0"/>
                        <a:t>(</a:t>
                      </a:r>
                      <a:r>
                        <a:rPr lang="de-DE" baseline="0" dirty="0" err="1" smtClean="0"/>
                        <a:t>Which</a:t>
                      </a:r>
                      <a:r>
                        <a:rPr lang="de-DE" baseline="0" dirty="0" smtClean="0"/>
                        <a:t> </a:t>
                      </a:r>
                      <a:r>
                        <a:rPr lang="de-DE" baseline="0" dirty="0" err="1" smtClean="0"/>
                        <a:t>purposes</a:t>
                      </a:r>
                      <a:r>
                        <a:rPr lang="de-DE" baseline="0" dirty="0" smtClean="0"/>
                        <a:t> </a:t>
                      </a:r>
                      <a:r>
                        <a:rPr lang="de-DE" baseline="0" dirty="0" err="1" smtClean="0"/>
                        <a:t>are</a:t>
                      </a:r>
                      <a:r>
                        <a:rPr lang="de-DE" baseline="0" dirty="0" smtClean="0"/>
                        <a:t> </a:t>
                      </a:r>
                      <a:r>
                        <a:rPr lang="de-DE" baseline="0" dirty="0" err="1" smtClean="0"/>
                        <a:t>prioritised</a:t>
                      </a:r>
                      <a:r>
                        <a:rPr lang="de-DE" baseline="0" dirty="0" smtClean="0"/>
                        <a:t>? </a:t>
                      </a:r>
                      <a:r>
                        <a:rPr lang="de-DE" baseline="0" dirty="0" err="1" smtClean="0"/>
                        <a:t>Why</a:t>
                      </a:r>
                      <a:r>
                        <a:rPr lang="de-DE" baseline="0" dirty="0" smtClean="0"/>
                        <a:t>? </a:t>
                      </a:r>
                      <a:r>
                        <a:rPr lang="de-DE" baseline="0" dirty="0" err="1" smtClean="0"/>
                        <a:t>What</a:t>
                      </a:r>
                      <a:r>
                        <a:rPr lang="de-DE" baseline="0" dirty="0" smtClean="0"/>
                        <a:t> </a:t>
                      </a:r>
                      <a:r>
                        <a:rPr lang="de-DE" baseline="0" dirty="0" err="1" smtClean="0"/>
                        <a:t>is</a:t>
                      </a:r>
                      <a:r>
                        <a:rPr lang="de-DE" baseline="0" dirty="0" smtClean="0"/>
                        <a:t> </a:t>
                      </a:r>
                      <a:r>
                        <a:rPr lang="de-DE" baseline="0" dirty="0" err="1" smtClean="0"/>
                        <a:t>the</a:t>
                      </a:r>
                      <a:r>
                        <a:rPr lang="de-DE" baseline="0" dirty="0" smtClean="0"/>
                        <a:t> Quality Culture?)</a:t>
                      </a:r>
                    </a:p>
                    <a:p>
                      <a:endParaRPr lang="de-DE" baseline="0" dirty="0" smtClean="0"/>
                    </a:p>
                    <a:p>
                      <a:endParaRPr lang="de-DE" baseline="0" dirty="0" smtClean="0"/>
                    </a:p>
                    <a:p>
                      <a:endParaRPr lang="de-DE" baseline="0" dirty="0" smtClean="0"/>
                    </a:p>
                    <a:p>
                      <a:pPr algn="ctr"/>
                      <a:r>
                        <a:rPr lang="de-DE" b="1" baseline="0" dirty="0" err="1" smtClean="0"/>
                        <a:t>Institutional</a:t>
                      </a:r>
                      <a:r>
                        <a:rPr lang="de-DE" b="1" baseline="0" dirty="0" smtClean="0"/>
                        <a:t> </a:t>
                      </a:r>
                      <a:r>
                        <a:rPr lang="de-DE" b="1" baseline="0" dirty="0" err="1" smtClean="0"/>
                        <a:t>Purposes</a:t>
                      </a:r>
                      <a:endParaRPr lang="de-DE" b="1" baseline="0" dirty="0" smtClean="0"/>
                    </a:p>
                    <a:p>
                      <a:r>
                        <a:rPr lang="de-DE" baseline="0" dirty="0" smtClean="0"/>
                        <a:t>(Vision – Mission – </a:t>
                      </a:r>
                      <a:r>
                        <a:rPr lang="de-DE" baseline="0" dirty="0" err="1" smtClean="0"/>
                        <a:t>Objectives</a:t>
                      </a:r>
                      <a:r>
                        <a:rPr lang="de-DE" baseline="0" dirty="0" smtClean="0"/>
                        <a:t>)</a:t>
                      </a:r>
                    </a:p>
                    <a:p>
                      <a:pPr algn="ctr"/>
                      <a:r>
                        <a:rPr lang="de-DE" b="1" baseline="0" dirty="0" err="1" smtClean="0"/>
                        <a:t>Strategy</a:t>
                      </a:r>
                      <a:endParaRPr lang="de-DE" b="1" baseline="0" dirty="0" smtClean="0"/>
                    </a:p>
                    <a:p>
                      <a:r>
                        <a:rPr lang="de-DE" baseline="0" dirty="0" smtClean="0"/>
                        <a:t>[</a:t>
                      </a:r>
                      <a:r>
                        <a:rPr lang="de-DE" baseline="0" dirty="0" err="1" smtClean="0"/>
                        <a:t>Where</a:t>
                      </a:r>
                      <a:r>
                        <a:rPr lang="de-DE" baseline="0" dirty="0" smtClean="0"/>
                        <a:t> </a:t>
                      </a:r>
                      <a:r>
                        <a:rPr lang="de-DE" baseline="0" dirty="0" err="1" smtClean="0"/>
                        <a:t>are</a:t>
                      </a:r>
                      <a:r>
                        <a:rPr lang="de-DE" baseline="0" dirty="0" smtClean="0"/>
                        <a:t> </a:t>
                      </a:r>
                      <a:r>
                        <a:rPr lang="de-DE" baseline="0" dirty="0" err="1" smtClean="0"/>
                        <a:t>we</a:t>
                      </a:r>
                      <a:r>
                        <a:rPr lang="de-DE" baseline="0" dirty="0" smtClean="0"/>
                        <a:t>? </a:t>
                      </a:r>
                      <a:r>
                        <a:rPr lang="de-DE" baseline="0" dirty="0" err="1" smtClean="0"/>
                        <a:t>Where</a:t>
                      </a:r>
                      <a:r>
                        <a:rPr lang="de-DE" baseline="0" dirty="0" smtClean="0"/>
                        <a:t> do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be</a:t>
                      </a:r>
                      <a:r>
                        <a:rPr lang="de-DE" baseline="0" dirty="0" smtClean="0"/>
                        <a:t> in x-</a:t>
                      </a:r>
                      <a:r>
                        <a:rPr lang="de-DE" baseline="0" dirty="0" err="1" smtClean="0"/>
                        <a:t>years</a:t>
                      </a:r>
                      <a:r>
                        <a:rPr lang="de-DE" baseline="0" dirty="0" smtClean="0"/>
                        <a:t>? (</a:t>
                      </a:r>
                      <a:r>
                        <a:rPr lang="de-DE" baseline="0" dirty="0" err="1" smtClean="0"/>
                        <a:t>Defining</a:t>
                      </a:r>
                      <a:r>
                        <a:rPr lang="de-DE" baseline="0" dirty="0" smtClean="0"/>
                        <a:t> </a:t>
                      </a:r>
                      <a:r>
                        <a:rPr lang="de-DE" baseline="0" dirty="0" err="1" smtClean="0"/>
                        <a:t>the</a:t>
                      </a:r>
                      <a:r>
                        <a:rPr lang="de-DE" baseline="0" dirty="0" smtClean="0"/>
                        <a:t> „Academic </a:t>
                      </a:r>
                      <a:r>
                        <a:rPr lang="de-DE" baseline="0" dirty="0" err="1" smtClean="0"/>
                        <a:t>Horizon</a:t>
                      </a:r>
                      <a:r>
                        <a:rPr lang="de-DE" baseline="0" dirty="0" smtClean="0"/>
                        <a:t>“) </a:t>
                      </a:r>
                      <a:r>
                        <a:rPr lang="de-DE" baseline="0" dirty="0" err="1" smtClean="0"/>
                        <a:t>How</a:t>
                      </a:r>
                      <a:r>
                        <a:rPr lang="de-DE" baseline="0" dirty="0" smtClean="0"/>
                        <a:t> do </a:t>
                      </a:r>
                      <a:r>
                        <a:rPr lang="de-DE" baseline="0" dirty="0" err="1" smtClean="0"/>
                        <a:t>we</a:t>
                      </a:r>
                      <a:r>
                        <a:rPr lang="de-DE" baseline="0" dirty="0" smtClean="0"/>
                        <a:t> </a:t>
                      </a:r>
                      <a:r>
                        <a:rPr lang="de-DE" baseline="0" dirty="0" err="1" smtClean="0"/>
                        <a:t>get</a:t>
                      </a:r>
                      <a:r>
                        <a:rPr lang="de-DE" baseline="0" dirty="0" smtClean="0"/>
                        <a:t> </a:t>
                      </a:r>
                      <a:r>
                        <a:rPr lang="de-DE" baseline="0" dirty="0" err="1" smtClean="0"/>
                        <a:t>there</a:t>
                      </a:r>
                      <a:r>
                        <a:rPr lang="de-DE" baseline="0" dirty="0" smtClean="0"/>
                        <a:t>?]</a:t>
                      </a:r>
                    </a:p>
                    <a:p>
                      <a:pPr algn="ctr"/>
                      <a:r>
                        <a:rPr lang="de-DE" b="1" baseline="0" dirty="0" smtClean="0"/>
                        <a:t>Programme(s)</a:t>
                      </a:r>
                    </a:p>
                    <a:p>
                      <a:r>
                        <a:rPr lang="de-DE" baseline="0" dirty="0" smtClean="0"/>
                        <a:t>(</a:t>
                      </a:r>
                      <a:r>
                        <a:rPr lang="de-DE" baseline="0" dirty="0" err="1" smtClean="0"/>
                        <a:t>Scope</a:t>
                      </a:r>
                      <a:r>
                        <a:rPr lang="de-DE" baseline="0" dirty="0" smtClean="0"/>
                        <a:t> / Range / </a:t>
                      </a:r>
                      <a:r>
                        <a:rPr lang="de-DE" baseline="0" dirty="0" err="1" smtClean="0"/>
                        <a:t>Depth</a:t>
                      </a:r>
                      <a:r>
                        <a:rPr lang="de-DE" baseline="0" dirty="0" smtClean="0"/>
                        <a:t> / Progression / Level)</a:t>
                      </a:r>
                    </a:p>
                    <a:p>
                      <a:pPr algn="ctr"/>
                      <a:r>
                        <a:rPr lang="de-DE" b="1" baseline="0" dirty="0" err="1" smtClean="0"/>
                        <a:t>Policy</a:t>
                      </a:r>
                      <a:r>
                        <a:rPr lang="de-DE" b="1" baseline="0" dirty="0" smtClean="0"/>
                        <a:t> </a:t>
                      </a:r>
                      <a:r>
                        <a:rPr lang="de-DE" b="1" baseline="0" dirty="0" err="1" smtClean="0"/>
                        <a:t>for</a:t>
                      </a:r>
                      <a:r>
                        <a:rPr lang="de-DE" b="1" baseline="0" dirty="0" smtClean="0"/>
                        <a:t> QA</a:t>
                      </a:r>
                    </a:p>
                    <a:p>
                      <a:pPr algn="ctr"/>
                      <a:r>
                        <a:rPr lang="de-DE" b="0" baseline="0" dirty="0" smtClean="0"/>
                        <a:t>(Definition </a:t>
                      </a:r>
                      <a:r>
                        <a:rPr lang="de-DE" b="0" baseline="0" dirty="0" err="1" smtClean="0"/>
                        <a:t>and</a:t>
                      </a:r>
                      <a:r>
                        <a:rPr lang="de-DE" b="0" baseline="0" dirty="0" smtClean="0"/>
                        <a:t> </a:t>
                      </a:r>
                      <a:r>
                        <a:rPr lang="de-DE" b="0" baseline="0" dirty="0" err="1" smtClean="0"/>
                        <a:t>communication</a:t>
                      </a:r>
                      <a:r>
                        <a:rPr lang="de-DE" b="0" baseline="0" dirty="0" smtClean="0"/>
                        <a:t> </a:t>
                      </a:r>
                      <a:r>
                        <a:rPr lang="de-DE" b="0" baseline="0" dirty="0" err="1" smtClean="0"/>
                        <a:t>of</a:t>
                      </a:r>
                      <a:r>
                        <a:rPr lang="de-DE" b="0" baseline="0" dirty="0" smtClean="0"/>
                        <a:t> QA)</a:t>
                      </a:r>
                    </a:p>
                    <a:p>
                      <a:endParaRPr lang="de-DE" b="0" dirty="0"/>
                    </a:p>
                  </a:txBody>
                  <a:tcPr/>
                </a:tc>
                <a:extLst>
                  <a:ext uri="{0D108BD9-81ED-4DB2-BD59-A6C34878D82A}">
                    <a16:rowId xmlns:a16="http://schemas.microsoft.com/office/drawing/2014/main" xmlns="" val="880154383"/>
                  </a:ext>
                </a:extLst>
              </a:tr>
            </a:tbl>
          </a:graphicData>
        </a:graphic>
      </p:graphicFrame>
      <p:sp>
        <p:nvSpPr>
          <p:cNvPr id="16" name="Pfeil nach oben und unten 15"/>
          <p:cNvSpPr/>
          <p:nvPr/>
        </p:nvSpPr>
        <p:spPr>
          <a:xfrm flipV="1">
            <a:off x="8456656" y="3560763"/>
            <a:ext cx="880532" cy="982133"/>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7" name="Pfeil nach oben und unten 16"/>
          <p:cNvSpPr/>
          <p:nvPr/>
        </p:nvSpPr>
        <p:spPr>
          <a:xfrm flipV="1">
            <a:off x="2302935" y="3301998"/>
            <a:ext cx="880532" cy="982133"/>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296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020550" cy="685799"/>
          </a:xfrm>
        </p:spPr>
        <p:txBody>
          <a:bodyPr>
            <a:normAutofit fontScale="90000"/>
          </a:bodyPr>
          <a:lstStyle/>
          <a:p>
            <a:pPr algn="ctr"/>
            <a:r>
              <a:rPr lang="de-DE" b="1" dirty="0" smtClean="0"/>
              <a:t>1. Plan (ex-ante) - </a:t>
            </a:r>
            <a:r>
              <a:rPr lang="de-DE" sz="3600" dirty="0" err="1" smtClean="0"/>
              <a:t>Based</a:t>
            </a:r>
            <a:r>
              <a:rPr lang="de-DE" sz="3600" dirty="0" smtClean="0"/>
              <a:t> on </a:t>
            </a:r>
            <a:r>
              <a:rPr lang="de-DE" sz="3600" dirty="0" err="1" smtClean="0"/>
              <a:t>the</a:t>
            </a:r>
            <a:r>
              <a:rPr lang="de-DE" sz="3600" dirty="0" smtClean="0"/>
              <a:t> 7s-Model</a:t>
            </a:r>
            <a:endParaRPr lang="de-DE" sz="3600" dirty="0"/>
          </a:p>
        </p:txBody>
      </p:sp>
      <p:sp>
        <p:nvSpPr>
          <p:cNvPr id="4" name="Inhaltsplatzhalter 3"/>
          <p:cNvSpPr>
            <a:spLocks noGrp="1"/>
          </p:cNvSpPr>
          <p:nvPr>
            <p:ph sz="half" idx="2"/>
          </p:nvPr>
        </p:nvSpPr>
        <p:spPr>
          <a:xfrm>
            <a:off x="228600" y="685800"/>
            <a:ext cx="11791950" cy="6172200"/>
          </a:xfrm>
        </p:spPr>
        <p:txBody>
          <a:bodyPr>
            <a:normAutofit fontScale="70000" lnSpcReduction="20000"/>
          </a:bodyPr>
          <a:lstStyle/>
          <a:p>
            <a:pPr marL="0" indent="0" algn="ctr">
              <a:buNone/>
            </a:pPr>
            <a:r>
              <a:rPr lang="de-DE" sz="3400" b="1" dirty="0" err="1" smtClean="0">
                <a:solidFill>
                  <a:srgbClr val="FF0000"/>
                </a:solidFill>
              </a:rPr>
              <a:t>Organisastional</a:t>
            </a:r>
            <a:r>
              <a:rPr lang="de-DE" sz="3400" b="1" dirty="0" smtClean="0">
                <a:solidFill>
                  <a:srgbClr val="FF0000"/>
                </a:solidFill>
              </a:rPr>
              <a:t> (</a:t>
            </a:r>
            <a:r>
              <a:rPr lang="de-DE" sz="3400" b="1" dirty="0" err="1" smtClean="0">
                <a:solidFill>
                  <a:srgbClr val="FF0000"/>
                </a:solidFill>
              </a:rPr>
              <a:t>institutional</a:t>
            </a:r>
            <a:r>
              <a:rPr lang="de-DE" sz="3400" b="1" dirty="0" smtClean="0">
                <a:solidFill>
                  <a:srgbClr val="FF0000"/>
                </a:solidFill>
              </a:rPr>
              <a:t>) Framework</a:t>
            </a:r>
            <a:r>
              <a:rPr lang="de-DE" b="1" dirty="0" smtClean="0"/>
              <a:t>)</a:t>
            </a:r>
          </a:p>
          <a:p>
            <a:pPr algn="ctr"/>
            <a:r>
              <a:rPr lang="de-DE" b="1" dirty="0" err="1" smtClean="0"/>
              <a:t>Institutional</a:t>
            </a:r>
            <a:r>
              <a:rPr lang="de-DE" b="1" dirty="0" smtClean="0"/>
              <a:t> </a:t>
            </a:r>
            <a:r>
              <a:rPr lang="de-DE" b="1" dirty="0" err="1"/>
              <a:t>Governance</a:t>
            </a:r>
            <a:endParaRPr lang="de-DE" b="1" dirty="0"/>
          </a:p>
          <a:p>
            <a:pPr algn="ctr"/>
            <a:r>
              <a:rPr lang="de-DE" dirty="0"/>
              <a:t>(</a:t>
            </a:r>
            <a:r>
              <a:rPr lang="de-DE" dirty="0" err="1"/>
              <a:t>Whom</a:t>
            </a:r>
            <a:r>
              <a:rPr lang="de-DE" dirty="0"/>
              <a:t> </a:t>
            </a:r>
            <a:r>
              <a:rPr lang="de-DE" dirty="0" err="1"/>
              <a:t>should</a:t>
            </a:r>
            <a:r>
              <a:rPr lang="de-DE" dirty="0"/>
              <a:t> </a:t>
            </a:r>
            <a:r>
              <a:rPr lang="de-DE" dirty="0" err="1"/>
              <a:t>the</a:t>
            </a:r>
            <a:r>
              <a:rPr lang="de-DE" dirty="0"/>
              <a:t> </a:t>
            </a:r>
            <a:r>
              <a:rPr lang="de-DE" dirty="0" err="1"/>
              <a:t>institution</a:t>
            </a:r>
            <a:r>
              <a:rPr lang="de-DE" dirty="0"/>
              <a:t> </a:t>
            </a:r>
            <a:r>
              <a:rPr lang="de-DE" dirty="0" err="1"/>
              <a:t>serve</a:t>
            </a:r>
            <a:r>
              <a:rPr lang="de-DE" dirty="0"/>
              <a:t>? </a:t>
            </a:r>
            <a:r>
              <a:rPr lang="de-DE" dirty="0" err="1"/>
              <a:t>How</a:t>
            </a:r>
            <a:r>
              <a:rPr lang="de-DE" dirty="0"/>
              <a:t> </a:t>
            </a:r>
            <a:r>
              <a:rPr lang="de-DE" dirty="0" err="1"/>
              <a:t>should</a:t>
            </a:r>
            <a:r>
              <a:rPr lang="de-DE" dirty="0"/>
              <a:t> </a:t>
            </a:r>
            <a:r>
              <a:rPr lang="de-DE" dirty="0" err="1"/>
              <a:t>purposes</a:t>
            </a:r>
            <a:r>
              <a:rPr lang="de-DE" dirty="0"/>
              <a:t> </a:t>
            </a:r>
            <a:r>
              <a:rPr lang="de-DE" dirty="0" err="1"/>
              <a:t>be</a:t>
            </a:r>
            <a:r>
              <a:rPr lang="de-DE" dirty="0"/>
              <a:t> </a:t>
            </a:r>
            <a:r>
              <a:rPr lang="de-DE" dirty="0" err="1"/>
              <a:t>determined</a:t>
            </a:r>
            <a:r>
              <a:rPr lang="de-DE" dirty="0"/>
              <a:t>?)</a:t>
            </a:r>
          </a:p>
          <a:p>
            <a:pPr algn="ctr"/>
            <a:r>
              <a:rPr lang="de-DE" b="1" dirty="0" err="1"/>
              <a:t>Institutional</a:t>
            </a:r>
            <a:r>
              <a:rPr lang="de-DE" b="1" dirty="0"/>
              <a:t> </a:t>
            </a:r>
            <a:r>
              <a:rPr lang="de-DE" b="1" dirty="0" err="1"/>
              <a:t>Ethics</a:t>
            </a:r>
            <a:endParaRPr lang="de-DE" b="1" dirty="0"/>
          </a:p>
          <a:p>
            <a:pPr algn="ctr"/>
            <a:r>
              <a:rPr lang="de-DE" dirty="0"/>
              <a:t>(</a:t>
            </a:r>
            <a:r>
              <a:rPr lang="de-DE" dirty="0" err="1"/>
              <a:t>Which</a:t>
            </a:r>
            <a:r>
              <a:rPr lang="de-DE" dirty="0"/>
              <a:t> </a:t>
            </a:r>
            <a:r>
              <a:rPr lang="de-DE" dirty="0" err="1"/>
              <a:t>purposes</a:t>
            </a:r>
            <a:r>
              <a:rPr lang="de-DE" dirty="0"/>
              <a:t> </a:t>
            </a:r>
            <a:r>
              <a:rPr lang="de-DE" dirty="0" err="1"/>
              <a:t>should</a:t>
            </a:r>
            <a:r>
              <a:rPr lang="de-DE" dirty="0"/>
              <a:t> </a:t>
            </a:r>
            <a:r>
              <a:rPr lang="de-DE" dirty="0" err="1"/>
              <a:t>be</a:t>
            </a:r>
            <a:r>
              <a:rPr lang="de-DE" dirty="0"/>
              <a:t> </a:t>
            </a:r>
            <a:r>
              <a:rPr lang="de-DE" dirty="0" err="1"/>
              <a:t>prioritised</a:t>
            </a:r>
            <a:r>
              <a:rPr lang="de-DE" dirty="0"/>
              <a:t>? </a:t>
            </a:r>
            <a:r>
              <a:rPr lang="de-DE" dirty="0" err="1"/>
              <a:t>Why</a:t>
            </a:r>
            <a:r>
              <a:rPr lang="de-DE" dirty="0"/>
              <a:t>?)</a:t>
            </a:r>
          </a:p>
          <a:p>
            <a:pPr algn="ctr"/>
            <a:r>
              <a:rPr lang="de-DE" b="1" dirty="0"/>
              <a:t>Stakeholder</a:t>
            </a:r>
          </a:p>
          <a:p>
            <a:pPr algn="ctr"/>
            <a:r>
              <a:rPr lang="de-DE" dirty="0"/>
              <a:t>(</a:t>
            </a:r>
            <a:r>
              <a:rPr lang="de-DE" dirty="0" err="1"/>
              <a:t>Whom</a:t>
            </a:r>
            <a:r>
              <a:rPr lang="de-DE" dirty="0"/>
              <a:t> </a:t>
            </a:r>
            <a:r>
              <a:rPr lang="de-DE" dirty="0" err="1"/>
              <a:t>does</a:t>
            </a:r>
            <a:r>
              <a:rPr lang="de-DE" dirty="0"/>
              <a:t> </a:t>
            </a:r>
            <a:r>
              <a:rPr lang="de-DE" dirty="0" err="1"/>
              <a:t>the</a:t>
            </a:r>
            <a:r>
              <a:rPr lang="de-DE" dirty="0"/>
              <a:t> </a:t>
            </a:r>
            <a:r>
              <a:rPr lang="de-DE" dirty="0" err="1"/>
              <a:t>institution</a:t>
            </a:r>
            <a:r>
              <a:rPr lang="de-DE" dirty="0"/>
              <a:t> </a:t>
            </a:r>
            <a:r>
              <a:rPr lang="de-DE" dirty="0" err="1"/>
              <a:t>serve</a:t>
            </a:r>
            <a:r>
              <a:rPr lang="de-DE" dirty="0"/>
              <a:t>?)</a:t>
            </a:r>
          </a:p>
          <a:p>
            <a:pPr algn="ctr"/>
            <a:r>
              <a:rPr lang="de-DE" b="1" dirty="0"/>
              <a:t>Cultural </a:t>
            </a:r>
            <a:r>
              <a:rPr lang="de-DE" b="1" dirty="0" err="1"/>
              <a:t>Context</a:t>
            </a:r>
            <a:r>
              <a:rPr lang="de-DE" b="1" dirty="0"/>
              <a:t> </a:t>
            </a:r>
          </a:p>
          <a:p>
            <a:pPr algn="ctr"/>
            <a:r>
              <a:rPr lang="de-DE" dirty="0"/>
              <a:t>(</a:t>
            </a:r>
            <a:r>
              <a:rPr lang="de-DE" dirty="0" err="1"/>
              <a:t>Which</a:t>
            </a:r>
            <a:r>
              <a:rPr lang="de-DE" dirty="0"/>
              <a:t> </a:t>
            </a:r>
            <a:r>
              <a:rPr lang="de-DE" dirty="0" err="1"/>
              <a:t>purposes</a:t>
            </a:r>
            <a:r>
              <a:rPr lang="de-DE" dirty="0"/>
              <a:t> </a:t>
            </a:r>
            <a:r>
              <a:rPr lang="de-DE" dirty="0" err="1"/>
              <a:t>are</a:t>
            </a:r>
            <a:r>
              <a:rPr lang="de-DE" dirty="0"/>
              <a:t> </a:t>
            </a:r>
            <a:r>
              <a:rPr lang="de-DE" dirty="0" err="1"/>
              <a:t>prioritised</a:t>
            </a:r>
            <a:r>
              <a:rPr lang="de-DE" dirty="0"/>
              <a:t>? </a:t>
            </a:r>
            <a:r>
              <a:rPr lang="de-DE" dirty="0" err="1"/>
              <a:t>Why</a:t>
            </a:r>
            <a:r>
              <a:rPr lang="de-DE" dirty="0"/>
              <a:t>? </a:t>
            </a:r>
            <a:r>
              <a:rPr lang="de-DE" dirty="0" err="1"/>
              <a:t>What</a:t>
            </a:r>
            <a:r>
              <a:rPr lang="de-DE" dirty="0"/>
              <a:t> </a:t>
            </a:r>
            <a:r>
              <a:rPr lang="de-DE" dirty="0" err="1"/>
              <a:t>is</a:t>
            </a:r>
            <a:r>
              <a:rPr lang="de-DE" dirty="0"/>
              <a:t> </a:t>
            </a:r>
            <a:r>
              <a:rPr lang="de-DE" dirty="0" err="1"/>
              <a:t>the</a:t>
            </a:r>
            <a:r>
              <a:rPr lang="de-DE" dirty="0"/>
              <a:t> Quality Culture?)</a:t>
            </a:r>
          </a:p>
          <a:p>
            <a:pPr algn="ctr"/>
            <a:r>
              <a:rPr lang="de-DE" b="1" dirty="0" err="1" smtClean="0"/>
              <a:t>Institutional</a:t>
            </a:r>
            <a:r>
              <a:rPr lang="de-DE" b="1" dirty="0" smtClean="0"/>
              <a:t> </a:t>
            </a:r>
            <a:r>
              <a:rPr lang="de-DE" b="1" dirty="0" err="1"/>
              <a:t>Purposes</a:t>
            </a:r>
            <a:endParaRPr lang="de-DE" b="1" dirty="0"/>
          </a:p>
          <a:p>
            <a:pPr algn="ctr"/>
            <a:r>
              <a:rPr lang="de-DE" dirty="0"/>
              <a:t>(Vision – Mission – </a:t>
            </a:r>
            <a:r>
              <a:rPr lang="de-DE" dirty="0" err="1"/>
              <a:t>Objectives</a:t>
            </a:r>
            <a:r>
              <a:rPr lang="de-DE" dirty="0"/>
              <a:t>)</a:t>
            </a:r>
          </a:p>
          <a:p>
            <a:pPr algn="ctr"/>
            <a:r>
              <a:rPr lang="de-DE" b="1" dirty="0" err="1"/>
              <a:t>Strategy</a:t>
            </a:r>
            <a:endParaRPr lang="de-DE" b="1" dirty="0"/>
          </a:p>
          <a:p>
            <a:pPr algn="ctr"/>
            <a:r>
              <a:rPr lang="de-DE" dirty="0"/>
              <a:t>[</a:t>
            </a:r>
            <a:r>
              <a:rPr lang="de-DE" dirty="0" err="1"/>
              <a:t>Where</a:t>
            </a:r>
            <a:r>
              <a:rPr lang="de-DE" dirty="0"/>
              <a:t> </a:t>
            </a:r>
            <a:r>
              <a:rPr lang="de-DE" dirty="0" err="1"/>
              <a:t>are</a:t>
            </a:r>
            <a:r>
              <a:rPr lang="de-DE" dirty="0"/>
              <a:t> </a:t>
            </a:r>
            <a:r>
              <a:rPr lang="de-DE" dirty="0" err="1"/>
              <a:t>we</a:t>
            </a:r>
            <a:r>
              <a:rPr lang="de-DE" dirty="0"/>
              <a:t>? </a:t>
            </a:r>
            <a:r>
              <a:rPr lang="de-DE" dirty="0" err="1"/>
              <a:t>Where</a:t>
            </a:r>
            <a:r>
              <a:rPr lang="de-DE" dirty="0"/>
              <a:t> do </a:t>
            </a:r>
            <a:r>
              <a:rPr lang="de-DE" dirty="0" err="1"/>
              <a:t>we</a:t>
            </a:r>
            <a:r>
              <a:rPr lang="de-DE" dirty="0"/>
              <a:t> </a:t>
            </a:r>
            <a:r>
              <a:rPr lang="de-DE" dirty="0" err="1"/>
              <a:t>want</a:t>
            </a:r>
            <a:r>
              <a:rPr lang="de-DE" dirty="0"/>
              <a:t> </a:t>
            </a:r>
            <a:r>
              <a:rPr lang="de-DE" dirty="0" err="1"/>
              <a:t>to</a:t>
            </a:r>
            <a:r>
              <a:rPr lang="de-DE" dirty="0"/>
              <a:t> </a:t>
            </a:r>
            <a:r>
              <a:rPr lang="de-DE" dirty="0" err="1"/>
              <a:t>be</a:t>
            </a:r>
            <a:r>
              <a:rPr lang="de-DE" dirty="0"/>
              <a:t> in x-</a:t>
            </a:r>
            <a:r>
              <a:rPr lang="de-DE" dirty="0" err="1"/>
              <a:t>years</a:t>
            </a:r>
            <a:r>
              <a:rPr lang="de-DE" dirty="0"/>
              <a:t>? (</a:t>
            </a:r>
            <a:r>
              <a:rPr lang="de-DE" dirty="0" err="1"/>
              <a:t>Defining</a:t>
            </a:r>
            <a:r>
              <a:rPr lang="de-DE" dirty="0"/>
              <a:t> </a:t>
            </a:r>
            <a:r>
              <a:rPr lang="de-DE" dirty="0" err="1"/>
              <a:t>the</a:t>
            </a:r>
            <a:r>
              <a:rPr lang="de-DE" dirty="0"/>
              <a:t> „Academic </a:t>
            </a:r>
            <a:r>
              <a:rPr lang="de-DE" dirty="0" err="1"/>
              <a:t>Horizon</a:t>
            </a:r>
            <a:r>
              <a:rPr lang="de-DE" dirty="0"/>
              <a:t>“) </a:t>
            </a:r>
            <a:r>
              <a:rPr lang="de-DE" dirty="0" err="1"/>
              <a:t>How</a:t>
            </a:r>
            <a:r>
              <a:rPr lang="de-DE" dirty="0"/>
              <a:t> do </a:t>
            </a:r>
            <a:r>
              <a:rPr lang="de-DE" dirty="0" err="1"/>
              <a:t>we</a:t>
            </a:r>
            <a:r>
              <a:rPr lang="de-DE" dirty="0"/>
              <a:t> </a:t>
            </a:r>
            <a:r>
              <a:rPr lang="de-DE" dirty="0" err="1"/>
              <a:t>get</a:t>
            </a:r>
            <a:r>
              <a:rPr lang="de-DE" dirty="0"/>
              <a:t> </a:t>
            </a:r>
            <a:r>
              <a:rPr lang="de-DE" dirty="0" err="1"/>
              <a:t>there</a:t>
            </a:r>
            <a:r>
              <a:rPr lang="de-DE" dirty="0"/>
              <a:t>?]</a:t>
            </a:r>
          </a:p>
          <a:p>
            <a:pPr algn="ctr"/>
            <a:r>
              <a:rPr lang="de-DE" b="1" dirty="0"/>
              <a:t>Programme(s)</a:t>
            </a:r>
          </a:p>
          <a:p>
            <a:pPr algn="ctr"/>
            <a:r>
              <a:rPr lang="de-DE" dirty="0"/>
              <a:t>(</a:t>
            </a:r>
            <a:r>
              <a:rPr lang="de-DE" dirty="0" err="1"/>
              <a:t>Scope</a:t>
            </a:r>
            <a:r>
              <a:rPr lang="de-DE" dirty="0"/>
              <a:t> / Range / </a:t>
            </a:r>
            <a:r>
              <a:rPr lang="de-DE" dirty="0" err="1"/>
              <a:t>Depth</a:t>
            </a:r>
            <a:r>
              <a:rPr lang="de-DE" dirty="0"/>
              <a:t> / Progression / Level)</a:t>
            </a:r>
          </a:p>
          <a:p>
            <a:pPr algn="ctr"/>
            <a:r>
              <a:rPr lang="de-DE" b="1" dirty="0" err="1"/>
              <a:t>Policy</a:t>
            </a:r>
            <a:r>
              <a:rPr lang="de-DE" b="1" dirty="0"/>
              <a:t> </a:t>
            </a:r>
            <a:r>
              <a:rPr lang="de-DE" b="1" dirty="0" err="1"/>
              <a:t>for</a:t>
            </a:r>
            <a:r>
              <a:rPr lang="de-DE" b="1" dirty="0"/>
              <a:t> </a:t>
            </a:r>
            <a:r>
              <a:rPr lang="de-DE" b="1" dirty="0" smtClean="0"/>
              <a:t>QA</a:t>
            </a:r>
          </a:p>
          <a:p>
            <a:pPr marL="0" indent="0" algn="ctr">
              <a:buNone/>
            </a:pPr>
            <a:r>
              <a:rPr lang="de-DE" dirty="0" smtClean="0"/>
              <a:t>(</a:t>
            </a:r>
            <a:r>
              <a:rPr lang="de-DE" dirty="0" err="1" smtClean="0"/>
              <a:t>Have</a:t>
            </a:r>
            <a:r>
              <a:rPr lang="de-DE" dirty="0" smtClean="0"/>
              <a:t> </a:t>
            </a:r>
            <a:r>
              <a:rPr lang="de-DE" dirty="0" err="1" smtClean="0"/>
              <a:t>they</a:t>
            </a:r>
            <a:r>
              <a:rPr lang="de-DE" dirty="0" smtClean="0"/>
              <a:t> </a:t>
            </a:r>
            <a:r>
              <a:rPr lang="de-DE" dirty="0" err="1" smtClean="0"/>
              <a:t>defined</a:t>
            </a:r>
            <a:r>
              <a:rPr lang="de-DE" dirty="0" smtClean="0"/>
              <a:t> </a:t>
            </a:r>
            <a:r>
              <a:rPr lang="de-DE" dirty="0" err="1" smtClean="0"/>
              <a:t>and</a:t>
            </a:r>
            <a:r>
              <a:rPr lang="de-DE" dirty="0" smtClean="0"/>
              <a:t> </a:t>
            </a:r>
            <a:r>
              <a:rPr lang="de-DE" dirty="0" err="1" smtClean="0"/>
              <a:t>communicated</a:t>
            </a:r>
            <a:r>
              <a:rPr lang="de-DE" dirty="0" smtClean="0"/>
              <a:t> </a:t>
            </a:r>
            <a:r>
              <a:rPr lang="de-DE" dirty="0" err="1" smtClean="0"/>
              <a:t>the</a:t>
            </a:r>
            <a:r>
              <a:rPr lang="de-DE" dirty="0" smtClean="0"/>
              <a:t> internal QA?)</a:t>
            </a:r>
            <a:endParaRPr lang="de-DE" dirty="0"/>
          </a:p>
          <a:p>
            <a:pPr algn="ctr"/>
            <a:endParaRPr lang="de-DE" dirty="0"/>
          </a:p>
          <a:p>
            <a:endParaRPr lang="de-DE" dirty="0"/>
          </a:p>
        </p:txBody>
      </p:sp>
    </p:spTree>
    <p:extLst>
      <p:ext uri="{BB962C8B-B14F-4D97-AF65-F5344CB8AC3E}">
        <p14:creationId xmlns:p14="http://schemas.microsoft.com/office/powerpoint/2010/main" val="2193136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ECTS </a:t>
            </a:r>
            <a:r>
              <a:rPr lang="de-DE" dirty="0" err="1" smtClean="0"/>
              <a:t>User´s</a:t>
            </a:r>
            <a:r>
              <a:rPr lang="de-DE" dirty="0" smtClean="0"/>
              <a:t> Guide 2015</a:t>
            </a:r>
            <a:endParaRPr lang="de-DE" dirty="0"/>
          </a:p>
        </p:txBody>
      </p:sp>
      <p:sp>
        <p:nvSpPr>
          <p:cNvPr id="3" name="Inhaltsplatzhalter 2"/>
          <p:cNvSpPr>
            <a:spLocks noGrp="1"/>
          </p:cNvSpPr>
          <p:nvPr>
            <p:ph idx="1"/>
          </p:nvPr>
        </p:nvSpPr>
        <p:spPr/>
        <p:txBody>
          <a:bodyPr>
            <a:normAutofit/>
          </a:bodyPr>
          <a:lstStyle/>
          <a:p>
            <a:pPr marL="0" indent="0">
              <a:buNone/>
            </a:pPr>
            <a:r>
              <a:rPr lang="de-DE" b="1" dirty="0" smtClean="0">
                <a:solidFill>
                  <a:schemeClr val="tx2">
                    <a:lumMod val="60000"/>
                    <a:lumOff val="40000"/>
                  </a:schemeClr>
                </a:solidFill>
              </a:rPr>
              <a:t>Learning Outcomes</a:t>
            </a:r>
          </a:p>
          <a:p>
            <a:pPr marL="0" indent="0">
              <a:buNone/>
            </a:pPr>
            <a:r>
              <a:rPr lang="de-DE" dirty="0" err="1">
                <a:solidFill>
                  <a:srgbClr val="FF0000"/>
                </a:solidFill>
              </a:rPr>
              <a:t>a</a:t>
            </a:r>
            <a:r>
              <a:rPr lang="de-DE" dirty="0" err="1" smtClean="0">
                <a:solidFill>
                  <a:srgbClr val="FF0000"/>
                </a:solidFill>
              </a:rPr>
              <a:t>re</a:t>
            </a:r>
            <a:r>
              <a:rPr lang="de-DE" dirty="0" smtClean="0">
                <a:solidFill>
                  <a:srgbClr val="FF0000"/>
                </a:solidFill>
              </a:rPr>
              <a:t> </a:t>
            </a:r>
            <a:r>
              <a:rPr lang="de-DE" b="1" dirty="0" err="1" smtClean="0">
                <a:solidFill>
                  <a:srgbClr val="FF0000"/>
                </a:solidFill>
              </a:rPr>
              <a:t>statements</a:t>
            </a:r>
            <a:r>
              <a:rPr lang="de-DE" dirty="0" smtClean="0">
                <a:solidFill>
                  <a:srgbClr val="FF0000"/>
                </a:solidFill>
              </a:rPr>
              <a:t> </a:t>
            </a:r>
            <a:r>
              <a:rPr lang="de-DE" dirty="0" err="1" smtClean="0">
                <a:solidFill>
                  <a:srgbClr val="FF0000"/>
                </a:solidFill>
              </a:rPr>
              <a:t>of</a:t>
            </a:r>
            <a:r>
              <a:rPr lang="de-DE" dirty="0" smtClean="0">
                <a:solidFill>
                  <a:srgbClr val="FF0000"/>
                </a:solidFill>
              </a:rPr>
              <a:t> </a:t>
            </a:r>
            <a:r>
              <a:rPr lang="de-DE" dirty="0" err="1" smtClean="0">
                <a:solidFill>
                  <a:srgbClr val="FF0000"/>
                </a:solidFill>
              </a:rPr>
              <a:t>what</a:t>
            </a:r>
            <a:r>
              <a:rPr lang="de-DE" dirty="0" smtClean="0">
                <a:solidFill>
                  <a:srgbClr val="FF0000"/>
                </a:solidFill>
              </a:rPr>
              <a:t> </a:t>
            </a:r>
            <a:r>
              <a:rPr lang="de-DE" dirty="0" err="1" smtClean="0">
                <a:solidFill>
                  <a:srgbClr val="FF0000"/>
                </a:solidFill>
              </a:rPr>
              <a:t>the</a:t>
            </a:r>
            <a:r>
              <a:rPr lang="de-DE" dirty="0" smtClean="0">
                <a:solidFill>
                  <a:srgbClr val="FF0000"/>
                </a:solidFill>
              </a:rPr>
              <a:t> individual </a:t>
            </a:r>
            <a:r>
              <a:rPr lang="de-DE" dirty="0" err="1" smtClean="0">
                <a:solidFill>
                  <a:srgbClr val="FF0000"/>
                </a:solidFill>
              </a:rPr>
              <a:t>knows</a:t>
            </a:r>
            <a:r>
              <a:rPr lang="de-DE" dirty="0" smtClean="0">
                <a:solidFill>
                  <a:srgbClr val="FF0000"/>
                </a:solidFill>
              </a:rPr>
              <a:t>, </a:t>
            </a:r>
            <a:r>
              <a:rPr lang="de-DE" dirty="0" err="1" smtClean="0">
                <a:solidFill>
                  <a:srgbClr val="FF0000"/>
                </a:solidFill>
              </a:rPr>
              <a:t>understands</a:t>
            </a:r>
            <a:r>
              <a:rPr lang="de-DE" dirty="0" smtClean="0">
                <a:solidFill>
                  <a:srgbClr val="FF0000"/>
                </a:solidFill>
              </a:rPr>
              <a:t> </a:t>
            </a:r>
            <a:r>
              <a:rPr lang="de-DE" dirty="0" err="1" smtClean="0">
                <a:solidFill>
                  <a:srgbClr val="FF0000"/>
                </a:solidFill>
              </a:rPr>
              <a:t>and</a:t>
            </a:r>
            <a:r>
              <a:rPr lang="de-DE" dirty="0" smtClean="0">
                <a:solidFill>
                  <a:srgbClr val="FF0000"/>
                </a:solidFill>
              </a:rPr>
              <a:t> </a:t>
            </a:r>
            <a:r>
              <a:rPr lang="de-DE" dirty="0" err="1" smtClean="0">
                <a:solidFill>
                  <a:srgbClr val="FF0000"/>
                </a:solidFill>
              </a:rPr>
              <a:t>is</a:t>
            </a:r>
            <a:r>
              <a:rPr lang="de-DE" dirty="0" smtClean="0">
                <a:solidFill>
                  <a:srgbClr val="FF0000"/>
                </a:solidFill>
              </a:rPr>
              <a:t> </a:t>
            </a:r>
            <a:r>
              <a:rPr lang="de-DE" dirty="0" err="1" smtClean="0">
                <a:solidFill>
                  <a:srgbClr val="FF0000"/>
                </a:solidFill>
              </a:rPr>
              <a:t>able</a:t>
            </a:r>
            <a:r>
              <a:rPr lang="de-DE" dirty="0" smtClean="0">
                <a:solidFill>
                  <a:srgbClr val="FF0000"/>
                </a:solidFill>
              </a:rPr>
              <a:t> </a:t>
            </a:r>
            <a:r>
              <a:rPr lang="de-DE" dirty="0" err="1" smtClean="0">
                <a:solidFill>
                  <a:srgbClr val="FF0000"/>
                </a:solidFill>
              </a:rPr>
              <a:t>to</a:t>
            </a:r>
            <a:r>
              <a:rPr lang="de-DE" dirty="0" smtClean="0">
                <a:solidFill>
                  <a:srgbClr val="FF0000"/>
                </a:solidFill>
              </a:rPr>
              <a:t> do on </a:t>
            </a:r>
            <a:r>
              <a:rPr lang="de-DE" dirty="0" err="1" smtClean="0">
                <a:solidFill>
                  <a:srgbClr val="FF0000"/>
                </a:solidFill>
              </a:rPr>
              <a:t>completion</a:t>
            </a:r>
            <a:r>
              <a:rPr lang="de-DE" dirty="0" smtClean="0">
                <a:solidFill>
                  <a:srgbClr val="FF0000"/>
                </a:solidFill>
              </a:rPr>
              <a:t> </a:t>
            </a:r>
            <a:r>
              <a:rPr lang="de-DE" dirty="0" err="1" smtClean="0">
                <a:solidFill>
                  <a:srgbClr val="FF0000"/>
                </a:solidFill>
              </a:rPr>
              <a:t>of</a:t>
            </a:r>
            <a:r>
              <a:rPr lang="de-DE" dirty="0" smtClean="0">
                <a:solidFill>
                  <a:srgbClr val="FF0000"/>
                </a:solidFill>
              </a:rPr>
              <a:t> a </a:t>
            </a:r>
            <a:r>
              <a:rPr lang="de-DE" dirty="0" err="1" smtClean="0">
                <a:solidFill>
                  <a:srgbClr val="FF0000"/>
                </a:solidFill>
              </a:rPr>
              <a:t>learning</a:t>
            </a:r>
            <a:r>
              <a:rPr lang="de-DE" dirty="0" smtClean="0">
                <a:solidFill>
                  <a:srgbClr val="FF0000"/>
                </a:solidFill>
              </a:rPr>
              <a:t> </a:t>
            </a:r>
            <a:r>
              <a:rPr lang="de-DE" dirty="0" err="1" smtClean="0">
                <a:solidFill>
                  <a:srgbClr val="FF0000"/>
                </a:solidFill>
              </a:rPr>
              <a:t>process</a:t>
            </a:r>
            <a:r>
              <a:rPr lang="de-DE" dirty="0" smtClean="0">
                <a:solidFill>
                  <a:srgbClr val="FF0000"/>
                </a:solidFill>
              </a:rPr>
              <a:t>.</a:t>
            </a:r>
          </a:p>
          <a:p>
            <a:pPr marL="0" indent="0">
              <a:buNone/>
            </a:pPr>
            <a:r>
              <a:rPr lang="de-DE" dirty="0" smtClean="0">
                <a:solidFill>
                  <a:schemeClr val="accent3">
                    <a:lumMod val="75000"/>
                  </a:schemeClr>
                </a:solidFill>
              </a:rPr>
              <a:t>The </a:t>
            </a:r>
            <a:r>
              <a:rPr lang="de-DE" dirty="0" err="1" smtClean="0">
                <a:solidFill>
                  <a:schemeClr val="accent3">
                    <a:lumMod val="75000"/>
                  </a:schemeClr>
                </a:solidFill>
              </a:rPr>
              <a:t>achievement</a:t>
            </a:r>
            <a:r>
              <a:rPr lang="de-DE" dirty="0" smtClean="0">
                <a:solidFill>
                  <a:schemeClr val="accent3">
                    <a:lumMod val="75000"/>
                  </a:schemeClr>
                </a:solidFill>
              </a:rPr>
              <a:t> </a:t>
            </a:r>
            <a:r>
              <a:rPr lang="de-DE" dirty="0" err="1" smtClean="0">
                <a:solidFill>
                  <a:schemeClr val="accent3">
                    <a:lumMod val="75000"/>
                  </a:schemeClr>
                </a:solidFill>
              </a:rPr>
              <a:t>of</a:t>
            </a:r>
            <a:r>
              <a:rPr lang="de-DE" dirty="0" smtClean="0">
                <a:solidFill>
                  <a:schemeClr val="accent3">
                    <a:lumMod val="75000"/>
                  </a:schemeClr>
                </a:solidFill>
              </a:rPr>
              <a:t> </a:t>
            </a:r>
            <a:r>
              <a:rPr lang="de-DE" dirty="0" err="1" smtClean="0">
                <a:solidFill>
                  <a:schemeClr val="accent3">
                    <a:lumMod val="75000"/>
                  </a:schemeClr>
                </a:solidFill>
              </a:rPr>
              <a:t>learning</a:t>
            </a:r>
            <a:r>
              <a:rPr lang="de-DE" dirty="0" smtClean="0">
                <a:solidFill>
                  <a:schemeClr val="accent3">
                    <a:lumMod val="75000"/>
                  </a:schemeClr>
                </a:solidFill>
              </a:rPr>
              <a:t> </a:t>
            </a:r>
            <a:r>
              <a:rPr lang="de-DE" dirty="0" err="1" smtClean="0">
                <a:solidFill>
                  <a:schemeClr val="accent3">
                    <a:lumMod val="75000"/>
                  </a:schemeClr>
                </a:solidFill>
              </a:rPr>
              <a:t>outcomes</a:t>
            </a:r>
            <a:r>
              <a:rPr lang="de-DE" dirty="0" smtClean="0">
                <a:solidFill>
                  <a:schemeClr val="accent3">
                    <a:lumMod val="75000"/>
                  </a:schemeClr>
                </a:solidFill>
              </a:rPr>
              <a:t> </a:t>
            </a:r>
            <a:r>
              <a:rPr lang="de-DE" dirty="0" err="1" smtClean="0">
                <a:solidFill>
                  <a:schemeClr val="accent3">
                    <a:lumMod val="75000"/>
                  </a:schemeClr>
                </a:solidFill>
              </a:rPr>
              <a:t>has</a:t>
            </a:r>
            <a:r>
              <a:rPr lang="de-DE" dirty="0" smtClean="0">
                <a:solidFill>
                  <a:schemeClr val="accent3">
                    <a:lumMod val="75000"/>
                  </a:schemeClr>
                </a:solidFill>
              </a:rPr>
              <a:t> </a:t>
            </a:r>
            <a:r>
              <a:rPr lang="de-DE" dirty="0" err="1" smtClean="0">
                <a:solidFill>
                  <a:schemeClr val="accent3">
                    <a:lumMod val="75000"/>
                  </a:schemeClr>
                </a:solidFill>
              </a:rPr>
              <a:t>to</a:t>
            </a:r>
            <a:r>
              <a:rPr lang="de-DE" dirty="0" smtClean="0">
                <a:solidFill>
                  <a:schemeClr val="accent3">
                    <a:lumMod val="75000"/>
                  </a:schemeClr>
                </a:solidFill>
              </a:rPr>
              <a:t> </a:t>
            </a:r>
            <a:r>
              <a:rPr lang="de-DE" dirty="0" err="1" smtClean="0">
                <a:solidFill>
                  <a:schemeClr val="accent3">
                    <a:lumMod val="75000"/>
                  </a:schemeClr>
                </a:solidFill>
              </a:rPr>
              <a:t>be</a:t>
            </a:r>
            <a:r>
              <a:rPr lang="de-DE" dirty="0" smtClean="0">
                <a:solidFill>
                  <a:schemeClr val="accent3">
                    <a:lumMod val="75000"/>
                  </a:schemeClr>
                </a:solidFill>
              </a:rPr>
              <a:t> </a:t>
            </a:r>
            <a:r>
              <a:rPr lang="de-DE" b="1" dirty="0" err="1" smtClean="0">
                <a:solidFill>
                  <a:schemeClr val="accent3">
                    <a:lumMod val="75000"/>
                  </a:schemeClr>
                </a:solidFill>
              </a:rPr>
              <a:t>assessed</a:t>
            </a:r>
            <a:r>
              <a:rPr lang="de-DE" dirty="0" smtClean="0">
                <a:solidFill>
                  <a:schemeClr val="accent3">
                    <a:lumMod val="75000"/>
                  </a:schemeClr>
                </a:solidFill>
              </a:rPr>
              <a:t> </a:t>
            </a:r>
            <a:r>
              <a:rPr lang="de-DE" dirty="0" err="1" smtClean="0">
                <a:solidFill>
                  <a:schemeClr val="accent3">
                    <a:lumMod val="75000"/>
                  </a:schemeClr>
                </a:solidFill>
              </a:rPr>
              <a:t>through</a:t>
            </a:r>
            <a:r>
              <a:rPr lang="de-DE" dirty="0" smtClean="0">
                <a:solidFill>
                  <a:schemeClr val="accent3">
                    <a:lumMod val="75000"/>
                  </a:schemeClr>
                </a:solidFill>
              </a:rPr>
              <a:t> </a:t>
            </a:r>
            <a:r>
              <a:rPr lang="de-DE" dirty="0" err="1" smtClean="0">
                <a:solidFill>
                  <a:schemeClr val="accent3">
                    <a:lumMod val="75000"/>
                  </a:schemeClr>
                </a:solidFill>
              </a:rPr>
              <a:t>procedures</a:t>
            </a:r>
            <a:r>
              <a:rPr lang="de-DE" dirty="0" smtClean="0">
                <a:solidFill>
                  <a:schemeClr val="accent3">
                    <a:lumMod val="75000"/>
                  </a:schemeClr>
                </a:solidFill>
              </a:rPr>
              <a:t> </a:t>
            </a:r>
            <a:r>
              <a:rPr lang="de-DE" dirty="0" err="1" smtClean="0">
                <a:solidFill>
                  <a:schemeClr val="accent3">
                    <a:lumMod val="75000"/>
                  </a:schemeClr>
                </a:solidFill>
              </a:rPr>
              <a:t>based</a:t>
            </a:r>
            <a:r>
              <a:rPr lang="de-DE" dirty="0" smtClean="0">
                <a:solidFill>
                  <a:schemeClr val="accent3">
                    <a:lumMod val="75000"/>
                  </a:schemeClr>
                </a:solidFill>
              </a:rPr>
              <a:t> on </a:t>
            </a:r>
            <a:r>
              <a:rPr lang="de-DE" dirty="0" err="1" smtClean="0">
                <a:solidFill>
                  <a:schemeClr val="accent3">
                    <a:lumMod val="75000"/>
                  </a:schemeClr>
                </a:solidFill>
              </a:rPr>
              <a:t>clear</a:t>
            </a:r>
            <a:r>
              <a:rPr lang="de-DE" dirty="0" smtClean="0">
                <a:solidFill>
                  <a:schemeClr val="accent3">
                    <a:lumMod val="75000"/>
                  </a:schemeClr>
                </a:solidFill>
              </a:rPr>
              <a:t> </a:t>
            </a:r>
            <a:r>
              <a:rPr lang="de-DE" dirty="0" err="1" smtClean="0">
                <a:solidFill>
                  <a:schemeClr val="accent3">
                    <a:lumMod val="75000"/>
                  </a:schemeClr>
                </a:solidFill>
              </a:rPr>
              <a:t>and</a:t>
            </a:r>
            <a:r>
              <a:rPr lang="de-DE" dirty="0" smtClean="0">
                <a:solidFill>
                  <a:schemeClr val="accent3">
                    <a:lumMod val="75000"/>
                  </a:schemeClr>
                </a:solidFill>
              </a:rPr>
              <a:t> transparent </a:t>
            </a:r>
            <a:r>
              <a:rPr lang="de-DE" dirty="0" err="1" smtClean="0">
                <a:solidFill>
                  <a:schemeClr val="accent3">
                    <a:lumMod val="75000"/>
                  </a:schemeClr>
                </a:solidFill>
              </a:rPr>
              <a:t>criteria</a:t>
            </a:r>
            <a:r>
              <a:rPr lang="de-DE" dirty="0" smtClean="0">
                <a:solidFill>
                  <a:schemeClr val="accent3">
                    <a:lumMod val="75000"/>
                  </a:schemeClr>
                </a:solidFill>
              </a:rPr>
              <a:t>. </a:t>
            </a:r>
          </a:p>
          <a:p>
            <a:pPr marL="0" indent="0">
              <a:buNone/>
            </a:pPr>
            <a:r>
              <a:rPr lang="de-DE" dirty="0" smtClean="0">
                <a:solidFill>
                  <a:schemeClr val="accent6">
                    <a:lumMod val="75000"/>
                  </a:schemeClr>
                </a:solidFill>
              </a:rPr>
              <a:t>Learning </a:t>
            </a:r>
            <a:r>
              <a:rPr lang="de-DE" dirty="0" err="1" smtClean="0">
                <a:solidFill>
                  <a:schemeClr val="accent6">
                    <a:lumMod val="75000"/>
                  </a:schemeClr>
                </a:solidFill>
              </a:rPr>
              <a:t>outcomes</a:t>
            </a:r>
            <a:r>
              <a:rPr lang="de-DE" dirty="0" smtClean="0">
                <a:solidFill>
                  <a:schemeClr val="accent6">
                    <a:lumMod val="75000"/>
                  </a:schemeClr>
                </a:solidFill>
              </a:rPr>
              <a:t> </a:t>
            </a:r>
            <a:r>
              <a:rPr lang="de-DE" dirty="0" err="1" smtClean="0">
                <a:solidFill>
                  <a:schemeClr val="accent6">
                    <a:lumMod val="75000"/>
                  </a:schemeClr>
                </a:solidFill>
              </a:rPr>
              <a:t>are</a:t>
            </a:r>
            <a:r>
              <a:rPr lang="de-DE" dirty="0" smtClean="0">
                <a:solidFill>
                  <a:schemeClr val="accent6">
                    <a:lumMod val="75000"/>
                  </a:schemeClr>
                </a:solidFill>
              </a:rPr>
              <a:t> </a:t>
            </a:r>
            <a:r>
              <a:rPr lang="de-DE" dirty="0" err="1" smtClean="0">
                <a:solidFill>
                  <a:schemeClr val="accent6">
                    <a:lumMod val="75000"/>
                  </a:schemeClr>
                </a:solidFill>
              </a:rPr>
              <a:t>attributed</a:t>
            </a:r>
            <a:r>
              <a:rPr lang="de-DE" dirty="0" smtClean="0">
                <a:solidFill>
                  <a:schemeClr val="accent6">
                    <a:lumMod val="75000"/>
                  </a:schemeClr>
                </a:solidFill>
              </a:rPr>
              <a:t> </a:t>
            </a:r>
            <a:r>
              <a:rPr lang="de-DE" dirty="0" err="1" smtClean="0">
                <a:solidFill>
                  <a:schemeClr val="accent6">
                    <a:lumMod val="75000"/>
                  </a:schemeClr>
                </a:solidFill>
              </a:rPr>
              <a:t>to</a:t>
            </a:r>
            <a:r>
              <a:rPr lang="de-DE" dirty="0" smtClean="0">
                <a:solidFill>
                  <a:schemeClr val="accent6">
                    <a:lumMod val="75000"/>
                  </a:schemeClr>
                </a:solidFill>
              </a:rPr>
              <a:t> individual </a:t>
            </a:r>
            <a:r>
              <a:rPr lang="de-DE" b="1" dirty="0" err="1" smtClean="0">
                <a:solidFill>
                  <a:schemeClr val="accent6">
                    <a:lumMod val="75000"/>
                  </a:schemeClr>
                </a:solidFill>
              </a:rPr>
              <a:t>educational</a:t>
            </a:r>
            <a:r>
              <a:rPr lang="de-DE" b="1" dirty="0" smtClean="0">
                <a:solidFill>
                  <a:schemeClr val="accent6">
                    <a:lumMod val="75000"/>
                  </a:schemeClr>
                </a:solidFill>
              </a:rPr>
              <a:t> </a:t>
            </a:r>
            <a:r>
              <a:rPr lang="de-DE" b="1" dirty="0" err="1" smtClean="0">
                <a:solidFill>
                  <a:schemeClr val="accent6">
                    <a:lumMod val="75000"/>
                  </a:schemeClr>
                </a:solidFill>
              </a:rPr>
              <a:t>components</a:t>
            </a:r>
            <a:r>
              <a:rPr lang="de-DE" dirty="0" smtClean="0">
                <a:solidFill>
                  <a:schemeClr val="accent6">
                    <a:lumMod val="75000"/>
                  </a:schemeClr>
                </a:solidFill>
              </a:rPr>
              <a:t> </a:t>
            </a:r>
            <a:r>
              <a:rPr lang="de-DE" dirty="0" err="1" smtClean="0">
                <a:solidFill>
                  <a:schemeClr val="accent6">
                    <a:lumMod val="75000"/>
                  </a:schemeClr>
                </a:solidFill>
              </a:rPr>
              <a:t>and</a:t>
            </a:r>
            <a:r>
              <a:rPr lang="de-DE" dirty="0" smtClean="0">
                <a:solidFill>
                  <a:schemeClr val="accent6">
                    <a:lumMod val="75000"/>
                  </a:schemeClr>
                </a:solidFill>
              </a:rPr>
              <a:t> </a:t>
            </a:r>
            <a:r>
              <a:rPr lang="de-DE" dirty="0" err="1" smtClean="0">
                <a:solidFill>
                  <a:schemeClr val="accent6">
                    <a:lumMod val="75000"/>
                  </a:schemeClr>
                </a:solidFill>
              </a:rPr>
              <a:t>to</a:t>
            </a:r>
            <a:r>
              <a:rPr lang="de-DE" dirty="0" smtClean="0">
                <a:solidFill>
                  <a:schemeClr val="accent6">
                    <a:lumMod val="75000"/>
                  </a:schemeClr>
                </a:solidFill>
              </a:rPr>
              <a:t> </a:t>
            </a:r>
            <a:r>
              <a:rPr lang="de-DE" b="1" dirty="0" err="1" smtClean="0">
                <a:solidFill>
                  <a:schemeClr val="accent6">
                    <a:lumMod val="75000"/>
                  </a:schemeClr>
                </a:solidFill>
              </a:rPr>
              <a:t>programmes</a:t>
            </a:r>
            <a:r>
              <a:rPr lang="de-DE" dirty="0" smtClean="0">
                <a:solidFill>
                  <a:schemeClr val="accent6">
                    <a:lumMod val="75000"/>
                  </a:schemeClr>
                </a:solidFill>
              </a:rPr>
              <a:t> </a:t>
            </a:r>
            <a:r>
              <a:rPr lang="de-DE" dirty="0" err="1" smtClean="0">
                <a:solidFill>
                  <a:schemeClr val="accent6">
                    <a:lumMod val="75000"/>
                  </a:schemeClr>
                </a:solidFill>
              </a:rPr>
              <a:t>as</a:t>
            </a:r>
            <a:r>
              <a:rPr lang="de-DE" dirty="0" smtClean="0">
                <a:solidFill>
                  <a:schemeClr val="accent6">
                    <a:lumMod val="75000"/>
                  </a:schemeClr>
                </a:solidFill>
              </a:rPr>
              <a:t> a </a:t>
            </a:r>
            <a:r>
              <a:rPr lang="de-DE" dirty="0" err="1" smtClean="0">
                <a:solidFill>
                  <a:schemeClr val="accent6">
                    <a:lumMod val="75000"/>
                  </a:schemeClr>
                </a:solidFill>
              </a:rPr>
              <a:t>whole</a:t>
            </a:r>
            <a:endParaRPr lang="de-DE" dirty="0" smtClean="0">
              <a:solidFill>
                <a:schemeClr val="accent6">
                  <a:lumMod val="75000"/>
                </a:schemeClr>
              </a:solidFill>
            </a:endParaRPr>
          </a:p>
          <a:p>
            <a:pPr marL="0" indent="0">
              <a:buNone/>
            </a:pPr>
            <a:r>
              <a:rPr lang="de-DE" dirty="0" err="1" smtClean="0">
                <a:solidFill>
                  <a:srgbClr val="7030A0"/>
                </a:solidFill>
              </a:rPr>
              <a:t>They</a:t>
            </a:r>
            <a:r>
              <a:rPr lang="de-DE" dirty="0" smtClean="0">
                <a:solidFill>
                  <a:srgbClr val="7030A0"/>
                </a:solidFill>
              </a:rPr>
              <a:t> </a:t>
            </a:r>
            <a:r>
              <a:rPr lang="de-DE" dirty="0" err="1" smtClean="0">
                <a:solidFill>
                  <a:srgbClr val="7030A0"/>
                </a:solidFill>
              </a:rPr>
              <a:t>are</a:t>
            </a:r>
            <a:r>
              <a:rPr lang="de-DE" dirty="0" smtClean="0">
                <a:solidFill>
                  <a:srgbClr val="7030A0"/>
                </a:solidFill>
              </a:rPr>
              <a:t> also </a:t>
            </a:r>
            <a:r>
              <a:rPr lang="de-DE" dirty="0" err="1" smtClean="0">
                <a:solidFill>
                  <a:srgbClr val="7030A0"/>
                </a:solidFill>
              </a:rPr>
              <a:t>used</a:t>
            </a:r>
            <a:r>
              <a:rPr lang="de-DE" dirty="0" smtClean="0">
                <a:solidFill>
                  <a:srgbClr val="7030A0"/>
                </a:solidFill>
              </a:rPr>
              <a:t> in European </a:t>
            </a:r>
            <a:r>
              <a:rPr lang="de-DE" dirty="0" err="1" smtClean="0">
                <a:solidFill>
                  <a:srgbClr val="7030A0"/>
                </a:solidFill>
              </a:rPr>
              <a:t>and</a:t>
            </a:r>
            <a:r>
              <a:rPr lang="de-DE" dirty="0" smtClean="0">
                <a:solidFill>
                  <a:srgbClr val="7030A0"/>
                </a:solidFill>
              </a:rPr>
              <a:t> national </a:t>
            </a:r>
            <a:r>
              <a:rPr lang="de-DE" dirty="0" err="1" smtClean="0">
                <a:solidFill>
                  <a:srgbClr val="7030A0"/>
                </a:solidFill>
              </a:rPr>
              <a:t>qualifications</a:t>
            </a:r>
            <a:r>
              <a:rPr lang="de-DE" dirty="0" smtClean="0">
                <a:solidFill>
                  <a:srgbClr val="7030A0"/>
                </a:solidFill>
              </a:rPr>
              <a:t> </a:t>
            </a:r>
            <a:r>
              <a:rPr lang="de-DE" dirty="0" err="1" smtClean="0">
                <a:solidFill>
                  <a:srgbClr val="7030A0"/>
                </a:solidFill>
              </a:rPr>
              <a:t>frameworks</a:t>
            </a:r>
            <a:r>
              <a:rPr lang="de-DE" dirty="0" smtClean="0">
                <a:solidFill>
                  <a:srgbClr val="7030A0"/>
                </a:solidFill>
              </a:rPr>
              <a:t> </a:t>
            </a:r>
            <a:r>
              <a:rPr lang="de-DE" dirty="0" err="1" smtClean="0">
                <a:solidFill>
                  <a:srgbClr val="7030A0"/>
                </a:solidFill>
              </a:rPr>
              <a:t>to</a:t>
            </a:r>
            <a:r>
              <a:rPr lang="de-DE" dirty="0" smtClean="0">
                <a:solidFill>
                  <a:srgbClr val="7030A0"/>
                </a:solidFill>
              </a:rPr>
              <a:t> </a:t>
            </a:r>
            <a:r>
              <a:rPr lang="de-DE" dirty="0" err="1" smtClean="0">
                <a:solidFill>
                  <a:srgbClr val="7030A0"/>
                </a:solidFill>
              </a:rPr>
              <a:t>describe</a:t>
            </a:r>
            <a:r>
              <a:rPr lang="de-DE" dirty="0" smtClean="0">
                <a:solidFill>
                  <a:srgbClr val="7030A0"/>
                </a:solidFill>
              </a:rPr>
              <a:t> </a:t>
            </a:r>
            <a:r>
              <a:rPr lang="de-DE" dirty="0" err="1" smtClean="0">
                <a:solidFill>
                  <a:srgbClr val="7030A0"/>
                </a:solidFill>
              </a:rPr>
              <a:t>the</a:t>
            </a:r>
            <a:r>
              <a:rPr lang="de-DE" dirty="0" smtClean="0">
                <a:solidFill>
                  <a:srgbClr val="7030A0"/>
                </a:solidFill>
              </a:rPr>
              <a:t> </a:t>
            </a:r>
            <a:r>
              <a:rPr lang="de-DE" b="1" dirty="0" err="1" smtClean="0">
                <a:solidFill>
                  <a:srgbClr val="7030A0"/>
                </a:solidFill>
              </a:rPr>
              <a:t>level</a:t>
            </a:r>
            <a:r>
              <a:rPr lang="de-DE" dirty="0" smtClean="0">
                <a:solidFill>
                  <a:srgbClr val="7030A0"/>
                </a:solidFill>
              </a:rPr>
              <a:t> </a:t>
            </a:r>
            <a:r>
              <a:rPr lang="de-DE" dirty="0" err="1" smtClean="0">
                <a:solidFill>
                  <a:srgbClr val="7030A0"/>
                </a:solidFill>
              </a:rPr>
              <a:t>of</a:t>
            </a:r>
            <a:r>
              <a:rPr lang="de-DE" dirty="0" smtClean="0">
                <a:solidFill>
                  <a:srgbClr val="7030A0"/>
                </a:solidFill>
              </a:rPr>
              <a:t> a </a:t>
            </a:r>
            <a:r>
              <a:rPr lang="de-DE" dirty="0" err="1" smtClean="0">
                <a:solidFill>
                  <a:srgbClr val="7030A0"/>
                </a:solidFill>
              </a:rPr>
              <a:t>specific</a:t>
            </a:r>
            <a:r>
              <a:rPr lang="de-DE" dirty="0" smtClean="0">
                <a:solidFill>
                  <a:srgbClr val="7030A0"/>
                </a:solidFill>
              </a:rPr>
              <a:t> </a:t>
            </a:r>
            <a:r>
              <a:rPr lang="de-DE" dirty="0" err="1" smtClean="0">
                <a:solidFill>
                  <a:srgbClr val="7030A0"/>
                </a:solidFill>
              </a:rPr>
              <a:t>qualification</a:t>
            </a:r>
            <a:r>
              <a:rPr lang="de-DE" dirty="0" smtClean="0">
                <a:solidFill>
                  <a:srgbClr val="7030A0"/>
                </a:solidFill>
              </a:rPr>
              <a:t>.</a:t>
            </a:r>
            <a:endParaRPr lang="de-DE" dirty="0">
              <a:solidFill>
                <a:srgbClr val="7030A0"/>
              </a:solidFill>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v.gehmlich@hs-osnabrueck.de</a:t>
            </a: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CDBA-20CA-49CE-A5F7-777B55681E3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72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085975" y="128587"/>
            <a:ext cx="81867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Possible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supportive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indicators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for</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quality</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elle 5"/>
          <p:cNvGraphicFramePr>
            <a:graphicFrameLocks noGrp="1"/>
          </p:cNvGraphicFramePr>
          <p:nvPr>
            <p:extLst/>
          </p:nvPr>
        </p:nvGraphicFramePr>
        <p:xfrm>
          <a:off x="0" y="714377"/>
          <a:ext cx="12192000" cy="6042618"/>
        </p:xfrm>
        <a:graphic>
          <a:graphicData uri="http://schemas.openxmlformats.org/drawingml/2006/table">
            <a:tbl>
              <a:tblPr firstRow="1" bandRow="1">
                <a:tableStyleId>{5C22544A-7EE6-4342-B048-85BDC9FD1C3A}</a:tableStyleId>
              </a:tblPr>
              <a:tblGrid>
                <a:gridCol w="4257675">
                  <a:extLst>
                    <a:ext uri="{9D8B030D-6E8A-4147-A177-3AD203B41FA5}">
                      <a16:colId xmlns:a16="http://schemas.microsoft.com/office/drawing/2014/main" xmlns="" val="3780897281"/>
                    </a:ext>
                  </a:extLst>
                </a:gridCol>
                <a:gridCol w="7934325">
                  <a:extLst>
                    <a:ext uri="{9D8B030D-6E8A-4147-A177-3AD203B41FA5}">
                      <a16:colId xmlns:a16="http://schemas.microsoft.com/office/drawing/2014/main" xmlns="" val="1877850861"/>
                    </a:ext>
                  </a:extLst>
                </a:gridCol>
              </a:tblGrid>
              <a:tr h="698567">
                <a:tc>
                  <a:txBody>
                    <a:bodyPr/>
                    <a:lstStyle/>
                    <a:p>
                      <a:pPr algn="ctr"/>
                      <a:r>
                        <a:rPr lang="de-DE" sz="2400" dirty="0" smtClean="0"/>
                        <a:t>Tools</a:t>
                      </a:r>
                      <a:endParaRPr lang="de-DE" sz="2400" dirty="0"/>
                    </a:p>
                  </a:txBody>
                  <a:tcPr/>
                </a:tc>
                <a:tc>
                  <a:txBody>
                    <a:bodyPr/>
                    <a:lstStyle/>
                    <a:p>
                      <a:pPr algn="ctr"/>
                      <a:r>
                        <a:rPr lang="de-DE" sz="2400" dirty="0" smtClean="0"/>
                        <a:t>Benchmarks</a:t>
                      </a:r>
                      <a:endParaRPr lang="de-DE" sz="2400" dirty="0"/>
                    </a:p>
                  </a:txBody>
                  <a:tcPr/>
                </a:tc>
                <a:extLst>
                  <a:ext uri="{0D108BD9-81ED-4DB2-BD59-A6C34878D82A}">
                    <a16:rowId xmlns:a16="http://schemas.microsoft.com/office/drawing/2014/main" xmlns="" val="2203815743"/>
                  </a:ext>
                </a:extLst>
              </a:tr>
              <a:tr h="1531261">
                <a:tc>
                  <a:txBody>
                    <a:bodyPr/>
                    <a:lstStyle/>
                    <a:p>
                      <a:r>
                        <a:rPr lang="de-DE" sz="2000" dirty="0" err="1" smtClean="0"/>
                        <a:t>Institutional</a:t>
                      </a:r>
                      <a:r>
                        <a:rPr lang="de-DE" sz="2000" dirty="0" smtClean="0"/>
                        <a:t> </a:t>
                      </a:r>
                      <a:r>
                        <a:rPr lang="de-DE" sz="2000" dirty="0" err="1" smtClean="0"/>
                        <a:t>Qualifications</a:t>
                      </a:r>
                      <a:r>
                        <a:rPr lang="de-DE" sz="2000" dirty="0" smtClean="0"/>
                        <a:t> Framework</a:t>
                      </a:r>
                      <a:endParaRPr lang="de-DE" sz="2000" dirty="0"/>
                    </a:p>
                  </a:txBody>
                  <a:tcPr/>
                </a:tc>
                <a:tc>
                  <a:txBody>
                    <a:bodyPr/>
                    <a:lstStyle/>
                    <a:p>
                      <a:r>
                        <a:rPr lang="de-DE" sz="2000" dirty="0" smtClean="0"/>
                        <a:t>EU </a:t>
                      </a:r>
                      <a:r>
                        <a:rPr lang="de-DE" sz="2000" dirty="0" err="1" smtClean="0"/>
                        <a:t>Qualifications</a:t>
                      </a:r>
                      <a:r>
                        <a:rPr lang="de-DE" sz="2000" baseline="0" dirty="0" smtClean="0"/>
                        <a:t> Framework </a:t>
                      </a:r>
                      <a:r>
                        <a:rPr lang="de-DE" sz="2000" baseline="0" dirty="0" err="1" smtClean="0"/>
                        <a:t>for</a:t>
                      </a:r>
                      <a:r>
                        <a:rPr lang="de-DE" sz="2000" baseline="0" dirty="0" smtClean="0"/>
                        <a:t> LLL; EU </a:t>
                      </a:r>
                      <a:r>
                        <a:rPr lang="de-DE" sz="2000" baseline="0" dirty="0" err="1" smtClean="0"/>
                        <a:t>Qualifications</a:t>
                      </a:r>
                      <a:r>
                        <a:rPr lang="de-DE" sz="2000" baseline="0" dirty="0" smtClean="0"/>
                        <a:t> Framework </a:t>
                      </a:r>
                      <a:r>
                        <a:rPr lang="de-DE" sz="2000" baseline="0" dirty="0" err="1" smtClean="0"/>
                        <a:t>for</a:t>
                      </a:r>
                      <a:r>
                        <a:rPr lang="de-DE" sz="2000" baseline="0" dirty="0" smtClean="0"/>
                        <a:t> HE;</a:t>
                      </a:r>
                      <a:endParaRPr lang="de-DE" sz="2000" dirty="0" smtClean="0"/>
                    </a:p>
                    <a:p>
                      <a:r>
                        <a:rPr lang="de-DE" sz="2000" dirty="0" smtClean="0"/>
                        <a:t>National </a:t>
                      </a:r>
                      <a:r>
                        <a:rPr lang="de-DE" sz="2000" dirty="0" err="1" smtClean="0"/>
                        <a:t>Qualifications</a:t>
                      </a:r>
                      <a:r>
                        <a:rPr lang="de-DE" sz="2000" baseline="0" dirty="0" smtClean="0"/>
                        <a:t> Framework;</a:t>
                      </a:r>
                    </a:p>
                    <a:p>
                      <a:r>
                        <a:rPr lang="de-DE" sz="2000" baseline="0" dirty="0" err="1" smtClean="0"/>
                        <a:t>Sector</a:t>
                      </a:r>
                      <a:r>
                        <a:rPr lang="de-DE" sz="2000" baseline="0" dirty="0" smtClean="0"/>
                        <a:t> </a:t>
                      </a:r>
                      <a:r>
                        <a:rPr lang="de-DE" sz="2000" baseline="0" dirty="0" err="1" smtClean="0"/>
                        <a:t>Qualifications</a:t>
                      </a:r>
                      <a:r>
                        <a:rPr lang="de-DE" sz="2000" baseline="0" dirty="0" smtClean="0"/>
                        <a:t> Framework (national/transnational/</a:t>
                      </a:r>
                      <a:r>
                        <a:rPr lang="de-DE" sz="2000" baseline="0" dirty="0" err="1" smtClean="0"/>
                        <a:t>multidisciplinary</a:t>
                      </a:r>
                      <a:r>
                        <a:rPr lang="de-DE" sz="2000" baseline="0" dirty="0" smtClean="0"/>
                        <a:t>/</a:t>
                      </a:r>
                      <a:r>
                        <a:rPr lang="de-DE" sz="2000" baseline="0" dirty="0" err="1" smtClean="0"/>
                        <a:t>interdisciplinary</a:t>
                      </a:r>
                      <a:r>
                        <a:rPr lang="de-DE" sz="2000" baseline="0" dirty="0" smtClean="0"/>
                        <a:t>)</a:t>
                      </a:r>
                      <a:endParaRPr lang="de-DE" sz="2000" dirty="0"/>
                    </a:p>
                  </a:txBody>
                  <a:tcPr/>
                </a:tc>
                <a:extLst>
                  <a:ext uri="{0D108BD9-81ED-4DB2-BD59-A6C34878D82A}">
                    <a16:rowId xmlns:a16="http://schemas.microsoft.com/office/drawing/2014/main" xmlns="" val="1685291257"/>
                  </a:ext>
                </a:extLst>
              </a:tr>
              <a:tr h="605425">
                <a:tc>
                  <a:txBody>
                    <a:bodyPr/>
                    <a:lstStyle/>
                    <a:p>
                      <a:r>
                        <a:rPr lang="de-DE" sz="2000" dirty="0" err="1" smtClean="0"/>
                        <a:t>Defining</a:t>
                      </a:r>
                      <a:r>
                        <a:rPr lang="de-DE" sz="2000" dirty="0" smtClean="0"/>
                        <a:t> Learning Outcomes </a:t>
                      </a:r>
                      <a:endParaRPr lang="de-DE" sz="2000" dirty="0"/>
                    </a:p>
                  </a:txBody>
                  <a:tcPr/>
                </a:tc>
                <a:tc>
                  <a:txBody>
                    <a:bodyPr/>
                    <a:lstStyle/>
                    <a:p>
                      <a:r>
                        <a:rPr lang="de-DE" sz="2000" dirty="0" smtClean="0"/>
                        <a:t>Programme Level (</a:t>
                      </a:r>
                      <a:r>
                        <a:rPr lang="de-DE" sz="2000" dirty="0" err="1" smtClean="0"/>
                        <a:t>recommendation</a:t>
                      </a:r>
                      <a:r>
                        <a:rPr lang="de-DE" sz="2000" dirty="0" smtClean="0"/>
                        <a:t> max. 10) – </a:t>
                      </a:r>
                      <a:r>
                        <a:rPr lang="de-DE" sz="2000" dirty="0" err="1" smtClean="0"/>
                        <a:t>see</a:t>
                      </a:r>
                      <a:r>
                        <a:rPr lang="de-DE" sz="2000" dirty="0" smtClean="0"/>
                        <a:t> </a:t>
                      </a:r>
                      <a:r>
                        <a:rPr lang="de-DE" sz="2000" dirty="0" err="1" smtClean="0"/>
                        <a:t>above</a:t>
                      </a:r>
                      <a:r>
                        <a:rPr lang="de-DE" sz="2000" dirty="0" smtClean="0"/>
                        <a:t> </a:t>
                      </a:r>
                      <a:r>
                        <a:rPr lang="de-DE" sz="2000" dirty="0" err="1" smtClean="0"/>
                        <a:t>and</a:t>
                      </a:r>
                      <a:r>
                        <a:rPr lang="de-DE" sz="2000" dirty="0" smtClean="0"/>
                        <a:t> </a:t>
                      </a:r>
                      <a:r>
                        <a:rPr lang="de-DE" sz="2000" dirty="0" err="1" smtClean="0"/>
                        <a:t>supplement</a:t>
                      </a:r>
                      <a:endParaRPr lang="de-DE" sz="2000" dirty="0"/>
                    </a:p>
                  </a:txBody>
                  <a:tcPr/>
                </a:tc>
                <a:extLst>
                  <a:ext uri="{0D108BD9-81ED-4DB2-BD59-A6C34878D82A}">
                    <a16:rowId xmlns:a16="http://schemas.microsoft.com/office/drawing/2014/main" xmlns="" val="2533029007"/>
                  </a:ext>
                </a:extLst>
              </a:tr>
              <a:tr h="605425">
                <a:tc>
                  <a:txBody>
                    <a:bodyPr/>
                    <a:lstStyle/>
                    <a:p>
                      <a:r>
                        <a:rPr lang="de-DE" sz="2000" dirty="0" err="1" smtClean="0"/>
                        <a:t>Defining</a:t>
                      </a:r>
                      <a:r>
                        <a:rPr lang="de-DE" sz="2000" dirty="0" smtClean="0"/>
                        <a:t> Learning Outcomes</a:t>
                      </a:r>
                      <a:endParaRPr lang="de-DE" sz="2000" dirty="0"/>
                    </a:p>
                  </a:txBody>
                  <a:tcPr/>
                </a:tc>
                <a:tc>
                  <a:txBody>
                    <a:bodyPr/>
                    <a:lstStyle/>
                    <a:p>
                      <a:r>
                        <a:rPr lang="de-DE" sz="2000" dirty="0" smtClean="0"/>
                        <a:t>Module </a:t>
                      </a:r>
                      <a:r>
                        <a:rPr lang="de-DE" sz="2000" dirty="0" err="1" smtClean="0"/>
                        <a:t>level</a:t>
                      </a:r>
                      <a:r>
                        <a:rPr lang="de-DE" sz="2000" dirty="0" smtClean="0"/>
                        <a:t> (</a:t>
                      </a:r>
                      <a:r>
                        <a:rPr lang="de-DE" sz="2000" dirty="0" err="1" smtClean="0"/>
                        <a:t>recommendation</a:t>
                      </a:r>
                      <a:r>
                        <a:rPr lang="de-DE" sz="2000" dirty="0" smtClean="0"/>
                        <a:t> 6-8) – </a:t>
                      </a:r>
                      <a:r>
                        <a:rPr lang="de-DE" sz="2000" dirty="0" err="1" smtClean="0"/>
                        <a:t>as</a:t>
                      </a:r>
                      <a:r>
                        <a:rPr lang="de-DE" sz="2000" dirty="0" smtClean="0"/>
                        <a:t> </a:t>
                      </a:r>
                      <a:r>
                        <a:rPr lang="de-DE" sz="2000" dirty="0" err="1" smtClean="0"/>
                        <a:t>above</a:t>
                      </a:r>
                      <a:r>
                        <a:rPr lang="de-DE" sz="2000" dirty="0" smtClean="0"/>
                        <a:t> </a:t>
                      </a:r>
                      <a:r>
                        <a:rPr lang="de-DE" sz="2000" dirty="0" err="1" smtClean="0"/>
                        <a:t>and</a:t>
                      </a:r>
                      <a:r>
                        <a:rPr lang="de-DE" sz="2000" dirty="0" smtClean="0"/>
                        <a:t> </a:t>
                      </a:r>
                      <a:r>
                        <a:rPr lang="de-DE" sz="2000" dirty="0" err="1" smtClean="0"/>
                        <a:t>supplement</a:t>
                      </a:r>
                      <a:endParaRPr lang="de-DE" sz="2000" dirty="0"/>
                    </a:p>
                  </a:txBody>
                  <a:tcPr/>
                </a:tc>
                <a:extLst>
                  <a:ext uri="{0D108BD9-81ED-4DB2-BD59-A6C34878D82A}">
                    <a16:rowId xmlns:a16="http://schemas.microsoft.com/office/drawing/2014/main" xmlns="" val="904667930"/>
                  </a:ext>
                </a:extLst>
              </a:tr>
              <a:tr h="605425">
                <a:tc>
                  <a:txBody>
                    <a:bodyPr/>
                    <a:lstStyle/>
                    <a:p>
                      <a:r>
                        <a:rPr lang="de-DE" sz="2000" dirty="0" smtClean="0"/>
                        <a:t>Writing Learning</a:t>
                      </a:r>
                      <a:r>
                        <a:rPr lang="de-DE" sz="2000" baseline="0" dirty="0" smtClean="0"/>
                        <a:t> Outcomes </a:t>
                      </a:r>
                      <a:endParaRPr lang="de-DE" sz="2000" dirty="0"/>
                    </a:p>
                  </a:txBody>
                  <a:tcPr/>
                </a:tc>
                <a:tc>
                  <a:txBody>
                    <a:bodyPr/>
                    <a:lstStyle/>
                    <a:p>
                      <a:r>
                        <a:rPr lang="de-DE" sz="2000" dirty="0" err="1" smtClean="0"/>
                        <a:t>Taxonomy</a:t>
                      </a:r>
                      <a:r>
                        <a:rPr lang="de-DE" sz="2000" dirty="0" smtClean="0"/>
                        <a:t>,</a:t>
                      </a:r>
                      <a:r>
                        <a:rPr lang="de-DE" sz="2000" baseline="0" dirty="0" smtClean="0"/>
                        <a:t> e.g. Bloom – </a:t>
                      </a:r>
                      <a:r>
                        <a:rPr lang="de-DE" sz="2000" baseline="0" dirty="0" err="1" smtClean="0"/>
                        <a:t>see</a:t>
                      </a:r>
                      <a:r>
                        <a:rPr lang="de-DE" sz="2000" baseline="0" dirty="0" smtClean="0"/>
                        <a:t> </a:t>
                      </a:r>
                      <a:r>
                        <a:rPr lang="de-DE" sz="2000" baseline="0" dirty="0" err="1" smtClean="0"/>
                        <a:t>supplement</a:t>
                      </a:r>
                      <a:r>
                        <a:rPr lang="de-DE" sz="2000" baseline="0" dirty="0" smtClean="0"/>
                        <a:t> </a:t>
                      </a:r>
                      <a:endParaRPr lang="de-DE" sz="2000" dirty="0"/>
                    </a:p>
                  </a:txBody>
                  <a:tcPr/>
                </a:tc>
                <a:extLst>
                  <a:ext uri="{0D108BD9-81ED-4DB2-BD59-A6C34878D82A}">
                    <a16:rowId xmlns:a16="http://schemas.microsoft.com/office/drawing/2014/main" xmlns="" val="301426512"/>
                  </a:ext>
                </a:extLst>
              </a:tr>
              <a:tr h="785665">
                <a:tc>
                  <a:txBody>
                    <a:bodyPr/>
                    <a:lstStyle/>
                    <a:p>
                      <a:r>
                        <a:rPr lang="de-DE" sz="2000" dirty="0" err="1" smtClean="0"/>
                        <a:t>Testing</a:t>
                      </a:r>
                      <a:r>
                        <a:rPr lang="de-DE" sz="2000" dirty="0" smtClean="0"/>
                        <a:t> Learning Outcomes</a:t>
                      </a:r>
                      <a:endParaRPr lang="de-DE" sz="2000" dirty="0"/>
                    </a:p>
                  </a:txBody>
                  <a:tcPr/>
                </a:tc>
                <a:tc>
                  <a:txBody>
                    <a:bodyPr/>
                    <a:lstStyle/>
                    <a:p>
                      <a:r>
                        <a:rPr lang="de-DE" sz="2000" dirty="0" smtClean="0"/>
                        <a:t>Test </a:t>
                      </a:r>
                      <a:r>
                        <a:rPr lang="de-DE" sz="2000" dirty="0" err="1" smtClean="0"/>
                        <a:t>whether</a:t>
                      </a:r>
                      <a:r>
                        <a:rPr lang="de-DE" sz="2000" dirty="0" smtClean="0"/>
                        <a:t> </a:t>
                      </a:r>
                      <a:r>
                        <a:rPr lang="de-DE" sz="2000" dirty="0" err="1" smtClean="0"/>
                        <a:t>the</a:t>
                      </a:r>
                      <a:r>
                        <a:rPr lang="de-DE" sz="2000" dirty="0" smtClean="0"/>
                        <a:t> </a:t>
                      </a:r>
                      <a:r>
                        <a:rPr lang="de-DE" sz="2000" dirty="0" err="1" smtClean="0"/>
                        <a:t>programme</a:t>
                      </a:r>
                      <a:r>
                        <a:rPr lang="de-DE" sz="2000" baseline="0" dirty="0" smtClean="0"/>
                        <a:t> </a:t>
                      </a:r>
                      <a:r>
                        <a:rPr lang="de-DE" sz="2000" baseline="0" dirty="0" err="1" smtClean="0"/>
                        <a:t>level</a:t>
                      </a:r>
                      <a:r>
                        <a:rPr lang="de-DE" sz="2000" baseline="0" dirty="0" smtClean="0"/>
                        <a:t> </a:t>
                      </a:r>
                      <a:r>
                        <a:rPr lang="de-DE" sz="2000" baseline="0" dirty="0" err="1" smtClean="0"/>
                        <a:t>learning</a:t>
                      </a:r>
                      <a:r>
                        <a:rPr lang="de-DE" sz="2000" baseline="0" dirty="0" smtClean="0"/>
                        <a:t> </a:t>
                      </a:r>
                      <a:r>
                        <a:rPr lang="de-DE" sz="2000" baseline="0" dirty="0" err="1" smtClean="0"/>
                        <a:t>outcomes</a:t>
                      </a:r>
                      <a:r>
                        <a:rPr lang="de-DE" sz="2000" baseline="0" dirty="0" smtClean="0"/>
                        <a:t> </a:t>
                      </a:r>
                      <a:r>
                        <a:rPr lang="de-DE" sz="2000" baseline="0" dirty="0" err="1" smtClean="0"/>
                        <a:t>are</a:t>
                      </a:r>
                      <a:r>
                        <a:rPr lang="de-DE" sz="2000" baseline="0" dirty="0" smtClean="0"/>
                        <a:t> </a:t>
                      </a:r>
                      <a:r>
                        <a:rPr lang="de-DE" sz="2000" baseline="0" dirty="0" err="1" smtClean="0"/>
                        <a:t>reflected</a:t>
                      </a:r>
                      <a:r>
                        <a:rPr lang="de-DE" sz="2000" baseline="0" dirty="0" smtClean="0"/>
                        <a:t> </a:t>
                      </a:r>
                      <a:r>
                        <a:rPr lang="de-DE" sz="2000" baseline="0" dirty="0" err="1" smtClean="0"/>
                        <a:t>by</a:t>
                      </a:r>
                      <a:r>
                        <a:rPr lang="de-DE" sz="2000" baseline="0" dirty="0" smtClean="0"/>
                        <a:t> </a:t>
                      </a:r>
                      <a:r>
                        <a:rPr lang="de-DE" sz="2000" baseline="0" dirty="0" err="1" smtClean="0"/>
                        <a:t>the</a:t>
                      </a:r>
                      <a:r>
                        <a:rPr lang="de-DE" sz="2000" baseline="0" dirty="0" smtClean="0"/>
                        <a:t> </a:t>
                      </a:r>
                      <a:r>
                        <a:rPr lang="de-DE" sz="2000" baseline="0" dirty="0" err="1" smtClean="0"/>
                        <a:t>module</a:t>
                      </a:r>
                      <a:r>
                        <a:rPr lang="de-DE" sz="2000" baseline="0" dirty="0" smtClean="0"/>
                        <a:t> </a:t>
                      </a:r>
                      <a:r>
                        <a:rPr lang="de-DE" sz="2000" baseline="0" dirty="0" err="1" smtClean="0"/>
                        <a:t>learning</a:t>
                      </a:r>
                      <a:r>
                        <a:rPr lang="de-DE" sz="2000" baseline="0" dirty="0" smtClean="0"/>
                        <a:t> </a:t>
                      </a:r>
                      <a:r>
                        <a:rPr lang="de-DE" sz="2000" baseline="0" dirty="0" err="1" smtClean="0"/>
                        <a:t>outcomes</a:t>
                      </a:r>
                      <a:r>
                        <a:rPr lang="de-DE" sz="2000" baseline="0" dirty="0" smtClean="0"/>
                        <a:t> </a:t>
                      </a:r>
                      <a:r>
                        <a:rPr lang="de-DE" sz="2000" baseline="0" dirty="0" err="1" smtClean="0"/>
                        <a:t>and</a:t>
                      </a:r>
                      <a:r>
                        <a:rPr lang="de-DE" sz="2000" baseline="0" dirty="0" smtClean="0"/>
                        <a:t> vice </a:t>
                      </a:r>
                      <a:r>
                        <a:rPr lang="de-DE" sz="2000" baseline="0" dirty="0" err="1" smtClean="0"/>
                        <a:t>versa</a:t>
                      </a:r>
                      <a:r>
                        <a:rPr lang="de-DE" sz="2000" baseline="0" dirty="0" smtClean="0"/>
                        <a:t> (</a:t>
                      </a:r>
                      <a:r>
                        <a:rPr lang="de-DE" sz="2000" baseline="0" dirty="0" err="1" smtClean="0"/>
                        <a:t>coherence</a:t>
                      </a:r>
                      <a:r>
                        <a:rPr lang="de-DE" sz="2000" baseline="0" dirty="0" smtClean="0"/>
                        <a:t> </a:t>
                      </a:r>
                      <a:r>
                        <a:rPr lang="de-DE" sz="2000" baseline="0" dirty="0" err="1" smtClean="0"/>
                        <a:t>and</a:t>
                      </a:r>
                      <a:r>
                        <a:rPr lang="de-DE" sz="2000" baseline="0" dirty="0" smtClean="0"/>
                        <a:t> </a:t>
                      </a:r>
                      <a:r>
                        <a:rPr lang="de-DE" sz="2000" baseline="0" dirty="0" err="1" smtClean="0"/>
                        <a:t>consistency</a:t>
                      </a:r>
                      <a:r>
                        <a:rPr lang="de-DE" sz="2000" baseline="0" dirty="0" smtClean="0"/>
                        <a:t>)</a:t>
                      </a:r>
                      <a:endParaRPr lang="de-DE" sz="2000" dirty="0"/>
                    </a:p>
                  </a:txBody>
                  <a:tcPr/>
                </a:tc>
                <a:extLst>
                  <a:ext uri="{0D108BD9-81ED-4DB2-BD59-A6C34878D82A}">
                    <a16:rowId xmlns:a16="http://schemas.microsoft.com/office/drawing/2014/main" xmlns="" val="1114476611"/>
                  </a:ext>
                </a:extLst>
              </a:tr>
              <a:tr h="605425">
                <a:tc>
                  <a:txBody>
                    <a:bodyPr/>
                    <a:lstStyle/>
                    <a:p>
                      <a:r>
                        <a:rPr lang="de-DE" sz="2000" dirty="0" err="1" smtClean="0"/>
                        <a:t>Testing</a:t>
                      </a:r>
                      <a:r>
                        <a:rPr lang="de-DE" sz="2000" dirty="0" smtClean="0"/>
                        <a:t> Learning Outcomes</a:t>
                      </a:r>
                      <a:endParaRPr lang="de-DE" sz="2000" dirty="0"/>
                    </a:p>
                  </a:txBody>
                  <a:tcPr/>
                </a:tc>
                <a:tc>
                  <a:txBody>
                    <a:bodyPr/>
                    <a:lstStyle/>
                    <a:p>
                      <a:r>
                        <a:rPr lang="de-DE" sz="2000" dirty="0" err="1" smtClean="0"/>
                        <a:t>Types</a:t>
                      </a:r>
                      <a:r>
                        <a:rPr lang="de-DE" sz="2000" dirty="0" smtClean="0"/>
                        <a:t>/</a:t>
                      </a:r>
                      <a:r>
                        <a:rPr lang="de-DE" sz="2000" dirty="0" err="1" smtClean="0"/>
                        <a:t>forms</a:t>
                      </a:r>
                      <a:r>
                        <a:rPr lang="de-DE" sz="2000" dirty="0" smtClean="0"/>
                        <a:t> </a:t>
                      </a:r>
                      <a:r>
                        <a:rPr lang="de-DE" sz="2000" dirty="0" err="1" smtClean="0"/>
                        <a:t>of</a:t>
                      </a:r>
                      <a:r>
                        <a:rPr lang="de-DE" sz="2000" dirty="0" smtClean="0"/>
                        <a:t> </a:t>
                      </a:r>
                      <a:r>
                        <a:rPr lang="de-DE" sz="2000" dirty="0" err="1" smtClean="0"/>
                        <a:t>tests</a:t>
                      </a:r>
                      <a:r>
                        <a:rPr lang="de-DE" sz="2000" dirty="0" smtClean="0"/>
                        <a:t> </a:t>
                      </a:r>
                      <a:r>
                        <a:rPr lang="de-DE" sz="2000" dirty="0" err="1" smtClean="0"/>
                        <a:t>whch</a:t>
                      </a:r>
                      <a:r>
                        <a:rPr lang="de-DE" sz="2000" baseline="0" dirty="0" smtClean="0"/>
                        <a:t> </a:t>
                      </a:r>
                      <a:r>
                        <a:rPr lang="de-DE" sz="2000" baseline="0" dirty="0" err="1" smtClean="0"/>
                        <a:t>verify</a:t>
                      </a:r>
                      <a:r>
                        <a:rPr lang="de-DE" sz="2000" baseline="0" dirty="0" smtClean="0"/>
                        <a:t> </a:t>
                      </a:r>
                      <a:r>
                        <a:rPr lang="de-DE" sz="2000" baseline="0" dirty="0" err="1" smtClean="0"/>
                        <a:t>the</a:t>
                      </a:r>
                      <a:r>
                        <a:rPr lang="de-DE" sz="2000" baseline="0" dirty="0" smtClean="0"/>
                        <a:t> </a:t>
                      </a:r>
                      <a:r>
                        <a:rPr lang="de-DE" sz="2000" baseline="0" dirty="0" err="1" smtClean="0"/>
                        <a:t>achievement</a:t>
                      </a:r>
                      <a:r>
                        <a:rPr lang="de-DE" sz="2000" baseline="0" dirty="0" smtClean="0"/>
                        <a:t> </a:t>
                      </a:r>
                      <a:r>
                        <a:rPr lang="de-DE" sz="2000" baseline="0" dirty="0" err="1" smtClean="0"/>
                        <a:t>of</a:t>
                      </a:r>
                      <a:r>
                        <a:rPr lang="de-DE" sz="2000" baseline="0" dirty="0" smtClean="0"/>
                        <a:t> </a:t>
                      </a:r>
                      <a:r>
                        <a:rPr lang="de-DE" sz="2000" baseline="0" dirty="0" err="1" smtClean="0"/>
                        <a:t>learning</a:t>
                      </a:r>
                      <a:r>
                        <a:rPr lang="de-DE" sz="2000" baseline="0" dirty="0" smtClean="0"/>
                        <a:t> </a:t>
                      </a:r>
                      <a:r>
                        <a:rPr lang="de-DE" sz="2000" baseline="0" dirty="0" err="1" smtClean="0"/>
                        <a:t>outcomes</a:t>
                      </a:r>
                      <a:endParaRPr lang="de-DE" sz="2000" dirty="0"/>
                    </a:p>
                  </a:txBody>
                  <a:tcPr/>
                </a:tc>
                <a:extLst>
                  <a:ext uri="{0D108BD9-81ED-4DB2-BD59-A6C34878D82A}">
                    <a16:rowId xmlns:a16="http://schemas.microsoft.com/office/drawing/2014/main" xmlns="" val="382005867"/>
                  </a:ext>
                </a:extLst>
              </a:tr>
              <a:tr h="605425">
                <a:tc>
                  <a:txBody>
                    <a:bodyPr/>
                    <a:lstStyle/>
                    <a:p>
                      <a:endParaRPr lang="de-DE" sz="2000" dirty="0"/>
                    </a:p>
                  </a:txBody>
                  <a:tcPr/>
                </a:tc>
                <a:tc>
                  <a:txBody>
                    <a:bodyPr/>
                    <a:lstStyle/>
                    <a:p>
                      <a:endParaRPr lang="de-DE" sz="2000" dirty="0"/>
                    </a:p>
                  </a:txBody>
                  <a:tcPr/>
                </a:tc>
                <a:extLst>
                  <a:ext uri="{0D108BD9-81ED-4DB2-BD59-A6C34878D82A}">
                    <a16:rowId xmlns:a16="http://schemas.microsoft.com/office/drawing/2014/main" xmlns="" val="781993908"/>
                  </a:ext>
                </a:extLst>
              </a:tr>
            </a:tbl>
          </a:graphicData>
        </a:graphic>
      </p:graphicFrame>
    </p:spTree>
    <p:extLst>
      <p:ext uri="{BB962C8B-B14F-4D97-AF65-F5344CB8AC3E}">
        <p14:creationId xmlns:p14="http://schemas.microsoft.com/office/powerpoint/2010/main" val="2473081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085975" y="128587"/>
            <a:ext cx="81867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Possible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supportive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indicators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for</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quality</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elle 5"/>
          <p:cNvGraphicFramePr>
            <a:graphicFrameLocks noGrp="1"/>
          </p:cNvGraphicFramePr>
          <p:nvPr>
            <p:extLst>
              <p:ext uri="{D42A27DB-BD31-4B8C-83A1-F6EECF244321}">
                <p14:modId xmlns:p14="http://schemas.microsoft.com/office/powerpoint/2010/main" val="1222374784"/>
              </p:ext>
            </p:extLst>
          </p:nvPr>
        </p:nvGraphicFramePr>
        <p:xfrm>
          <a:off x="0" y="714377"/>
          <a:ext cx="12192000" cy="5041513"/>
        </p:xfrm>
        <a:graphic>
          <a:graphicData uri="http://schemas.openxmlformats.org/drawingml/2006/table">
            <a:tbl>
              <a:tblPr firstRow="1" bandRow="1">
                <a:tableStyleId>{5C22544A-7EE6-4342-B048-85BDC9FD1C3A}</a:tableStyleId>
              </a:tblPr>
              <a:tblGrid>
                <a:gridCol w="4257675">
                  <a:extLst>
                    <a:ext uri="{9D8B030D-6E8A-4147-A177-3AD203B41FA5}">
                      <a16:colId xmlns:a16="http://schemas.microsoft.com/office/drawing/2014/main" xmlns="" val="3780897281"/>
                    </a:ext>
                  </a:extLst>
                </a:gridCol>
                <a:gridCol w="7934325">
                  <a:extLst>
                    <a:ext uri="{9D8B030D-6E8A-4147-A177-3AD203B41FA5}">
                      <a16:colId xmlns:a16="http://schemas.microsoft.com/office/drawing/2014/main" xmlns="" val="1877850861"/>
                    </a:ext>
                  </a:extLst>
                </a:gridCol>
              </a:tblGrid>
              <a:tr h="698567">
                <a:tc>
                  <a:txBody>
                    <a:bodyPr/>
                    <a:lstStyle/>
                    <a:p>
                      <a:pPr algn="ctr"/>
                      <a:r>
                        <a:rPr lang="de-DE" sz="2400" dirty="0" smtClean="0"/>
                        <a:t>Tools</a:t>
                      </a:r>
                      <a:endParaRPr lang="de-DE" sz="2400" dirty="0"/>
                    </a:p>
                  </a:txBody>
                  <a:tcPr/>
                </a:tc>
                <a:tc>
                  <a:txBody>
                    <a:bodyPr/>
                    <a:lstStyle/>
                    <a:p>
                      <a:pPr algn="ctr"/>
                      <a:r>
                        <a:rPr lang="de-DE" sz="2400" dirty="0" smtClean="0"/>
                        <a:t>Benchmarks</a:t>
                      </a:r>
                      <a:endParaRPr lang="de-DE" sz="2400" dirty="0"/>
                    </a:p>
                  </a:txBody>
                  <a:tcPr/>
                </a:tc>
                <a:extLst>
                  <a:ext uri="{0D108BD9-81ED-4DB2-BD59-A6C34878D82A}">
                    <a16:rowId xmlns:a16="http://schemas.microsoft.com/office/drawing/2014/main" xmlns="" val="2203815743"/>
                  </a:ext>
                </a:extLst>
              </a:tr>
              <a:tr h="530156">
                <a:tc>
                  <a:txBody>
                    <a:bodyPr/>
                    <a:lstStyle/>
                    <a:p>
                      <a:r>
                        <a:rPr lang="de-DE" sz="2000" dirty="0" smtClean="0"/>
                        <a:t>Assessment </a:t>
                      </a:r>
                      <a:r>
                        <a:rPr lang="de-DE" sz="2000" dirty="0" err="1" smtClean="0"/>
                        <a:t>Grid</a:t>
                      </a:r>
                      <a:r>
                        <a:rPr lang="de-DE" sz="2000" dirty="0" smtClean="0"/>
                        <a:t> / </a:t>
                      </a:r>
                      <a:r>
                        <a:rPr lang="de-DE" sz="2000" dirty="0" err="1" smtClean="0"/>
                        <a:t>Grading</a:t>
                      </a:r>
                      <a:r>
                        <a:rPr lang="de-DE" sz="2000" dirty="0" smtClean="0"/>
                        <a:t> Framework</a:t>
                      </a:r>
                      <a:endParaRPr lang="de-DE" sz="2000" dirty="0"/>
                    </a:p>
                  </a:txBody>
                  <a:tcPr/>
                </a:tc>
                <a:tc>
                  <a:txBody>
                    <a:bodyPr/>
                    <a:lstStyle/>
                    <a:p>
                      <a:endParaRPr lang="de-DE" sz="2000" dirty="0"/>
                    </a:p>
                  </a:txBody>
                  <a:tcPr/>
                </a:tc>
                <a:extLst>
                  <a:ext uri="{0D108BD9-81ED-4DB2-BD59-A6C34878D82A}">
                    <a16:rowId xmlns:a16="http://schemas.microsoft.com/office/drawing/2014/main" xmlns="" val="1685291257"/>
                  </a:ext>
                </a:extLst>
              </a:tr>
              <a:tr h="605425">
                <a:tc>
                  <a:txBody>
                    <a:bodyPr/>
                    <a:lstStyle/>
                    <a:p>
                      <a:r>
                        <a:rPr lang="de-DE" sz="2000" dirty="0" smtClean="0"/>
                        <a:t>Learning</a:t>
                      </a:r>
                      <a:r>
                        <a:rPr lang="de-DE" sz="2000" baseline="0" dirty="0" smtClean="0"/>
                        <a:t> Outcomes – Assessment </a:t>
                      </a:r>
                      <a:r>
                        <a:rPr lang="de-DE" sz="2000" baseline="0" dirty="0" err="1" smtClean="0"/>
                        <a:t>Grid</a:t>
                      </a:r>
                      <a:endParaRPr lang="de-DE" sz="2000" dirty="0"/>
                    </a:p>
                  </a:txBody>
                  <a:tcPr/>
                </a:tc>
                <a:tc>
                  <a:txBody>
                    <a:bodyPr/>
                    <a:lstStyle/>
                    <a:p>
                      <a:endParaRPr lang="de-DE" sz="2000" dirty="0"/>
                    </a:p>
                  </a:txBody>
                  <a:tcPr/>
                </a:tc>
                <a:extLst>
                  <a:ext uri="{0D108BD9-81ED-4DB2-BD59-A6C34878D82A}">
                    <a16:rowId xmlns:a16="http://schemas.microsoft.com/office/drawing/2014/main" xmlns="" val="2533029007"/>
                  </a:ext>
                </a:extLst>
              </a:tr>
              <a:tr h="605425">
                <a:tc>
                  <a:txBody>
                    <a:bodyPr/>
                    <a:lstStyle/>
                    <a:p>
                      <a:r>
                        <a:rPr lang="de-DE" sz="2000" dirty="0" smtClean="0"/>
                        <a:t>Grade Distribution</a:t>
                      </a:r>
                      <a:endParaRPr lang="de-DE" sz="2000" dirty="0"/>
                    </a:p>
                  </a:txBody>
                  <a:tcPr/>
                </a:tc>
                <a:tc>
                  <a:txBody>
                    <a:bodyPr/>
                    <a:lstStyle/>
                    <a:p>
                      <a:endParaRPr lang="de-DE" sz="2000" dirty="0"/>
                    </a:p>
                  </a:txBody>
                  <a:tcPr/>
                </a:tc>
                <a:extLst>
                  <a:ext uri="{0D108BD9-81ED-4DB2-BD59-A6C34878D82A}">
                    <a16:rowId xmlns:a16="http://schemas.microsoft.com/office/drawing/2014/main" xmlns="" val="904667930"/>
                  </a:ext>
                </a:extLst>
              </a:tr>
              <a:tr h="605425">
                <a:tc>
                  <a:txBody>
                    <a:bodyPr/>
                    <a:lstStyle/>
                    <a:p>
                      <a:r>
                        <a:rPr lang="de-DE" sz="2000" dirty="0" smtClean="0"/>
                        <a:t>Learning Outcomes</a:t>
                      </a:r>
                      <a:r>
                        <a:rPr lang="de-DE" sz="2000" baseline="0" dirty="0" smtClean="0"/>
                        <a:t> - </a:t>
                      </a:r>
                      <a:r>
                        <a:rPr lang="de-DE" sz="2000" dirty="0" err="1" smtClean="0"/>
                        <a:t>Workload</a:t>
                      </a:r>
                      <a:r>
                        <a:rPr lang="de-DE" sz="2000" dirty="0" smtClean="0"/>
                        <a:t> </a:t>
                      </a:r>
                      <a:r>
                        <a:rPr lang="de-DE" sz="2000" dirty="0" err="1" smtClean="0"/>
                        <a:t>Grid</a:t>
                      </a:r>
                      <a:endParaRPr lang="de-DE" sz="2000" dirty="0"/>
                    </a:p>
                  </a:txBody>
                  <a:tcPr/>
                </a:tc>
                <a:tc>
                  <a:txBody>
                    <a:bodyPr/>
                    <a:lstStyle/>
                    <a:p>
                      <a:endParaRPr lang="de-DE" sz="2000" dirty="0"/>
                    </a:p>
                  </a:txBody>
                  <a:tcPr/>
                </a:tc>
                <a:extLst>
                  <a:ext uri="{0D108BD9-81ED-4DB2-BD59-A6C34878D82A}">
                    <a16:rowId xmlns:a16="http://schemas.microsoft.com/office/drawing/2014/main" xmlns="" val="301426512"/>
                  </a:ext>
                </a:extLst>
              </a:tr>
              <a:tr h="785665">
                <a:tc>
                  <a:txBody>
                    <a:bodyPr/>
                    <a:lstStyle/>
                    <a:p>
                      <a:r>
                        <a:rPr lang="de-DE" sz="2000" dirty="0" smtClean="0"/>
                        <a:t>Level</a:t>
                      </a:r>
                      <a:endParaRPr lang="de-DE" sz="2000" dirty="0"/>
                    </a:p>
                  </a:txBody>
                  <a:tcPr/>
                </a:tc>
                <a:tc>
                  <a:txBody>
                    <a:bodyPr/>
                    <a:lstStyle/>
                    <a:p>
                      <a:endParaRPr lang="de-DE" sz="2000" dirty="0"/>
                    </a:p>
                  </a:txBody>
                  <a:tcPr/>
                </a:tc>
                <a:extLst>
                  <a:ext uri="{0D108BD9-81ED-4DB2-BD59-A6C34878D82A}">
                    <a16:rowId xmlns:a16="http://schemas.microsoft.com/office/drawing/2014/main" xmlns="" val="1114476611"/>
                  </a:ext>
                </a:extLst>
              </a:tr>
              <a:tr h="605425">
                <a:tc>
                  <a:txBody>
                    <a:bodyPr/>
                    <a:lstStyle/>
                    <a:p>
                      <a:r>
                        <a:rPr lang="de-DE" sz="2000" dirty="0" smtClean="0"/>
                        <a:t>Denomination</a:t>
                      </a:r>
                      <a:endParaRPr lang="de-DE" sz="2000" dirty="0"/>
                    </a:p>
                  </a:txBody>
                  <a:tcPr/>
                </a:tc>
                <a:tc>
                  <a:txBody>
                    <a:bodyPr/>
                    <a:lstStyle/>
                    <a:p>
                      <a:endParaRPr lang="de-DE" sz="2000" dirty="0"/>
                    </a:p>
                  </a:txBody>
                  <a:tcPr/>
                </a:tc>
                <a:extLst>
                  <a:ext uri="{0D108BD9-81ED-4DB2-BD59-A6C34878D82A}">
                    <a16:rowId xmlns:a16="http://schemas.microsoft.com/office/drawing/2014/main" xmlns="" val="382005867"/>
                  </a:ext>
                </a:extLst>
              </a:tr>
              <a:tr h="605425">
                <a:tc>
                  <a:txBody>
                    <a:bodyPr/>
                    <a:lstStyle/>
                    <a:p>
                      <a:endParaRPr lang="de-DE" sz="2000" dirty="0"/>
                    </a:p>
                  </a:txBody>
                  <a:tcPr/>
                </a:tc>
                <a:tc>
                  <a:txBody>
                    <a:bodyPr/>
                    <a:lstStyle/>
                    <a:p>
                      <a:endParaRPr lang="de-DE" sz="2000" dirty="0"/>
                    </a:p>
                  </a:txBody>
                  <a:tcPr/>
                </a:tc>
                <a:extLst>
                  <a:ext uri="{0D108BD9-81ED-4DB2-BD59-A6C34878D82A}">
                    <a16:rowId xmlns:a16="http://schemas.microsoft.com/office/drawing/2014/main" xmlns="" val="781993908"/>
                  </a:ext>
                </a:extLst>
              </a:tr>
            </a:tbl>
          </a:graphicData>
        </a:graphic>
      </p:graphicFrame>
    </p:spTree>
    <p:extLst>
      <p:ext uri="{BB962C8B-B14F-4D97-AF65-F5344CB8AC3E}">
        <p14:creationId xmlns:p14="http://schemas.microsoft.com/office/powerpoint/2010/main" val="1483551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80368" y="242887"/>
            <a:ext cx="87066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SWOT-Matrix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In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relation</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first</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stage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PDCA-Cycle: </a:t>
            </a:r>
            <a:r>
              <a:rPr kumimoji="0" lang="de-DE"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Plan</a:t>
            </a:r>
            <a:endParaRPr kumimoji="0" lang="de-D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4" name="Tabelle 3"/>
          <p:cNvGraphicFramePr>
            <a:graphicFrameLocks noGrp="1"/>
          </p:cNvGraphicFramePr>
          <p:nvPr>
            <p:extLst/>
          </p:nvPr>
        </p:nvGraphicFramePr>
        <p:xfrm>
          <a:off x="171449" y="1534052"/>
          <a:ext cx="11830050" cy="5212080"/>
        </p:xfrm>
        <a:graphic>
          <a:graphicData uri="http://schemas.openxmlformats.org/drawingml/2006/table">
            <a:tbl>
              <a:tblPr firstRow="1" bandRow="1">
                <a:tableStyleId>{5C22544A-7EE6-4342-B048-85BDC9FD1C3A}</a:tableStyleId>
              </a:tblPr>
              <a:tblGrid>
                <a:gridCol w="2366010">
                  <a:extLst>
                    <a:ext uri="{9D8B030D-6E8A-4147-A177-3AD203B41FA5}">
                      <a16:colId xmlns:a16="http://schemas.microsoft.com/office/drawing/2014/main" xmlns="" val="1411217"/>
                    </a:ext>
                  </a:extLst>
                </a:gridCol>
                <a:gridCol w="2366010">
                  <a:extLst>
                    <a:ext uri="{9D8B030D-6E8A-4147-A177-3AD203B41FA5}">
                      <a16:colId xmlns:a16="http://schemas.microsoft.com/office/drawing/2014/main" xmlns="" val="3052926403"/>
                    </a:ext>
                  </a:extLst>
                </a:gridCol>
                <a:gridCol w="2366010">
                  <a:extLst>
                    <a:ext uri="{9D8B030D-6E8A-4147-A177-3AD203B41FA5}">
                      <a16:colId xmlns:a16="http://schemas.microsoft.com/office/drawing/2014/main" xmlns="" val="377852674"/>
                    </a:ext>
                  </a:extLst>
                </a:gridCol>
                <a:gridCol w="2366010">
                  <a:extLst>
                    <a:ext uri="{9D8B030D-6E8A-4147-A177-3AD203B41FA5}">
                      <a16:colId xmlns:a16="http://schemas.microsoft.com/office/drawing/2014/main" xmlns="" val="406055828"/>
                    </a:ext>
                  </a:extLst>
                </a:gridCol>
                <a:gridCol w="2366010">
                  <a:extLst>
                    <a:ext uri="{9D8B030D-6E8A-4147-A177-3AD203B41FA5}">
                      <a16:colId xmlns:a16="http://schemas.microsoft.com/office/drawing/2014/main" xmlns="" val="1465510744"/>
                    </a:ext>
                  </a:extLst>
                </a:gridCol>
              </a:tblGrid>
              <a:tr h="370840">
                <a:tc>
                  <a:txBody>
                    <a:bodyPr/>
                    <a:lstStyle/>
                    <a:p>
                      <a:endParaRPr lang="de-DE"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tc>
                  <a:txBody>
                    <a:bodyPr/>
                    <a:lstStyle/>
                    <a:p>
                      <a:r>
                        <a:rPr lang="de-DE" sz="2400" dirty="0" err="1" smtClean="0"/>
                        <a:t>Opportunities</a:t>
                      </a:r>
                      <a:endParaRPr lang="de-DE" sz="2400" dirty="0"/>
                    </a:p>
                  </a:txBody>
                  <a:tcPr/>
                </a:tc>
                <a:tc>
                  <a:txBody>
                    <a:bodyPr/>
                    <a:lstStyle/>
                    <a:p>
                      <a:r>
                        <a:rPr lang="de-DE" sz="2400" dirty="0" err="1" smtClean="0"/>
                        <a:t>Threats</a:t>
                      </a:r>
                      <a:endParaRPr lang="de-DE" sz="2400" dirty="0"/>
                    </a:p>
                  </a:txBody>
                  <a:tcPr/>
                </a:tc>
                <a:extLst>
                  <a:ext uri="{0D108BD9-81ED-4DB2-BD59-A6C34878D82A}">
                    <a16:rowId xmlns:a16="http://schemas.microsoft.com/office/drawing/2014/main" xmlns="" val="790300296"/>
                  </a:ext>
                </a:extLst>
              </a:tr>
              <a:tr h="370840">
                <a:tc>
                  <a:txBody>
                    <a:bodyPr/>
                    <a:lstStyle/>
                    <a:p>
                      <a:r>
                        <a:rPr lang="de-DE" sz="2400" b="1" dirty="0" err="1" smtClean="0"/>
                        <a:t>Institutional</a:t>
                      </a:r>
                      <a:r>
                        <a:rPr lang="de-DE" sz="2400" b="1" baseline="0" dirty="0" smtClean="0"/>
                        <a:t> </a:t>
                      </a:r>
                      <a:r>
                        <a:rPr lang="de-DE" sz="2400" b="1" baseline="0" dirty="0" err="1" smtClean="0"/>
                        <a:t>Governance</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4015526673"/>
                  </a:ext>
                </a:extLst>
              </a:tr>
              <a:tr h="370840">
                <a:tc>
                  <a:txBody>
                    <a:bodyPr/>
                    <a:lstStyle/>
                    <a:p>
                      <a:r>
                        <a:rPr lang="de-DE" sz="2400" b="1" dirty="0" err="1" smtClean="0"/>
                        <a:t>Institutional</a:t>
                      </a:r>
                      <a:r>
                        <a:rPr lang="de-DE" sz="2400" b="1" dirty="0" smtClean="0"/>
                        <a:t> </a:t>
                      </a:r>
                      <a:r>
                        <a:rPr lang="de-DE" sz="2400" b="1" dirty="0" err="1" smtClean="0"/>
                        <a:t>Ethics</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2771877431"/>
                  </a:ext>
                </a:extLst>
              </a:tr>
              <a:tr h="370840">
                <a:tc>
                  <a:txBody>
                    <a:bodyPr/>
                    <a:lstStyle/>
                    <a:p>
                      <a:r>
                        <a:rPr lang="de-DE" sz="2400" b="1" dirty="0" smtClean="0"/>
                        <a:t>Stakeholders</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572565234"/>
                  </a:ext>
                </a:extLst>
              </a:tr>
              <a:tr h="370840">
                <a:tc>
                  <a:txBody>
                    <a:bodyPr/>
                    <a:lstStyle/>
                    <a:p>
                      <a:r>
                        <a:rPr lang="de-DE" sz="2400" b="1" dirty="0" smtClean="0"/>
                        <a:t>Cultural </a:t>
                      </a:r>
                      <a:r>
                        <a:rPr lang="de-DE" sz="2400" b="1" dirty="0" err="1" smtClean="0"/>
                        <a:t>Context</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1954378836"/>
                  </a:ext>
                </a:extLst>
              </a:tr>
              <a:tr h="370840">
                <a:tc>
                  <a:txBody>
                    <a:bodyPr/>
                    <a:lstStyle/>
                    <a:p>
                      <a:r>
                        <a:rPr lang="de-DE" sz="2400" b="1" dirty="0" err="1" smtClean="0"/>
                        <a:t>Institutional</a:t>
                      </a:r>
                      <a:r>
                        <a:rPr lang="de-DE" sz="2400" b="1" dirty="0" smtClean="0"/>
                        <a:t> </a:t>
                      </a:r>
                      <a:r>
                        <a:rPr lang="de-DE" sz="2400" b="1" dirty="0" err="1" smtClean="0"/>
                        <a:t>Purpose</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3569530985"/>
                  </a:ext>
                </a:extLst>
              </a:tr>
              <a:tr h="370840">
                <a:tc>
                  <a:txBody>
                    <a:bodyPr/>
                    <a:lstStyle/>
                    <a:p>
                      <a:r>
                        <a:rPr lang="de-DE" sz="2400" b="1" dirty="0" err="1" smtClean="0"/>
                        <a:t>Strategy</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3922074955"/>
                  </a:ext>
                </a:extLst>
              </a:tr>
              <a:tr h="370840">
                <a:tc>
                  <a:txBody>
                    <a:bodyPr/>
                    <a:lstStyle/>
                    <a:p>
                      <a:r>
                        <a:rPr lang="de-DE" sz="2400" b="1" dirty="0" smtClean="0"/>
                        <a:t>Programme(s)</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xmlns="" val="2489922955"/>
                  </a:ext>
                </a:extLst>
              </a:tr>
              <a:tr h="370840">
                <a:tc>
                  <a:txBody>
                    <a:bodyPr/>
                    <a:lstStyle/>
                    <a:p>
                      <a:r>
                        <a:rPr lang="de-DE" sz="2400" b="1" dirty="0" err="1" smtClean="0"/>
                        <a:t>Policy</a:t>
                      </a:r>
                      <a:r>
                        <a:rPr lang="de-DE" sz="2400" b="1" dirty="0" smtClean="0"/>
                        <a:t> </a:t>
                      </a:r>
                      <a:r>
                        <a:rPr lang="de-DE" sz="2400" b="1" dirty="0" err="1" smtClean="0"/>
                        <a:t>for</a:t>
                      </a:r>
                      <a:r>
                        <a:rPr lang="de-DE" sz="2400" b="1" dirty="0" smtClean="0"/>
                        <a:t> QA</a:t>
                      </a:r>
                      <a:endParaRPr lang="de-DE" sz="2400" b="1"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xmlns="" val="2086442773"/>
                  </a:ext>
                </a:extLst>
              </a:tr>
            </a:tbl>
          </a:graphicData>
        </a:graphic>
      </p:graphicFrame>
    </p:spTree>
    <p:extLst>
      <p:ext uri="{BB962C8B-B14F-4D97-AF65-F5344CB8AC3E}">
        <p14:creationId xmlns:p14="http://schemas.microsoft.com/office/powerpoint/2010/main" val="82057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214313" y="2877077"/>
          <a:ext cx="11815761" cy="3440997"/>
        </p:xfrm>
        <a:graphic>
          <a:graphicData uri="http://schemas.openxmlformats.org/drawingml/2006/table">
            <a:tbl>
              <a:tblPr firstRow="1" bandRow="1">
                <a:tableStyleId>{5C22544A-7EE6-4342-B048-85BDC9FD1C3A}</a:tableStyleId>
              </a:tblPr>
              <a:tblGrid>
                <a:gridCol w="3938587">
                  <a:extLst>
                    <a:ext uri="{9D8B030D-6E8A-4147-A177-3AD203B41FA5}">
                      <a16:colId xmlns:a16="http://schemas.microsoft.com/office/drawing/2014/main" xmlns="" val="307979633"/>
                    </a:ext>
                  </a:extLst>
                </a:gridCol>
                <a:gridCol w="3938587">
                  <a:extLst>
                    <a:ext uri="{9D8B030D-6E8A-4147-A177-3AD203B41FA5}">
                      <a16:colId xmlns:a16="http://schemas.microsoft.com/office/drawing/2014/main" xmlns="" val="3566032381"/>
                    </a:ext>
                  </a:extLst>
                </a:gridCol>
                <a:gridCol w="3938587">
                  <a:extLst>
                    <a:ext uri="{9D8B030D-6E8A-4147-A177-3AD203B41FA5}">
                      <a16:colId xmlns:a16="http://schemas.microsoft.com/office/drawing/2014/main" xmlns="" val="1116156197"/>
                    </a:ext>
                  </a:extLst>
                </a:gridCol>
              </a:tblGrid>
              <a:tr h="684290">
                <a:tc>
                  <a:txBody>
                    <a:bodyPr/>
                    <a:lstStyle/>
                    <a:p>
                      <a:endParaRPr lang="de-DE"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extLst>
                  <a:ext uri="{0D108BD9-81ED-4DB2-BD59-A6C34878D82A}">
                    <a16:rowId xmlns:a16="http://schemas.microsoft.com/office/drawing/2014/main" xmlns="" val="622219578"/>
                  </a:ext>
                </a:extLst>
              </a:tr>
              <a:tr h="1524983">
                <a:tc>
                  <a:txBody>
                    <a:bodyPr/>
                    <a:lstStyle/>
                    <a:p>
                      <a:r>
                        <a:rPr lang="de-DE" sz="2400" b="1" dirty="0" err="1" smtClean="0"/>
                        <a:t>Opportunities</a:t>
                      </a:r>
                      <a:endParaRPr lang="de-DE" sz="2400" b="1" dirty="0"/>
                    </a:p>
                  </a:txBody>
                  <a:tcPr/>
                </a:tc>
                <a:tc>
                  <a:txBody>
                    <a:bodyPr/>
                    <a:lstStyle/>
                    <a:p>
                      <a:r>
                        <a:rPr lang="de-DE" sz="2400" dirty="0" err="1" smtClean="0"/>
                        <a:t>Use</a:t>
                      </a:r>
                      <a:r>
                        <a:rPr lang="de-DE" sz="2400" dirty="0" smtClean="0"/>
                        <a:t> </a:t>
                      </a:r>
                      <a:r>
                        <a:rPr lang="de-DE" sz="2400" dirty="0" err="1" smtClean="0"/>
                        <a:t>strengths</a:t>
                      </a:r>
                      <a:r>
                        <a:rPr lang="de-DE" sz="2400" dirty="0" smtClean="0"/>
                        <a:t> </a:t>
                      </a:r>
                      <a:r>
                        <a:rPr lang="de-DE" sz="2400" dirty="0" err="1" smtClean="0"/>
                        <a:t>to</a:t>
                      </a:r>
                      <a:r>
                        <a:rPr lang="de-DE" sz="2400" dirty="0" smtClean="0"/>
                        <a:t> </a:t>
                      </a:r>
                      <a:r>
                        <a:rPr lang="de-DE" sz="2400" dirty="0" err="1" smtClean="0"/>
                        <a:t>exploit</a:t>
                      </a:r>
                      <a:r>
                        <a:rPr lang="de-DE" sz="2400" dirty="0" smtClean="0"/>
                        <a:t> </a:t>
                      </a:r>
                      <a:r>
                        <a:rPr lang="de-DE" sz="2400" dirty="0" err="1" smtClean="0"/>
                        <a:t>opportunities</a:t>
                      </a:r>
                      <a:endParaRPr lang="de-DE" sz="2400" dirty="0"/>
                    </a:p>
                  </a:txBody>
                  <a:tcPr/>
                </a:tc>
                <a:tc>
                  <a:txBody>
                    <a:bodyPr/>
                    <a:lstStyle/>
                    <a:p>
                      <a:r>
                        <a:rPr lang="de-DE" sz="2400" dirty="0" smtClean="0"/>
                        <a:t>Take </a:t>
                      </a:r>
                      <a:r>
                        <a:rPr lang="de-DE" sz="2400" dirty="0" err="1" smtClean="0"/>
                        <a:t>advantage</a:t>
                      </a:r>
                      <a:r>
                        <a:rPr lang="de-DE" sz="2400" baseline="0" dirty="0" smtClean="0"/>
                        <a:t> </a:t>
                      </a:r>
                      <a:r>
                        <a:rPr lang="de-DE" sz="2400" baseline="0" dirty="0" err="1" smtClean="0"/>
                        <a:t>of</a:t>
                      </a:r>
                      <a:r>
                        <a:rPr lang="de-DE" sz="2400" baseline="0" dirty="0" smtClean="0"/>
                        <a:t> </a:t>
                      </a:r>
                      <a:r>
                        <a:rPr lang="de-DE" sz="2400" baseline="0" dirty="0" err="1" smtClean="0"/>
                        <a:t>opportunities</a:t>
                      </a:r>
                      <a:r>
                        <a:rPr lang="de-DE" sz="2400" baseline="0" dirty="0" smtClean="0"/>
                        <a:t> </a:t>
                      </a:r>
                      <a:r>
                        <a:rPr lang="de-DE" sz="2400" baseline="0" dirty="0" err="1" smtClean="0"/>
                        <a:t>to</a:t>
                      </a:r>
                      <a:r>
                        <a:rPr lang="de-DE" sz="2400" baseline="0" dirty="0" smtClean="0"/>
                        <a:t> </a:t>
                      </a:r>
                      <a:r>
                        <a:rPr lang="de-DE" sz="2400" baseline="0" dirty="0" err="1" smtClean="0"/>
                        <a:t>overcome</a:t>
                      </a:r>
                      <a:r>
                        <a:rPr lang="de-DE" sz="2400" baseline="0" dirty="0" smtClean="0"/>
                        <a:t> </a:t>
                      </a:r>
                      <a:r>
                        <a:rPr lang="de-DE" sz="2400" baseline="0" dirty="0" err="1" smtClean="0"/>
                        <a:t>weaknesses</a:t>
                      </a:r>
                      <a:endParaRPr lang="de-DE" sz="2400" dirty="0"/>
                    </a:p>
                  </a:txBody>
                  <a:tcPr/>
                </a:tc>
                <a:extLst>
                  <a:ext uri="{0D108BD9-81ED-4DB2-BD59-A6C34878D82A}">
                    <a16:rowId xmlns:a16="http://schemas.microsoft.com/office/drawing/2014/main" xmlns="" val="2875291738"/>
                  </a:ext>
                </a:extLst>
              </a:tr>
              <a:tr h="1231724">
                <a:tc>
                  <a:txBody>
                    <a:bodyPr/>
                    <a:lstStyle/>
                    <a:p>
                      <a:r>
                        <a:rPr lang="de-DE" sz="2400" b="1" dirty="0" err="1" smtClean="0"/>
                        <a:t>Threats</a:t>
                      </a:r>
                      <a:endParaRPr lang="de-DE" sz="2400" b="1" dirty="0"/>
                    </a:p>
                  </a:txBody>
                  <a:tcPr/>
                </a:tc>
                <a:tc>
                  <a:txBody>
                    <a:bodyPr/>
                    <a:lstStyle/>
                    <a:p>
                      <a:r>
                        <a:rPr lang="de-DE" sz="2400" dirty="0" err="1" smtClean="0"/>
                        <a:t>Use</a:t>
                      </a:r>
                      <a:r>
                        <a:rPr lang="de-DE" sz="2400" dirty="0" smtClean="0"/>
                        <a:t> </a:t>
                      </a:r>
                      <a:r>
                        <a:rPr lang="de-DE" sz="2400" dirty="0" err="1" smtClean="0"/>
                        <a:t>strengths</a:t>
                      </a:r>
                      <a:r>
                        <a:rPr lang="de-DE" sz="2400" dirty="0" smtClean="0"/>
                        <a:t> </a:t>
                      </a:r>
                      <a:r>
                        <a:rPr lang="de-DE" sz="2400" dirty="0" err="1" smtClean="0"/>
                        <a:t>to</a:t>
                      </a:r>
                      <a:r>
                        <a:rPr lang="de-DE" sz="2400" dirty="0" smtClean="0"/>
                        <a:t> </a:t>
                      </a:r>
                      <a:r>
                        <a:rPr lang="de-DE" sz="2400" dirty="0" err="1" smtClean="0"/>
                        <a:t>avoid</a:t>
                      </a:r>
                      <a:r>
                        <a:rPr lang="de-DE" sz="2400" dirty="0" smtClean="0"/>
                        <a:t> </a:t>
                      </a:r>
                      <a:r>
                        <a:rPr lang="de-DE" sz="2400" dirty="0" err="1" smtClean="0"/>
                        <a:t>threats</a:t>
                      </a:r>
                      <a:endParaRPr lang="de-DE" sz="2400" dirty="0"/>
                    </a:p>
                  </a:txBody>
                  <a:tcPr/>
                </a:tc>
                <a:tc>
                  <a:txBody>
                    <a:bodyPr/>
                    <a:lstStyle/>
                    <a:p>
                      <a:r>
                        <a:rPr lang="de-DE" sz="2400" dirty="0" err="1" smtClean="0"/>
                        <a:t>Minimise</a:t>
                      </a:r>
                      <a:r>
                        <a:rPr lang="de-DE" sz="2400" baseline="0" dirty="0" smtClean="0"/>
                        <a:t> </a:t>
                      </a:r>
                      <a:r>
                        <a:rPr lang="de-DE" sz="2400" baseline="0" dirty="0" err="1" smtClean="0"/>
                        <a:t>weaknesses</a:t>
                      </a:r>
                      <a:r>
                        <a:rPr lang="de-DE" sz="2400" baseline="0" dirty="0" smtClean="0"/>
                        <a:t> </a:t>
                      </a:r>
                      <a:r>
                        <a:rPr lang="de-DE" sz="2400" baseline="0" dirty="0" err="1" smtClean="0"/>
                        <a:t>and</a:t>
                      </a:r>
                      <a:r>
                        <a:rPr lang="de-DE" sz="2400" baseline="0" dirty="0" smtClean="0"/>
                        <a:t> </a:t>
                      </a:r>
                      <a:r>
                        <a:rPr lang="de-DE" sz="2400" baseline="0" dirty="0" err="1" smtClean="0"/>
                        <a:t>avoid</a:t>
                      </a:r>
                      <a:r>
                        <a:rPr lang="de-DE" sz="2400" baseline="0" dirty="0" smtClean="0"/>
                        <a:t> </a:t>
                      </a:r>
                      <a:r>
                        <a:rPr lang="de-DE" sz="2400" baseline="0" dirty="0" err="1" smtClean="0"/>
                        <a:t>threats</a:t>
                      </a:r>
                      <a:endParaRPr lang="de-DE" sz="2400" dirty="0"/>
                    </a:p>
                  </a:txBody>
                  <a:tcPr/>
                </a:tc>
                <a:extLst>
                  <a:ext uri="{0D108BD9-81ED-4DB2-BD59-A6C34878D82A}">
                    <a16:rowId xmlns:a16="http://schemas.microsoft.com/office/drawing/2014/main" xmlns="" val="901253199"/>
                  </a:ext>
                </a:extLst>
              </a:tr>
            </a:tbl>
          </a:graphicData>
        </a:graphic>
      </p:graphicFrame>
      <p:sp>
        <p:nvSpPr>
          <p:cNvPr id="3" name="Rechteck 2"/>
          <p:cNvSpPr/>
          <p:nvPr/>
        </p:nvSpPr>
        <p:spPr>
          <a:xfrm>
            <a:off x="2003426" y="1055013"/>
            <a:ext cx="8127998"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TOWS-Matrix</a:t>
            </a:r>
            <a:endParaRPr kumimoji="0" lang="de-DE"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Strategic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options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develop</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quality</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asssurance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on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basis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SWOT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findings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71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nvPr>
        </p:nvGraphicFramePr>
        <p:xfrm>
          <a:off x="0" y="1"/>
          <a:ext cx="12192000" cy="735559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2136260565"/>
                    </a:ext>
                  </a:extLst>
                </a:gridCol>
                <a:gridCol w="6096000">
                  <a:extLst>
                    <a:ext uri="{9D8B030D-6E8A-4147-A177-3AD203B41FA5}">
                      <a16:colId xmlns:a16="http://schemas.microsoft.com/office/drawing/2014/main" xmlns="" val="21569012"/>
                    </a:ext>
                  </a:extLst>
                </a:gridCol>
              </a:tblGrid>
              <a:tr h="495079">
                <a:tc>
                  <a:txBody>
                    <a:bodyPr/>
                    <a:lstStyle/>
                    <a:p>
                      <a:pPr algn="ctr"/>
                      <a:r>
                        <a:rPr lang="de-DE" sz="2800" dirty="0" err="1" smtClean="0"/>
                        <a:t>Self</a:t>
                      </a:r>
                      <a:r>
                        <a:rPr lang="de-DE" sz="2800" dirty="0" smtClean="0"/>
                        <a:t>-evaluation</a:t>
                      </a:r>
                      <a:endParaRPr lang="de-DE" sz="2800" dirty="0"/>
                    </a:p>
                  </a:txBody>
                  <a:tcPr/>
                </a:tc>
                <a:tc>
                  <a:txBody>
                    <a:bodyPr/>
                    <a:lstStyle/>
                    <a:p>
                      <a:pPr algn="ctr"/>
                      <a:r>
                        <a:rPr lang="de-DE" sz="2800" dirty="0" smtClean="0"/>
                        <a:t>Peer </a:t>
                      </a:r>
                      <a:r>
                        <a:rPr lang="de-DE" sz="2800" dirty="0" err="1" smtClean="0"/>
                        <a:t>review</a:t>
                      </a:r>
                      <a:endParaRPr lang="de-DE" sz="2800" dirty="0"/>
                    </a:p>
                  </a:txBody>
                  <a:tcPr/>
                </a:tc>
                <a:extLst>
                  <a:ext uri="{0D108BD9-81ED-4DB2-BD59-A6C34878D82A}">
                    <a16:rowId xmlns:a16="http://schemas.microsoft.com/office/drawing/2014/main" xmlns="" val="1017345269"/>
                  </a:ext>
                </a:extLst>
              </a:tr>
              <a:tr h="961035">
                <a:tc gridSpan="2">
                  <a:txBody>
                    <a:bodyPr/>
                    <a:lstStyle/>
                    <a:p>
                      <a:pPr algn="ctr"/>
                      <a:r>
                        <a:rPr lang="de-DE" sz="2000" b="1" dirty="0" err="1" smtClean="0"/>
                        <a:t>Suitability</a:t>
                      </a:r>
                      <a:endParaRPr lang="de-DE" sz="2000" b="1" dirty="0" smtClean="0"/>
                    </a:p>
                    <a:p>
                      <a:pPr algn="ctr"/>
                      <a:r>
                        <a:rPr lang="de-DE" sz="2000" b="0" dirty="0" err="1" smtClean="0"/>
                        <a:t>Is</a:t>
                      </a:r>
                      <a:r>
                        <a:rPr lang="de-DE" sz="2000" b="0" dirty="0" smtClean="0"/>
                        <a:t> </a:t>
                      </a:r>
                      <a:r>
                        <a:rPr lang="de-DE" sz="2000" b="0" dirty="0" err="1" smtClean="0"/>
                        <a:t>the</a:t>
                      </a:r>
                      <a:r>
                        <a:rPr lang="de-DE" sz="2000" b="0" dirty="0" smtClean="0"/>
                        <a:t> </a:t>
                      </a:r>
                      <a:r>
                        <a:rPr lang="de-DE" sz="2000" b="0" dirty="0" err="1" smtClean="0"/>
                        <a:t>choice</a:t>
                      </a:r>
                      <a:r>
                        <a:rPr lang="de-DE" sz="2000" b="0" dirty="0" smtClean="0"/>
                        <a:t> </a:t>
                      </a:r>
                      <a:r>
                        <a:rPr lang="de-DE" sz="2000" b="0" dirty="0" err="1" smtClean="0"/>
                        <a:t>of</a:t>
                      </a:r>
                      <a:r>
                        <a:rPr lang="de-DE" sz="2000" b="0" dirty="0" smtClean="0"/>
                        <a:t> </a:t>
                      </a:r>
                      <a:r>
                        <a:rPr lang="de-DE" sz="2000" b="0" dirty="0" err="1" smtClean="0"/>
                        <a:t>the</a:t>
                      </a:r>
                      <a:r>
                        <a:rPr lang="de-DE" sz="2000" b="0" dirty="0" smtClean="0"/>
                        <a:t> </a:t>
                      </a:r>
                      <a:r>
                        <a:rPr lang="de-DE" sz="2000" b="0" dirty="0" err="1" smtClean="0"/>
                        <a:t>target</a:t>
                      </a:r>
                      <a:r>
                        <a:rPr lang="de-DE" sz="2000" b="0" dirty="0" smtClean="0"/>
                        <a:t> </a:t>
                      </a:r>
                      <a:r>
                        <a:rPr lang="de-DE" sz="2000" b="0" dirty="0" err="1" smtClean="0"/>
                        <a:t>group</a:t>
                      </a:r>
                      <a:r>
                        <a:rPr lang="de-DE" sz="2000" b="0" baseline="0" dirty="0" smtClean="0"/>
                        <a:t> </a:t>
                      </a:r>
                      <a:r>
                        <a:rPr lang="de-DE" sz="2000" b="0" baseline="0" dirty="0" err="1" smtClean="0"/>
                        <a:t>of</a:t>
                      </a:r>
                      <a:r>
                        <a:rPr lang="de-DE" sz="2000" b="0" baseline="0" dirty="0" smtClean="0"/>
                        <a:t> </a:t>
                      </a:r>
                      <a:r>
                        <a:rPr lang="de-DE" sz="2000" b="0" baseline="0" dirty="0" err="1" smtClean="0"/>
                        <a:t>the</a:t>
                      </a:r>
                      <a:r>
                        <a:rPr lang="de-DE" sz="2000" b="0" baseline="0" dirty="0" smtClean="0"/>
                        <a:t> </a:t>
                      </a:r>
                      <a:r>
                        <a:rPr lang="de-DE" sz="2000" b="0" baseline="0" dirty="0" err="1" smtClean="0"/>
                        <a:t>institution</a:t>
                      </a:r>
                      <a:r>
                        <a:rPr lang="de-DE" sz="2000" b="0" baseline="0" dirty="0" smtClean="0"/>
                        <a:t> </a:t>
                      </a:r>
                      <a:r>
                        <a:rPr lang="de-DE" sz="2000" b="0" baseline="0" dirty="0" err="1" smtClean="0"/>
                        <a:t>adequate</a:t>
                      </a:r>
                      <a:r>
                        <a:rPr lang="de-DE" sz="2000" b="0" baseline="0" dirty="0" smtClean="0"/>
                        <a:t>? Was </a:t>
                      </a:r>
                      <a:r>
                        <a:rPr lang="de-DE" sz="2000" b="0" baseline="0" dirty="0" err="1" smtClean="0"/>
                        <a:t>the</a:t>
                      </a:r>
                      <a:r>
                        <a:rPr lang="de-DE" sz="2000" b="0" baseline="0" dirty="0" smtClean="0"/>
                        <a:t> </a:t>
                      </a:r>
                      <a:r>
                        <a:rPr lang="de-DE" sz="2000" b="0" baseline="0" dirty="0" err="1" smtClean="0"/>
                        <a:t>decisiion</a:t>
                      </a:r>
                      <a:r>
                        <a:rPr lang="de-DE" sz="2000" b="0" baseline="0" dirty="0" smtClean="0"/>
                        <a:t> </a:t>
                      </a:r>
                      <a:r>
                        <a:rPr lang="de-DE" sz="2000" b="0" baseline="0" dirty="0" err="1" smtClean="0"/>
                        <a:t>making</a:t>
                      </a:r>
                      <a:r>
                        <a:rPr lang="de-DE" sz="2000" b="0" baseline="0" dirty="0" smtClean="0"/>
                        <a:t> </a:t>
                      </a:r>
                      <a:r>
                        <a:rPr lang="de-DE" sz="2000" b="0" baseline="0" dirty="0" err="1" smtClean="0"/>
                        <a:t>process</a:t>
                      </a:r>
                      <a:r>
                        <a:rPr lang="de-DE" sz="2000" b="0" baseline="0" dirty="0" smtClean="0"/>
                        <a:t> </a:t>
                      </a:r>
                      <a:r>
                        <a:rPr lang="de-DE" sz="2000" b="0" baseline="0" dirty="0" err="1" smtClean="0"/>
                        <a:t>suitable</a:t>
                      </a:r>
                      <a:r>
                        <a:rPr lang="de-DE" sz="2000" b="0" baseline="0" dirty="0" smtClean="0"/>
                        <a:t>? Are </a:t>
                      </a:r>
                      <a:r>
                        <a:rPr lang="de-DE" sz="2000" b="0" baseline="0" dirty="0" err="1" smtClean="0"/>
                        <a:t>mission</a:t>
                      </a:r>
                      <a:r>
                        <a:rPr lang="de-DE" sz="2000" b="0" baseline="0" dirty="0" smtClean="0"/>
                        <a:t>, </a:t>
                      </a:r>
                      <a:r>
                        <a:rPr lang="de-DE" sz="2000" b="0" baseline="0" dirty="0" err="1" smtClean="0"/>
                        <a:t>vison</a:t>
                      </a:r>
                      <a:r>
                        <a:rPr lang="de-DE" sz="2000" b="0" baseline="0" dirty="0" smtClean="0"/>
                        <a:t> </a:t>
                      </a:r>
                      <a:r>
                        <a:rPr lang="de-DE" sz="2000" b="0" baseline="0" dirty="0" err="1" smtClean="0"/>
                        <a:t>and</a:t>
                      </a:r>
                      <a:r>
                        <a:rPr lang="de-DE" sz="2000" b="0" baseline="0" dirty="0" smtClean="0"/>
                        <a:t> </a:t>
                      </a:r>
                      <a:r>
                        <a:rPr lang="de-DE" sz="2000" b="0" baseline="0" dirty="0" err="1" smtClean="0"/>
                        <a:t>objectives</a:t>
                      </a:r>
                      <a:r>
                        <a:rPr lang="de-DE" sz="2000" b="0" baseline="0" dirty="0" smtClean="0"/>
                        <a:t> </a:t>
                      </a:r>
                      <a:r>
                        <a:rPr lang="de-DE" sz="2000" b="0" baseline="0" dirty="0" err="1" smtClean="0"/>
                        <a:t>suitable</a:t>
                      </a:r>
                      <a:r>
                        <a:rPr lang="de-DE" sz="2000" b="0" baseline="0" dirty="0" smtClean="0"/>
                        <a:t> </a:t>
                      </a:r>
                      <a:r>
                        <a:rPr lang="de-DE" sz="2000" b="0" baseline="0" dirty="0" err="1" smtClean="0"/>
                        <a:t>for</a:t>
                      </a:r>
                      <a:r>
                        <a:rPr lang="de-DE" sz="2000" b="0" baseline="0" dirty="0" smtClean="0"/>
                        <a:t> </a:t>
                      </a:r>
                      <a:r>
                        <a:rPr lang="de-DE" sz="2000" b="0" baseline="0" dirty="0" err="1" smtClean="0"/>
                        <a:t>the</a:t>
                      </a:r>
                      <a:r>
                        <a:rPr lang="de-DE" sz="2000" b="0" baseline="0" dirty="0" smtClean="0"/>
                        <a:t> </a:t>
                      </a:r>
                      <a:r>
                        <a:rPr lang="de-DE" sz="2000" b="0" baseline="0" dirty="0" err="1" smtClean="0"/>
                        <a:t>target</a:t>
                      </a:r>
                      <a:r>
                        <a:rPr lang="de-DE" sz="2000" b="0" baseline="0" dirty="0" smtClean="0"/>
                        <a:t> </a:t>
                      </a:r>
                      <a:r>
                        <a:rPr lang="de-DE" sz="2000" b="0" baseline="0" dirty="0" err="1" smtClean="0"/>
                        <a:t>group</a:t>
                      </a:r>
                      <a:r>
                        <a:rPr lang="de-DE" sz="2000" b="0" baseline="0" dirty="0" smtClean="0"/>
                        <a:t>? </a:t>
                      </a:r>
                      <a:r>
                        <a:rPr lang="de-DE" sz="2000" b="0" baseline="0" dirty="0" err="1" smtClean="0"/>
                        <a:t>Has</a:t>
                      </a:r>
                      <a:r>
                        <a:rPr lang="de-DE" sz="2000" b="0" baseline="0" dirty="0" smtClean="0"/>
                        <a:t> </a:t>
                      </a:r>
                      <a:r>
                        <a:rPr lang="de-DE" sz="2000" b="0" baseline="0" dirty="0" err="1" smtClean="0"/>
                        <a:t>the</a:t>
                      </a:r>
                      <a:r>
                        <a:rPr lang="de-DE" sz="2000" b="0" baseline="0" dirty="0" smtClean="0"/>
                        <a:t> </a:t>
                      </a:r>
                      <a:r>
                        <a:rPr lang="de-DE" sz="2000" b="0" baseline="0" dirty="0" err="1" smtClean="0"/>
                        <a:t>starting</a:t>
                      </a:r>
                      <a:r>
                        <a:rPr lang="de-DE" sz="2000" b="0" baseline="0" dirty="0" smtClean="0"/>
                        <a:t> </a:t>
                      </a:r>
                      <a:r>
                        <a:rPr lang="de-DE" sz="2000" b="0" baseline="0" dirty="0" err="1" smtClean="0"/>
                        <a:t>point</a:t>
                      </a:r>
                      <a:r>
                        <a:rPr lang="de-DE" sz="2000" b="0" baseline="0" dirty="0" smtClean="0"/>
                        <a:t> </a:t>
                      </a:r>
                      <a:r>
                        <a:rPr lang="de-DE" sz="2000" b="0" baseline="0" dirty="0" err="1" smtClean="0"/>
                        <a:t>clearly</a:t>
                      </a:r>
                      <a:r>
                        <a:rPr lang="de-DE" sz="2000" b="0" baseline="0" dirty="0" smtClean="0"/>
                        <a:t> </a:t>
                      </a:r>
                      <a:r>
                        <a:rPr lang="de-DE" sz="2000" b="0" baseline="0" dirty="0" err="1" smtClean="0"/>
                        <a:t>be</a:t>
                      </a:r>
                      <a:r>
                        <a:rPr lang="de-DE" sz="2000" b="0" baseline="0" dirty="0" smtClean="0"/>
                        <a:t> </a:t>
                      </a:r>
                      <a:r>
                        <a:rPr lang="de-DE" sz="2000" b="0" baseline="0" dirty="0" err="1" smtClean="0"/>
                        <a:t>defined</a:t>
                      </a:r>
                      <a:r>
                        <a:rPr lang="de-DE" sz="2000" b="0" baseline="0" dirty="0" smtClean="0"/>
                        <a:t>?</a:t>
                      </a:r>
                      <a:endParaRPr lang="de-DE" sz="2000" b="0" dirty="0" smtClean="0"/>
                    </a:p>
                  </a:txBody>
                  <a:tcPr/>
                </a:tc>
                <a:tc hMerge="1">
                  <a:txBody>
                    <a:bodyPr/>
                    <a:lstStyle/>
                    <a:p>
                      <a:endParaRPr lang="de-DE" dirty="0"/>
                    </a:p>
                  </a:txBody>
                  <a:tcPr/>
                </a:tc>
                <a:extLst>
                  <a:ext uri="{0D108BD9-81ED-4DB2-BD59-A6C34878D82A}">
                    <a16:rowId xmlns:a16="http://schemas.microsoft.com/office/drawing/2014/main" xmlns="" val="3432006612"/>
                  </a:ext>
                </a:extLst>
              </a:tr>
              <a:tr h="669812">
                <a:tc>
                  <a:txBody>
                    <a:bodyPr/>
                    <a:lstStyle/>
                    <a:p>
                      <a:endParaRPr lang="de-DE" sz="2000" b="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473894396"/>
                  </a:ext>
                </a:extLst>
              </a:tr>
              <a:tr h="669812">
                <a:tc gridSpan="2">
                  <a:txBody>
                    <a:bodyPr/>
                    <a:lstStyle/>
                    <a:p>
                      <a:pPr algn="ctr"/>
                      <a:r>
                        <a:rPr lang="de-DE" sz="2000" b="1" dirty="0" err="1" smtClean="0"/>
                        <a:t>Acceptability</a:t>
                      </a:r>
                      <a:endParaRPr lang="de-DE" sz="2000" b="1" dirty="0" smtClean="0"/>
                    </a:p>
                    <a:p>
                      <a:pPr algn="ctr"/>
                      <a:r>
                        <a:rPr lang="de-DE" sz="2000" b="0" baseline="0" dirty="0" err="1" smtClean="0"/>
                        <a:t>Is</a:t>
                      </a:r>
                      <a:r>
                        <a:rPr lang="de-DE" sz="2000" b="0" baseline="0" dirty="0" smtClean="0"/>
                        <a:t> </a:t>
                      </a:r>
                      <a:r>
                        <a:rPr lang="de-DE" sz="2000" b="0" baseline="0" dirty="0" err="1" smtClean="0"/>
                        <a:t>the</a:t>
                      </a:r>
                      <a:r>
                        <a:rPr lang="de-DE" sz="2000" b="0" baseline="0" dirty="0" smtClean="0"/>
                        <a:t> </a:t>
                      </a:r>
                      <a:r>
                        <a:rPr lang="de-DE" sz="2000" b="0" baseline="0" dirty="0" err="1" smtClean="0"/>
                        <a:t>strategy</a:t>
                      </a:r>
                      <a:r>
                        <a:rPr lang="de-DE" sz="2000" b="0" baseline="0" dirty="0" smtClean="0"/>
                        <a:t> </a:t>
                      </a:r>
                      <a:r>
                        <a:rPr lang="de-DE" sz="2000" b="0" baseline="0" dirty="0" err="1" smtClean="0"/>
                        <a:t>targeted</a:t>
                      </a:r>
                      <a:r>
                        <a:rPr lang="de-DE" sz="2000" b="0" baseline="0" dirty="0" smtClean="0"/>
                        <a:t> </a:t>
                      </a:r>
                      <a:r>
                        <a:rPr lang="de-DE" sz="2000" b="0" baseline="0" dirty="0" err="1" smtClean="0"/>
                        <a:t>and</a:t>
                      </a:r>
                      <a:r>
                        <a:rPr lang="de-DE" sz="2000" b="0" baseline="0" dirty="0" smtClean="0"/>
                        <a:t> time-</a:t>
                      </a:r>
                      <a:r>
                        <a:rPr lang="de-DE" sz="2000" b="0" baseline="0" dirty="0" err="1" smtClean="0"/>
                        <a:t>framed</a:t>
                      </a:r>
                      <a:r>
                        <a:rPr lang="de-DE" sz="2000" b="0" baseline="0" dirty="0" smtClean="0"/>
                        <a:t>? </a:t>
                      </a:r>
                      <a:r>
                        <a:rPr lang="de-DE" sz="2000" b="0" dirty="0" err="1" smtClean="0"/>
                        <a:t>Is</a:t>
                      </a:r>
                      <a:r>
                        <a:rPr lang="de-DE" sz="2000" b="0" dirty="0" smtClean="0"/>
                        <a:t> </a:t>
                      </a:r>
                      <a:r>
                        <a:rPr lang="de-DE" sz="2000" b="0" dirty="0" err="1" smtClean="0"/>
                        <a:t>the</a:t>
                      </a:r>
                      <a:r>
                        <a:rPr lang="de-DE" sz="2000" b="0" dirty="0" smtClean="0"/>
                        <a:t> </a:t>
                      </a:r>
                      <a:r>
                        <a:rPr lang="de-DE" sz="2000" b="0" dirty="0" err="1" smtClean="0"/>
                        <a:t>prioritisation</a:t>
                      </a:r>
                      <a:r>
                        <a:rPr lang="de-DE" sz="2000" b="0" baseline="0" dirty="0" smtClean="0"/>
                        <a:t> </a:t>
                      </a:r>
                      <a:r>
                        <a:rPr lang="de-DE" sz="2000" b="0" baseline="0" dirty="0" err="1" smtClean="0"/>
                        <a:t>acceptable</a:t>
                      </a:r>
                      <a:r>
                        <a:rPr lang="de-DE" sz="2000" b="0" baseline="0" dirty="0" smtClean="0"/>
                        <a:t>? </a:t>
                      </a:r>
                      <a:r>
                        <a:rPr lang="de-DE" sz="2000" b="0" baseline="0" dirty="0" err="1" smtClean="0"/>
                        <a:t>Why</a:t>
                      </a:r>
                      <a:r>
                        <a:rPr lang="de-DE" sz="2000" b="0" baseline="0" dirty="0" smtClean="0"/>
                        <a:t>? Are </a:t>
                      </a:r>
                      <a:r>
                        <a:rPr lang="de-DE" sz="2000" b="0" baseline="0" dirty="0" err="1" smtClean="0"/>
                        <a:t>there</a:t>
                      </a:r>
                      <a:r>
                        <a:rPr lang="de-DE" sz="2000" b="0" baseline="0" dirty="0" smtClean="0"/>
                        <a:t> alternatives? </a:t>
                      </a:r>
                      <a:r>
                        <a:rPr lang="de-DE" sz="2000" b="0" baseline="0" dirty="0" err="1" smtClean="0"/>
                        <a:t>Have</a:t>
                      </a:r>
                      <a:r>
                        <a:rPr lang="de-DE" sz="2000" b="0" baseline="0" dirty="0" smtClean="0"/>
                        <a:t> </a:t>
                      </a:r>
                      <a:r>
                        <a:rPr lang="de-DE" sz="2000" b="0" baseline="0" dirty="0" err="1" smtClean="0"/>
                        <a:t>the</a:t>
                      </a:r>
                      <a:r>
                        <a:rPr lang="de-DE" sz="2000" b="0" baseline="0" dirty="0" smtClean="0"/>
                        <a:t> </a:t>
                      </a:r>
                      <a:r>
                        <a:rPr lang="de-DE" sz="2000" b="0" baseline="0" dirty="0" err="1" smtClean="0"/>
                        <a:t>processes</a:t>
                      </a:r>
                      <a:r>
                        <a:rPr lang="de-DE" sz="2000" b="0" baseline="0" dirty="0" smtClean="0"/>
                        <a:t> </a:t>
                      </a:r>
                      <a:r>
                        <a:rPr lang="de-DE" sz="2000" b="0" baseline="0" dirty="0" err="1" smtClean="0"/>
                        <a:t>for</a:t>
                      </a:r>
                      <a:r>
                        <a:rPr lang="de-DE" sz="2000" b="0" baseline="0" dirty="0" smtClean="0"/>
                        <a:t> </a:t>
                      </a:r>
                      <a:r>
                        <a:rPr lang="de-DE" sz="2000" b="0" baseline="0" dirty="0" err="1" smtClean="0"/>
                        <a:t>the</a:t>
                      </a:r>
                      <a:r>
                        <a:rPr lang="de-DE" sz="2000" b="0" baseline="0" dirty="0" smtClean="0"/>
                        <a:t> internal QA </a:t>
                      </a:r>
                      <a:r>
                        <a:rPr lang="de-DE" sz="2000" b="0" baseline="0" dirty="0" err="1" smtClean="0"/>
                        <a:t>been</a:t>
                      </a:r>
                      <a:r>
                        <a:rPr lang="de-DE" sz="2000" b="0" baseline="0" dirty="0" smtClean="0"/>
                        <a:t> </a:t>
                      </a:r>
                      <a:r>
                        <a:rPr lang="de-DE" sz="2000" b="0" baseline="0" dirty="0" err="1" smtClean="0"/>
                        <a:t>defined</a:t>
                      </a:r>
                      <a:r>
                        <a:rPr lang="de-DE" sz="2000" b="0" baseline="0" dirty="0" smtClean="0"/>
                        <a:t> </a:t>
                      </a:r>
                      <a:r>
                        <a:rPr lang="de-DE" sz="2000" b="0" baseline="0" dirty="0" err="1" smtClean="0"/>
                        <a:t>and</a:t>
                      </a:r>
                      <a:r>
                        <a:rPr lang="de-DE" sz="2000" b="0" baseline="0" dirty="0" smtClean="0"/>
                        <a:t> </a:t>
                      </a:r>
                      <a:r>
                        <a:rPr lang="de-DE" sz="2000" b="0" baseline="0" dirty="0" err="1" smtClean="0"/>
                        <a:t>communicated</a:t>
                      </a:r>
                      <a:r>
                        <a:rPr lang="de-DE" sz="2000" b="0" baseline="0" dirty="0" smtClean="0"/>
                        <a:t>?</a:t>
                      </a:r>
                      <a:endParaRPr lang="de-DE" sz="2000" b="0" dirty="0"/>
                    </a:p>
                  </a:txBody>
                  <a:tcPr/>
                </a:tc>
                <a:tc hMerge="1">
                  <a:txBody>
                    <a:bodyPr/>
                    <a:lstStyle/>
                    <a:p>
                      <a:endParaRPr lang="de-DE" dirty="0"/>
                    </a:p>
                  </a:txBody>
                  <a:tcPr/>
                </a:tc>
                <a:extLst>
                  <a:ext uri="{0D108BD9-81ED-4DB2-BD59-A6C34878D82A}">
                    <a16:rowId xmlns:a16="http://schemas.microsoft.com/office/drawing/2014/main" xmlns="" val="1222872368"/>
                  </a:ext>
                </a:extLst>
              </a:tr>
              <a:tr h="669812">
                <a:tc>
                  <a:txBody>
                    <a:bodyPr/>
                    <a:lstStyle/>
                    <a:p>
                      <a:endParaRPr lang="de-DE" sz="200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148482460"/>
                  </a:ext>
                </a:extLst>
              </a:tr>
              <a:tr h="961035">
                <a:tc gridSpan="2">
                  <a:txBody>
                    <a:bodyPr/>
                    <a:lstStyle/>
                    <a:p>
                      <a:pPr algn="ctr"/>
                      <a:r>
                        <a:rPr lang="de-DE" sz="2000" b="1" dirty="0" err="1" smtClean="0"/>
                        <a:t>Feasibility</a:t>
                      </a:r>
                      <a:endParaRPr lang="de-DE" sz="2000" b="1" dirty="0" smtClean="0"/>
                    </a:p>
                    <a:p>
                      <a:pPr algn="ctr"/>
                      <a:r>
                        <a:rPr lang="de-DE" sz="2000" baseline="0" dirty="0" smtClean="0"/>
                        <a:t>Are </a:t>
                      </a:r>
                      <a:r>
                        <a:rPr lang="de-DE" sz="2000" baseline="0" dirty="0" err="1" smtClean="0"/>
                        <a:t>the</a:t>
                      </a:r>
                      <a:r>
                        <a:rPr lang="de-DE" sz="2000" baseline="0" dirty="0" smtClean="0"/>
                        <a:t> </a:t>
                      </a:r>
                      <a:r>
                        <a:rPr lang="de-DE" sz="2000" baseline="0" dirty="0" err="1" smtClean="0"/>
                        <a:t>resources</a:t>
                      </a:r>
                      <a:r>
                        <a:rPr lang="de-DE" sz="2000" baseline="0" dirty="0" smtClean="0"/>
                        <a:t> </a:t>
                      </a:r>
                      <a:r>
                        <a:rPr lang="de-DE" sz="2000" baseline="0" dirty="0" err="1" smtClean="0"/>
                        <a:t>available</a:t>
                      </a:r>
                      <a:r>
                        <a:rPr lang="de-DE" sz="2000" baseline="0" dirty="0" smtClean="0"/>
                        <a:t>? </a:t>
                      </a:r>
                      <a:r>
                        <a:rPr lang="de-DE" sz="2000" baseline="0" dirty="0" err="1" smtClean="0"/>
                        <a:t>Is</a:t>
                      </a:r>
                      <a:r>
                        <a:rPr lang="de-DE" sz="2000" baseline="0" dirty="0" smtClean="0"/>
                        <a:t> </a:t>
                      </a:r>
                      <a:r>
                        <a:rPr lang="de-DE" sz="2000" baseline="0" dirty="0" err="1" smtClean="0"/>
                        <a:t>the</a:t>
                      </a:r>
                      <a:r>
                        <a:rPr lang="de-DE" sz="2000" baseline="0" dirty="0" smtClean="0"/>
                        <a:t> </a:t>
                      </a:r>
                      <a:r>
                        <a:rPr lang="de-DE" sz="2000" baseline="0" dirty="0" err="1" smtClean="0"/>
                        <a:t>quality</a:t>
                      </a:r>
                      <a:r>
                        <a:rPr lang="de-DE" sz="2000" baseline="0" dirty="0" smtClean="0"/>
                        <a:t> </a:t>
                      </a:r>
                      <a:r>
                        <a:rPr lang="de-DE" sz="2000" baseline="0" dirty="0" err="1" smtClean="0"/>
                        <a:t>culture</a:t>
                      </a:r>
                      <a:r>
                        <a:rPr lang="de-DE" sz="2000" baseline="0" dirty="0" smtClean="0"/>
                        <a:t> </a:t>
                      </a:r>
                      <a:r>
                        <a:rPr lang="de-DE" sz="2000" baseline="0" dirty="0" err="1" smtClean="0"/>
                        <a:t>supportive</a:t>
                      </a:r>
                      <a:r>
                        <a:rPr lang="de-DE" sz="2000" baseline="0" dirty="0" smtClean="0"/>
                        <a:t> </a:t>
                      </a:r>
                      <a:r>
                        <a:rPr lang="de-DE" sz="2000" baseline="0" dirty="0" err="1" smtClean="0"/>
                        <a:t>to</a:t>
                      </a:r>
                      <a:r>
                        <a:rPr lang="de-DE" sz="2000" baseline="0" dirty="0" smtClean="0"/>
                        <a:t> </a:t>
                      </a:r>
                      <a:r>
                        <a:rPr lang="de-DE" sz="2000" baseline="0" dirty="0" err="1" smtClean="0"/>
                        <a:t>reach</a:t>
                      </a:r>
                      <a:r>
                        <a:rPr lang="de-DE" sz="2000" baseline="0" dirty="0" smtClean="0"/>
                        <a:t> </a:t>
                      </a:r>
                      <a:r>
                        <a:rPr lang="de-DE" sz="2000" baseline="0" dirty="0" err="1" smtClean="0"/>
                        <a:t>the</a:t>
                      </a:r>
                      <a:r>
                        <a:rPr lang="de-DE" sz="2000" baseline="0" dirty="0" smtClean="0"/>
                        <a:t> </a:t>
                      </a:r>
                      <a:r>
                        <a:rPr lang="de-DE" sz="2000" baseline="0" dirty="0" err="1" smtClean="0"/>
                        <a:t>objectives</a:t>
                      </a:r>
                      <a:r>
                        <a:rPr lang="de-DE" sz="2000" baseline="0" dirty="0" smtClean="0"/>
                        <a:t>?</a:t>
                      </a:r>
                      <a:endParaRPr lang="de-DE" sz="2000" dirty="0"/>
                    </a:p>
                  </a:txBody>
                  <a:tcPr/>
                </a:tc>
                <a:tc hMerge="1">
                  <a:txBody>
                    <a:bodyPr/>
                    <a:lstStyle/>
                    <a:p>
                      <a:endParaRPr lang="de-DE" dirty="0"/>
                    </a:p>
                  </a:txBody>
                  <a:tcPr/>
                </a:tc>
                <a:extLst>
                  <a:ext uri="{0D108BD9-81ED-4DB2-BD59-A6C34878D82A}">
                    <a16:rowId xmlns:a16="http://schemas.microsoft.com/office/drawing/2014/main" xmlns="" val="2462976715"/>
                  </a:ext>
                </a:extLst>
              </a:tr>
              <a:tr h="669812">
                <a:tc>
                  <a:txBody>
                    <a:bodyPr/>
                    <a:lstStyle/>
                    <a:p>
                      <a:endParaRPr lang="de-DE" sz="200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2465062634"/>
                  </a:ext>
                </a:extLst>
              </a:tr>
              <a:tr h="1013689">
                <a:tc gridSpan="2">
                  <a:txBody>
                    <a:bodyPr/>
                    <a:lstStyle/>
                    <a:p>
                      <a:pPr algn="ctr"/>
                      <a:r>
                        <a:rPr lang="de-DE" sz="2000" b="1" dirty="0" err="1" smtClean="0"/>
                        <a:t>Sustainability</a:t>
                      </a:r>
                      <a:endParaRPr lang="de-DE" sz="2000" b="1" dirty="0" smtClean="0"/>
                    </a:p>
                    <a:p>
                      <a:pPr algn="ctr"/>
                      <a:r>
                        <a:rPr lang="de-DE" sz="2000" dirty="0" smtClean="0"/>
                        <a:t>Can </a:t>
                      </a:r>
                      <a:r>
                        <a:rPr lang="de-DE" sz="2000" dirty="0" err="1" smtClean="0"/>
                        <a:t>the</a:t>
                      </a:r>
                      <a:r>
                        <a:rPr lang="de-DE" sz="2000" dirty="0" smtClean="0"/>
                        <a:t> </a:t>
                      </a:r>
                      <a:r>
                        <a:rPr lang="de-DE" sz="2000" dirty="0" err="1" smtClean="0"/>
                        <a:t>performance</a:t>
                      </a:r>
                      <a:r>
                        <a:rPr lang="de-DE" sz="2000" dirty="0" smtClean="0"/>
                        <a:t> </a:t>
                      </a:r>
                      <a:r>
                        <a:rPr lang="de-DE" sz="2000" dirty="0" err="1" smtClean="0"/>
                        <a:t>be</a:t>
                      </a:r>
                      <a:r>
                        <a:rPr lang="de-DE" sz="2000" dirty="0" smtClean="0"/>
                        <a:t> </a:t>
                      </a:r>
                      <a:r>
                        <a:rPr lang="de-DE" sz="2000" dirty="0" err="1" smtClean="0"/>
                        <a:t>continued</a:t>
                      </a:r>
                      <a:r>
                        <a:rPr lang="de-DE" sz="2000" dirty="0" smtClean="0"/>
                        <a:t> in </a:t>
                      </a:r>
                      <a:r>
                        <a:rPr lang="de-DE" sz="2000" dirty="0" err="1" smtClean="0"/>
                        <a:t>future</a:t>
                      </a:r>
                      <a:r>
                        <a:rPr lang="de-DE" sz="2000" dirty="0" smtClean="0"/>
                        <a:t>? Are </a:t>
                      </a:r>
                      <a:r>
                        <a:rPr lang="de-DE" sz="2000" dirty="0" err="1" smtClean="0"/>
                        <a:t>there</a:t>
                      </a:r>
                      <a:r>
                        <a:rPr lang="de-DE" sz="2000" dirty="0" smtClean="0"/>
                        <a:t> </a:t>
                      </a:r>
                      <a:r>
                        <a:rPr lang="de-DE" sz="2000" dirty="0" err="1" smtClean="0"/>
                        <a:t>any</a:t>
                      </a:r>
                      <a:r>
                        <a:rPr lang="de-DE" sz="2000" dirty="0" smtClean="0"/>
                        <a:t> </a:t>
                      </a:r>
                      <a:r>
                        <a:rPr lang="de-DE" sz="2000" dirty="0" err="1" smtClean="0"/>
                        <a:t>barriers</a:t>
                      </a:r>
                      <a:r>
                        <a:rPr lang="de-DE" sz="2000" baseline="0" dirty="0" smtClean="0"/>
                        <a:t>?</a:t>
                      </a:r>
                      <a:endParaRPr lang="de-DE" sz="2000" dirty="0"/>
                    </a:p>
                  </a:txBody>
                  <a:tcPr/>
                </a:tc>
                <a:tc hMerge="1">
                  <a:txBody>
                    <a:bodyPr/>
                    <a:lstStyle/>
                    <a:p>
                      <a:endParaRPr lang="de-DE" dirty="0"/>
                    </a:p>
                  </a:txBody>
                  <a:tcPr/>
                </a:tc>
                <a:extLst>
                  <a:ext uri="{0D108BD9-81ED-4DB2-BD59-A6C34878D82A}">
                    <a16:rowId xmlns:a16="http://schemas.microsoft.com/office/drawing/2014/main" xmlns="" val="1167798056"/>
                  </a:ext>
                </a:extLst>
              </a:tr>
              <a:tr h="747911">
                <a:tc>
                  <a:txBody>
                    <a:bodyPr/>
                    <a:lstStyle/>
                    <a:p>
                      <a:pPr algn="ctr"/>
                      <a:endParaRPr lang="de-DE" dirty="0"/>
                    </a:p>
                  </a:txBody>
                  <a:tcPr/>
                </a:tc>
                <a:tc>
                  <a:txBody>
                    <a:bodyPr/>
                    <a:lstStyle/>
                    <a:p>
                      <a:pPr algn="ctr"/>
                      <a:endParaRPr lang="de-DE" dirty="0"/>
                    </a:p>
                  </a:txBody>
                  <a:tcPr/>
                </a:tc>
                <a:extLst>
                  <a:ext uri="{0D108BD9-81ED-4DB2-BD59-A6C34878D82A}">
                    <a16:rowId xmlns:a16="http://schemas.microsoft.com/office/drawing/2014/main" xmlns="" val="2102521159"/>
                  </a:ext>
                </a:extLst>
              </a:tr>
            </a:tbl>
          </a:graphicData>
        </a:graphic>
      </p:graphicFrame>
    </p:spTree>
    <p:extLst>
      <p:ext uri="{BB962C8B-B14F-4D97-AF65-F5344CB8AC3E}">
        <p14:creationId xmlns:p14="http://schemas.microsoft.com/office/powerpoint/2010/main" val="32621193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nvGraphicFramePr>
        <p:xfrm>
          <a:off x="0" y="0"/>
          <a:ext cx="12192000" cy="67791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136260565"/>
                    </a:ext>
                  </a:extLst>
                </a:gridCol>
                <a:gridCol w="2032000">
                  <a:extLst>
                    <a:ext uri="{9D8B030D-6E8A-4147-A177-3AD203B41FA5}">
                      <a16:colId xmlns:a16="http://schemas.microsoft.com/office/drawing/2014/main" xmlns="" val="2564442897"/>
                    </a:ext>
                  </a:extLst>
                </a:gridCol>
                <a:gridCol w="2032000">
                  <a:extLst>
                    <a:ext uri="{9D8B030D-6E8A-4147-A177-3AD203B41FA5}">
                      <a16:colId xmlns:a16="http://schemas.microsoft.com/office/drawing/2014/main" xmlns="" val="21569012"/>
                    </a:ext>
                  </a:extLst>
                </a:gridCol>
                <a:gridCol w="4064000">
                  <a:extLst>
                    <a:ext uri="{9D8B030D-6E8A-4147-A177-3AD203B41FA5}">
                      <a16:colId xmlns:a16="http://schemas.microsoft.com/office/drawing/2014/main" xmlns="" val="785740303"/>
                    </a:ext>
                  </a:extLst>
                </a:gridCol>
              </a:tblGrid>
              <a:tr h="495079">
                <a:tc gridSpan="2">
                  <a:txBody>
                    <a:bodyPr/>
                    <a:lstStyle/>
                    <a:p>
                      <a:pPr algn="ctr"/>
                      <a:r>
                        <a:rPr lang="de-DE" sz="2800" dirty="0" err="1" smtClean="0"/>
                        <a:t>Self</a:t>
                      </a:r>
                      <a:r>
                        <a:rPr lang="de-DE" sz="2800" dirty="0" smtClean="0"/>
                        <a:t>-evaluation</a:t>
                      </a:r>
                      <a:endParaRPr lang="de-DE" sz="2800" dirty="0"/>
                    </a:p>
                  </a:txBody>
                  <a:tcPr/>
                </a:tc>
                <a:tc hMerge="1">
                  <a:txBody>
                    <a:bodyPr/>
                    <a:lstStyle/>
                    <a:p>
                      <a:endParaRPr lang="de-DE"/>
                    </a:p>
                  </a:txBody>
                  <a:tcPr/>
                </a:tc>
                <a:tc gridSpan="2">
                  <a:txBody>
                    <a:bodyPr/>
                    <a:lstStyle/>
                    <a:p>
                      <a:pPr algn="ctr"/>
                      <a:r>
                        <a:rPr lang="de-DE" sz="2800" dirty="0" smtClean="0"/>
                        <a:t>Peer </a:t>
                      </a:r>
                      <a:r>
                        <a:rPr lang="de-DE" sz="2800" dirty="0" err="1" smtClean="0"/>
                        <a:t>review</a:t>
                      </a:r>
                      <a:endParaRPr lang="de-DE" sz="2800" dirty="0"/>
                    </a:p>
                  </a:txBody>
                  <a:tcPr/>
                </a:tc>
                <a:tc hMerge="1">
                  <a:txBody>
                    <a:bodyPr/>
                    <a:lstStyle/>
                    <a:p>
                      <a:endParaRPr lang="de-DE"/>
                    </a:p>
                  </a:txBody>
                  <a:tcPr/>
                </a:tc>
                <a:extLst>
                  <a:ext uri="{0D108BD9-81ED-4DB2-BD59-A6C34878D82A}">
                    <a16:rowId xmlns:a16="http://schemas.microsoft.com/office/drawing/2014/main" xmlns="" val="1017345269"/>
                  </a:ext>
                </a:extLst>
              </a:tr>
              <a:tr h="758189">
                <a:tc gridSpan="4">
                  <a:txBody>
                    <a:bodyPr/>
                    <a:lstStyle/>
                    <a:p>
                      <a:pPr algn="ctr"/>
                      <a:r>
                        <a:rPr lang="de-DE" sz="2800" b="1" dirty="0" err="1" smtClean="0"/>
                        <a:t>Suitability</a:t>
                      </a:r>
                      <a:endParaRPr lang="de-DE" sz="2800" b="1" dirty="0" smtClean="0"/>
                    </a:p>
                    <a:p>
                      <a:pPr algn="ctr"/>
                      <a:endParaRPr lang="de-DE" sz="2400"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3432006612"/>
                  </a:ext>
                </a:extLst>
              </a:tr>
              <a:tr h="669812">
                <a:tc>
                  <a:txBody>
                    <a:bodyPr/>
                    <a:lstStyle/>
                    <a:p>
                      <a:pPr algn="ctr"/>
                      <a:r>
                        <a:rPr lang="de-DE" sz="2400" b="1" dirty="0" smtClean="0"/>
                        <a:t>Go on</a:t>
                      </a:r>
                    </a:p>
                    <a:p>
                      <a:pPr algn="ctr"/>
                      <a:endParaRPr lang="de-DE" sz="2400" b="1" dirty="0"/>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473894396"/>
                  </a:ext>
                </a:extLst>
              </a:tr>
              <a:tr h="669812">
                <a:tc gridSpan="4">
                  <a:txBody>
                    <a:bodyPr/>
                    <a:lstStyle/>
                    <a:p>
                      <a:pPr algn="ctr"/>
                      <a:r>
                        <a:rPr lang="de-DE" sz="2800" b="1" dirty="0" err="1" smtClean="0"/>
                        <a:t>Acceptability</a:t>
                      </a:r>
                      <a:endParaRPr lang="de-DE" sz="2800" b="1" dirty="0" smtClean="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222872368"/>
                  </a:ext>
                </a:extLst>
              </a:tr>
              <a:tr h="669812">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148482460"/>
                  </a:ext>
                </a:extLst>
              </a:tr>
              <a:tr h="706345">
                <a:tc gridSpan="4">
                  <a:txBody>
                    <a:bodyPr/>
                    <a:lstStyle/>
                    <a:p>
                      <a:pPr algn="ctr"/>
                      <a:r>
                        <a:rPr lang="de-DE" sz="2800" b="1" dirty="0" err="1" smtClean="0"/>
                        <a:t>Feasibility</a:t>
                      </a:r>
                      <a:endParaRPr lang="de-DE" sz="2800" b="1" dirty="0" smtClean="0"/>
                    </a:p>
                    <a:p>
                      <a:pPr algn="ctr"/>
                      <a:endParaRPr lang="de-DE" sz="2800"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2462976715"/>
                  </a:ext>
                </a:extLst>
              </a:tr>
              <a:tr h="669812">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465062634"/>
                  </a:ext>
                </a:extLst>
              </a:tr>
              <a:tr h="851873">
                <a:tc gridSpan="4">
                  <a:txBody>
                    <a:bodyPr/>
                    <a:lstStyle/>
                    <a:p>
                      <a:pPr algn="ctr"/>
                      <a:r>
                        <a:rPr lang="de-DE" sz="2800" b="1" dirty="0" err="1" smtClean="0"/>
                        <a:t>Sustainability</a:t>
                      </a:r>
                      <a:endParaRPr lang="de-DE" sz="2800" b="1" dirty="0" smtClean="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167798056"/>
                  </a:ext>
                </a:extLst>
              </a:tr>
              <a:tr h="747911">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102521159"/>
                  </a:ext>
                </a:extLst>
              </a:tr>
            </a:tbl>
          </a:graphicData>
        </a:graphic>
      </p:graphicFrame>
    </p:spTree>
    <p:extLst>
      <p:ext uri="{BB962C8B-B14F-4D97-AF65-F5344CB8AC3E}">
        <p14:creationId xmlns:p14="http://schemas.microsoft.com/office/powerpoint/2010/main" val="2735687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e 14"/>
          <p:cNvGraphicFramePr>
            <a:graphicFrameLocks noGrp="1"/>
          </p:cNvGraphicFramePr>
          <p:nvPr>
            <p:extLst/>
          </p:nvPr>
        </p:nvGraphicFramePr>
        <p:xfrm>
          <a:off x="50800" y="0"/>
          <a:ext cx="12141199" cy="7003633"/>
        </p:xfrm>
        <a:graphic>
          <a:graphicData uri="http://schemas.openxmlformats.org/drawingml/2006/table">
            <a:tbl>
              <a:tblPr firstRow="1" bandRow="1">
                <a:tableStyleId>{5C22544A-7EE6-4342-B048-85BDC9FD1C3A}</a:tableStyleId>
              </a:tblPr>
              <a:tblGrid>
                <a:gridCol w="5979450">
                  <a:extLst>
                    <a:ext uri="{9D8B030D-6E8A-4147-A177-3AD203B41FA5}">
                      <a16:colId xmlns:a16="http://schemas.microsoft.com/office/drawing/2014/main" xmlns="" val="520823584"/>
                    </a:ext>
                  </a:extLst>
                </a:gridCol>
                <a:gridCol w="6161749">
                  <a:extLst>
                    <a:ext uri="{9D8B030D-6E8A-4147-A177-3AD203B41FA5}">
                      <a16:colId xmlns:a16="http://schemas.microsoft.com/office/drawing/2014/main" xmlns="" val="538382293"/>
                    </a:ext>
                  </a:extLst>
                </a:gridCol>
              </a:tblGrid>
              <a:tr h="522304">
                <a:tc>
                  <a:txBody>
                    <a:bodyPr/>
                    <a:lstStyle/>
                    <a:p>
                      <a:pPr algn="ctr"/>
                      <a:r>
                        <a:rPr lang="de-DE" sz="2800" dirty="0" smtClean="0"/>
                        <a:t>Check (formative)</a:t>
                      </a:r>
                      <a:endParaRPr lang="de-DE" sz="2800" dirty="0"/>
                    </a:p>
                  </a:txBody>
                  <a:tcPr>
                    <a:solidFill>
                      <a:schemeClr val="bg1"/>
                    </a:solidFill>
                  </a:tcPr>
                </a:tc>
                <a:tc>
                  <a:txBody>
                    <a:bodyPr/>
                    <a:lstStyle/>
                    <a:p>
                      <a:pPr algn="ctr"/>
                      <a:r>
                        <a:rPr lang="de-DE" sz="2800" dirty="0" smtClean="0"/>
                        <a:t>2. Do</a:t>
                      </a:r>
                      <a:r>
                        <a:rPr lang="de-DE" sz="2800" baseline="0" dirty="0" smtClean="0"/>
                        <a:t> (formative) - </a:t>
                      </a:r>
                      <a:r>
                        <a:rPr lang="de-DE" sz="2800" baseline="0" dirty="0" err="1" smtClean="0"/>
                        <a:t>Implement</a:t>
                      </a:r>
                      <a:endParaRPr lang="de-DE" sz="2800" dirty="0"/>
                    </a:p>
                  </a:txBody>
                  <a:tcPr/>
                </a:tc>
                <a:extLst>
                  <a:ext uri="{0D108BD9-81ED-4DB2-BD59-A6C34878D82A}">
                    <a16:rowId xmlns:a16="http://schemas.microsoft.com/office/drawing/2014/main" xmlns="" val="3712460171"/>
                  </a:ext>
                </a:extLst>
              </a:tr>
              <a:tr h="6481329">
                <a:tc>
                  <a:txBody>
                    <a:bodyPr/>
                    <a:lstStyle/>
                    <a:p>
                      <a:pPr algn="ctr"/>
                      <a:r>
                        <a:rPr lang="de-DE" sz="2400" b="1" dirty="0" smtClean="0">
                          <a:solidFill>
                            <a:srgbClr val="FF0000"/>
                          </a:solidFill>
                        </a:rPr>
                        <a:t>Programme Implementation</a:t>
                      </a:r>
                    </a:p>
                    <a:p>
                      <a:pPr algn="ctr"/>
                      <a:r>
                        <a:rPr lang="de-DE" sz="1800" b="0" dirty="0" smtClean="0">
                          <a:solidFill>
                            <a:schemeClr val="tx1"/>
                          </a:solidFill>
                        </a:rPr>
                        <a:t>Communication (Internal / </a:t>
                      </a:r>
                      <a:r>
                        <a:rPr lang="de-DE" sz="1800" b="0" dirty="0" err="1" smtClean="0">
                          <a:solidFill>
                            <a:schemeClr val="tx1"/>
                          </a:solidFill>
                        </a:rPr>
                        <a:t>External</a:t>
                      </a:r>
                      <a:r>
                        <a:rPr lang="de-DE" sz="1800" b="0" dirty="0" smtClean="0">
                          <a:solidFill>
                            <a:schemeClr val="tx1"/>
                          </a:solidFill>
                        </a:rPr>
                        <a:t>)</a:t>
                      </a:r>
                    </a:p>
                    <a:p>
                      <a:pPr algn="ctr"/>
                      <a:r>
                        <a:rPr lang="de-DE" sz="1800" b="0" dirty="0" smtClean="0">
                          <a:solidFill>
                            <a:schemeClr val="tx1"/>
                          </a:solidFill>
                        </a:rPr>
                        <a:t>Admission</a:t>
                      </a:r>
                    </a:p>
                    <a:p>
                      <a:pPr algn="ctr"/>
                      <a:r>
                        <a:rPr lang="de-DE" sz="1800" b="0" dirty="0" smtClean="0">
                          <a:solidFill>
                            <a:schemeClr val="tx1"/>
                          </a:solidFill>
                        </a:rPr>
                        <a:t>Progression</a:t>
                      </a:r>
                    </a:p>
                    <a:p>
                      <a:pPr algn="ctr"/>
                      <a:r>
                        <a:rPr lang="de-DE" sz="1800" b="0" dirty="0" err="1" smtClean="0">
                          <a:solidFill>
                            <a:schemeClr val="tx1"/>
                          </a:solidFill>
                        </a:rPr>
                        <a:t>Self</a:t>
                      </a:r>
                      <a:r>
                        <a:rPr lang="de-DE" sz="1800" b="0" dirty="0" smtClean="0">
                          <a:solidFill>
                            <a:schemeClr val="tx1"/>
                          </a:solidFill>
                        </a:rPr>
                        <a:t>-(Independent) Study</a:t>
                      </a:r>
                    </a:p>
                    <a:p>
                      <a:pPr algn="ctr"/>
                      <a:r>
                        <a:rPr lang="de-DE" sz="1800" b="0" dirty="0" smtClean="0">
                          <a:solidFill>
                            <a:schemeClr val="tx1"/>
                          </a:solidFill>
                        </a:rPr>
                        <a:t>Teaching </a:t>
                      </a:r>
                      <a:r>
                        <a:rPr lang="de-DE" sz="1800" b="0" dirty="0" err="1" smtClean="0">
                          <a:solidFill>
                            <a:schemeClr val="tx1"/>
                          </a:solidFill>
                        </a:rPr>
                        <a:t>Staff</a:t>
                      </a:r>
                      <a:endParaRPr lang="de-DE" sz="1800" b="0" dirty="0" smtClean="0">
                        <a:solidFill>
                          <a:schemeClr val="tx1"/>
                        </a:solidFill>
                      </a:endParaRPr>
                    </a:p>
                    <a:p>
                      <a:pPr algn="ctr"/>
                      <a:r>
                        <a:rPr lang="de-DE" sz="1800" b="0" dirty="0" smtClean="0">
                          <a:solidFill>
                            <a:schemeClr val="tx1"/>
                          </a:solidFill>
                        </a:rPr>
                        <a:t>Learning Resources </a:t>
                      </a:r>
                      <a:r>
                        <a:rPr lang="de-DE" sz="1800" b="0" dirty="0" err="1" smtClean="0">
                          <a:solidFill>
                            <a:schemeClr val="tx1"/>
                          </a:solidFill>
                        </a:rPr>
                        <a:t>and</a:t>
                      </a:r>
                      <a:r>
                        <a:rPr lang="de-DE" sz="1800" b="0" dirty="0" smtClean="0">
                          <a:solidFill>
                            <a:schemeClr val="tx1"/>
                          </a:solidFill>
                        </a:rPr>
                        <a:t> Student Support</a:t>
                      </a:r>
                    </a:p>
                    <a:p>
                      <a:pPr algn="ctr"/>
                      <a:r>
                        <a:rPr lang="de-DE" sz="1800" b="0" dirty="0" smtClean="0">
                          <a:solidFill>
                            <a:schemeClr val="tx1"/>
                          </a:solidFill>
                        </a:rPr>
                        <a:t>(Learning, Teaching, </a:t>
                      </a:r>
                      <a:r>
                        <a:rPr lang="de-DE" sz="1800" b="0" dirty="0" err="1" smtClean="0">
                          <a:solidFill>
                            <a:schemeClr val="tx1"/>
                          </a:solidFill>
                        </a:rPr>
                        <a:t>Counselling</a:t>
                      </a:r>
                      <a:r>
                        <a:rPr lang="de-DE" sz="1800" b="0" baseline="0" dirty="0" smtClean="0">
                          <a:solidFill>
                            <a:schemeClr val="tx1"/>
                          </a:solidFill>
                        </a:rPr>
                        <a:t> / Coaching)</a:t>
                      </a:r>
                      <a:endParaRPr lang="de-DE" sz="1800" b="0" dirty="0" smtClean="0">
                        <a:solidFill>
                          <a:schemeClr val="tx1"/>
                        </a:solidFill>
                      </a:endParaRPr>
                    </a:p>
                    <a:p>
                      <a:pPr algn="ctr"/>
                      <a:endParaRPr lang="de-DE" sz="1800" b="0" dirty="0" smtClean="0">
                        <a:solidFill>
                          <a:schemeClr val="tx1"/>
                        </a:solidFill>
                      </a:endParaRPr>
                    </a:p>
                    <a:p>
                      <a:pPr algn="ctr"/>
                      <a:endParaRPr lang="de-DE" sz="1800" b="0" dirty="0" smtClean="0">
                        <a:solidFill>
                          <a:schemeClr val="tx1"/>
                        </a:solidFill>
                      </a:endParaRPr>
                    </a:p>
                    <a:p>
                      <a:pPr algn="ctr"/>
                      <a:endParaRPr lang="de-DE" sz="1800" b="0" dirty="0" smtClean="0">
                        <a:solidFill>
                          <a:schemeClr val="tx1"/>
                        </a:solidFill>
                      </a:endParaRPr>
                    </a:p>
                    <a:p>
                      <a:pPr algn="ctr"/>
                      <a:endParaRPr lang="de-DE" sz="1800" b="0" dirty="0" smtClean="0">
                        <a:solidFill>
                          <a:schemeClr val="tx1"/>
                        </a:solidFill>
                      </a:endParaRPr>
                    </a:p>
                    <a:p>
                      <a:pPr algn="ctr"/>
                      <a:r>
                        <a:rPr lang="de-DE" sz="2400" b="1" dirty="0" smtClean="0">
                          <a:solidFill>
                            <a:srgbClr val="FF0000"/>
                          </a:solidFill>
                        </a:rPr>
                        <a:t>Programme Monitoring (</a:t>
                      </a:r>
                      <a:r>
                        <a:rPr lang="de-DE" sz="2400" b="1" dirty="0" err="1" smtClean="0">
                          <a:solidFill>
                            <a:srgbClr val="FF0000"/>
                          </a:solidFill>
                        </a:rPr>
                        <a:t>ongoing</a:t>
                      </a:r>
                      <a:r>
                        <a:rPr lang="de-DE" sz="2400" b="1" dirty="0" smtClean="0">
                          <a:solidFill>
                            <a:srgbClr val="FF0000"/>
                          </a:solidFill>
                        </a:rPr>
                        <a:t>)</a:t>
                      </a:r>
                    </a:p>
                    <a:p>
                      <a:pPr algn="ctr"/>
                      <a:r>
                        <a:rPr lang="de-DE" sz="1800" b="0" dirty="0" smtClean="0">
                          <a:solidFill>
                            <a:schemeClr val="tx1"/>
                          </a:solidFill>
                        </a:rPr>
                        <a:t>Study </a:t>
                      </a:r>
                      <a:r>
                        <a:rPr lang="de-DE" sz="1800" b="0" dirty="0" err="1" smtClean="0">
                          <a:solidFill>
                            <a:schemeClr val="tx1"/>
                          </a:solidFill>
                        </a:rPr>
                        <a:t>results</a:t>
                      </a:r>
                      <a:endParaRPr lang="de-DE" sz="1800" b="0" dirty="0" smtClean="0">
                        <a:solidFill>
                          <a:schemeClr val="tx1"/>
                        </a:solidFill>
                      </a:endParaRPr>
                    </a:p>
                    <a:p>
                      <a:pPr algn="ctr"/>
                      <a:r>
                        <a:rPr lang="de-DE" sz="1800" b="0" dirty="0" err="1" smtClean="0">
                          <a:solidFill>
                            <a:schemeClr val="tx1"/>
                          </a:solidFill>
                        </a:rPr>
                        <a:t>Applica</a:t>
                      </a:r>
                      <a:r>
                        <a:rPr lang="de-DE" sz="1800" b="0" baseline="0" dirty="0" err="1" smtClean="0">
                          <a:solidFill>
                            <a:schemeClr val="tx1"/>
                          </a:solidFill>
                        </a:rPr>
                        <a:t>nts</a:t>
                      </a:r>
                      <a:r>
                        <a:rPr lang="de-DE" sz="1800" b="0" baseline="0" dirty="0" smtClean="0">
                          <a:solidFill>
                            <a:schemeClr val="tx1"/>
                          </a:solidFill>
                        </a:rPr>
                        <a:t>/</a:t>
                      </a:r>
                      <a:r>
                        <a:rPr lang="de-DE" sz="1800" b="0" baseline="0" dirty="0" err="1" smtClean="0">
                          <a:solidFill>
                            <a:schemeClr val="tx1"/>
                          </a:solidFill>
                        </a:rPr>
                        <a:t>Application</a:t>
                      </a:r>
                      <a:endParaRPr lang="de-DE" sz="1800" b="0" baseline="0" dirty="0" smtClean="0">
                        <a:solidFill>
                          <a:schemeClr val="tx1"/>
                        </a:solidFill>
                      </a:endParaRPr>
                    </a:p>
                    <a:p>
                      <a:pPr algn="ctr"/>
                      <a:r>
                        <a:rPr lang="de-DE" sz="1800" b="0" baseline="0" dirty="0" smtClean="0">
                          <a:solidFill>
                            <a:schemeClr val="tx1"/>
                          </a:solidFill>
                        </a:rPr>
                        <a:t>Programme</a:t>
                      </a:r>
                    </a:p>
                    <a:p>
                      <a:pPr algn="ctr"/>
                      <a:r>
                        <a:rPr lang="de-DE" sz="1800" b="0" baseline="0" dirty="0" err="1" smtClean="0">
                          <a:solidFill>
                            <a:schemeClr val="tx1"/>
                          </a:solidFill>
                        </a:rPr>
                        <a:t>Students</a:t>
                      </a:r>
                      <a:endParaRPr lang="de-DE" sz="1800" b="0" baseline="0" dirty="0" smtClean="0">
                        <a:solidFill>
                          <a:schemeClr val="tx1"/>
                        </a:solidFill>
                      </a:endParaRPr>
                    </a:p>
                    <a:p>
                      <a:pPr algn="ctr"/>
                      <a:r>
                        <a:rPr lang="de-DE" sz="1800" b="0" baseline="0" dirty="0" err="1" smtClean="0">
                          <a:solidFill>
                            <a:schemeClr val="tx1"/>
                          </a:solidFill>
                        </a:rPr>
                        <a:t>Graduates</a:t>
                      </a:r>
                      <a:endParaRPr lang="de-DE" sz="1800" b="0" baseline="0" dirty="0" smtClean="0">
                        <a:solidFill>
                          <a:schemeClr val="tx1"/>
                        </a:solidFill>
                      </a:endParaRPr>
                    </a:p>
                    <a:p>
                      <a:pPr algn="ctr"/>
                      <a:r>
                        <a:rPr lang="de-DE" sz="1800" b="0" baseline="0" dirty="0" err="1" smtClean="0">
                          <a:solidFill>
                            <a:schemeClr val="tx1"/>
                          </a:solidFill>
                        </a:rPr>
                        <a:t>Success</a:t>
                      </a:r>
                      <a:r>
                        <a:rPr lang="de-DE" sz="1800" b="0" baseline="0" dirty="0" smtClean="0">
                          <a:solidFill>
                            <a:schemeClr val="tx1"/>
                          </a:solidFill>
                        </a:rPr>
                        <a:t> rate</a:t>
                      </a:r>
                    </a:p>
                    <a:p>
                      <a:pPr algn="ctr"/>
                      <a:r>
                        <a:rPr lang="de-DE" sz="1800" b="0" baseline="0" dirty="0" err="1" smtClean="0">
                          <a:solidFill>
                            <a:schemeClr val="tx1"/>
                          </a:solidFill>
                        </a:rPr>
                        <a:t>Graduates</a:t>
                      </a:r>
                      <a:endParaRPr lang="de-DE" sz="1800" b="0" baseline="0" dirty="0" smtClean="0">
                        <a:solidFill>
                          <a:schemeClr val="tx1"/>
                        </a:solidFill>
                      </a:endParaRPr>
                    </a:p>
                    <a:p>
                      <a:pPr algn="ctr"/>
                      <a:r>
                        <a:rPr lang="de-DE" sz="1800" b="0" baseline="0" dirty="0" smtClean="0">
                          <a:solidFill>
                            <a:schemeClr val="tx1"/>
                          </a:solidFill>
                        </a:rPr>
                        <a:t>Career </a:t>
                      </a:r>
                      <a:r>
                        <a:rPr lang="de-DE" sz="1800" b="0" baseline="0" dirty="0" err="1" smtClean="0">
                          <a:solidFill>
                            <a:schemeClr val="tx1"/>
                          </a:solidFill>
                        </a:rPr>
                        <a:t>pathways</a:t>
                      </a:r>
                      <a:r>
                        <a:rPr lang="de-DE" sz="1800" b="0" baseline="0" dirty="0" smtClean="0">
                          <a:solidFill>
                            <a:schemeClr val="tx1"/>
                          </a:solidFill>
                        </a:rPr>
                        <a:t> (</a:t>
                      </a:r>
                      <a:r>
                        <a:rPr lang="de-DE" sz="1800" b="0" baseline="0" dirty="0" err="1" smtClean="0">
                          <a:solidFill>
                            <a:schemeClr val="tx1"/>
                          </a:solidFill>
                        </a:rPr>
                        <a:t>alumni</a:t>
                      </a:r>
                      <a:r>
                        <a:rPr lang="de-DE" sz="1800" b="0" baseline="0" dirty="0" smtClean="0">
                          <a:solidFill>
                            <a:schemeClr val="tx1"/>
                          </a:solidFill>
                        </a:rPr>
                        <a:t>)</a:t>
                      </a:r>
                    </a:p>
                    <a:p>
                      <a:pPr algn="ctr"/>
                      <a:r>
                        <a:rPr lang="de-DE" sz="1800" b="0" baseline="0" dirty="0" err="1" smtClean="0">
                          <a:solidFill>
                            <a:schemeClr val="tx1"/>
                          </a:solidFill>
                        </a:rPr>
                        <a:t>Validity</a:t>
                      </a:r>
                      <a:r>
                        <a:rPr lang="de-DE" sz="1800" b="0" baseline="0" dirty="0" smtClean="0">
                          <a:solidFill>
                            <a:schemeClr val="tx1"/>
                          </a:solidFill>
                        </a:rPr>
                        <a:t> </a:t>
                      </a:r>
                      <a:r>
                        <a:rPr lang="de-DE" sz="1800" b="0" baseline="0" dirty="0" err="1" smtClean="0">
                          <a:solidFill>
                            <a:schemeClr val="tx1"/>
                          </a:solidFill>
                        </a:rPr>
                        <a:t>of</a:t>
                      </a:r>
                      <a:r>
                        <a:rPr lang="de-DE" sz="1800" b="0" baseline="0" dirty="0" smtClean="0">
                          <a:solidFill>
                            <a:schemeClr val="tx1"/>
                          </a:solidFill>
                        </a:rPr>
                        <a:t> </a:t>
                      </a:r>
                      <a:r>
                        <a:rPr lang="de-DE" sz="1800" b="0" baseline="0" dirty="0" err="1" smtClean="0">
                          <a:solidFill>
                            <a:schemeClr val="tx1"/>
                          </a:solidFill>
                        </a:rPr>
                        <a:t>the</a:t>
                      </a:r>
                      <a:r>
                        <a:rPr lang="de-DE" sz="1800" b="0" baseline="0" dirty="0" smtClean="0">
                          <a:solidFill>
                            <a:schemeClr val="tx1"/>
                          </a:solidFill>
                        </a:rPr>
                        <a:t> LO</a:t>
                      </a:r>
                      <a:endParaRPr lang="de-DE" sz="1800" b="0" dirty="0">
                        <a:solidFill>
                          <a:schemeClr val="tx1"/>
                        </a:solidFill>
                      </a:endParaRPr>
                    </a:p>
                  </a:txBody>
                  <a:tcPr>
                    <a:solidFill>
                      <a:schemeClr val="bg1"/>
                    </a:solidFill>
                  </a:tcPr>
                </a:tc>
                <a:tc>
                  <a:txBody>
                    <a:bodyPr/>
                    <a:lstStyle/>
                    <a:p>
                      <a:pPr algn="ctr"/>
                      <a:r>
                        <a:rPr lang="de-DE" sz="2400" b="1" dirty="0" smtClean="0">
                          <a:solidFill>
                            <a:srgbClr val="FF0000"/>
                          </a:solidFill>
                        </a:rPr>
                        <a:t>Programme </a:t>
                      </a:r>
                      <a:r>
                        <a:rPr lang="de-DE" sz="2400" b="1" dirty="0" err="1" smtClean="0">
                          <a:solidFill>
                            <a:srgbClr val="FF0000"/>
                          </a:solidFill>
                        </a:rPr>
                        <a:t>Objectives</a:t>
                      </a:r>
                      <a:endParaRPr lang="de-DE" sz="2400" b="1" dirty="0" smtClean="0">
                        <a:solidFill>
                          <a:srgbClr val="FF0000"/>
                        </a:solidFill>
                      </a:endParaRPr>
                    </a:p>
                    <a:p>
                      <a:pPr algn="ctr"/>
                      <a:r>
                        <a:rPr lang="de-DE" dirty="0" smtClean="0"/>
                        <a:t>Programme Design</a:t>
                      </a:r>
                    </a:p>
                    <a:p>
                      <a:pPr algn="ctr"/>
                      <a:r>
                        <a:rPr lang="de-DE" dirty="0" smtClean="0"/>
                        <a:t>(Curriculum / Syllabus)</a:t>
                      </a:r>
                    </a:p>
                    <a:p>
                      <a:pPr algn="ctr"/>
                      <a:r>
                        <a:rPr lang="de-DE" dirty="0" err="1" smtClean="0"/>
                        <a:t>Justification</a:t>
                      </a:r>
                      <a:r>
                        <a:rPr lang="de-DE" dirty="0" smtClean="0"/>
                        <a:t> / Background </a:t>
                      </a:r>
                    </a:p>
                    <a:p>
                      <a:pPr algn="ctr"/>
                      <a:r>
                        <a:rPr lang="de-DE" dirty="0" smtClean="0"/>
                        <a:t>Level</a:t>
                      </a:r>
                    </a:p>
                    <a:p>
                      <a:pPr algn="ctr"/>
                      <a:endParaRPr lang="de-DE" dirty="0" smtClean="0"/>
                    </a:p>
                    <a:p>
                      <a:pPr algn="ctr"/>
                      <a:endParaRPr lang="de-DE" dirty="0" smtClean="0"/>
                    </a:p>
                    <a:p>
                      <a:pPr algn="ctr"/>
                      <a:endParaRPr lang="de-DE" dirty="0" smtClean="0"/>
                    </a:p>
                    <a:p>
                      <a:pPr algn="ctr"/>
                      <a:endParaRPr lang="de-DE" dirty="0" smtClean="0"/>
                    </a:p>
                    <a:p>
                      <a:pPr algn="ctr"/>
                      <a:endParaRPr lang="de-DE" dirty="0" smtClean="0"/>
                    </a:p>
                    <a:p>
                      <a:pPr algn="ctr"/>
                      <a:r>
                        <a:rPr lang="de-DE" sz="2400" b="1" dirty="0" smtClean="0">
                          <a:solidFill>
                            <a:srgbClr val="FF0000"/>
                          </a:solidFill>
                        </a:rPr>
                        <a:t>Programme Learning Outcomes</a:t>
                      </a:r>
                    </a:p>
                    <a:p>
                      <a:pPr algn="ctr"/>
                      <a:r>
                        <a:rPr lang="de-DE" sz="1800" b="0" dirty="0" smtClean="0">
                          <a:solidFill>
                            <a:schemeClr val="tx1"/>
                          </a:solidFill>
                        </a:rPr>
                        <a:t>Educational</a:t>
                      </a:r>
                      <a:r>
                        <a:rPr lang="de-DE" sz="1800" b="0" baseline="0" dirty="0" smtClean="0">
                          <a:solidFill>
                            <a:schemeClr val="tx1"/>
                          </a:solidFill>
                        </a:rPr>
                        <a:t> </a:t>
                      </a:r>
                      <a:r>
                        <a:rPr lang="de-DE" sz="1800" b="0" baseline="0" dirty="0" err="1" smtClean="0">
                          <a:solidFill>
                            <a:schemeClr val="tx1"/>
                          </a:solidFill>
                        </a:rPr>
                        <a:t>Component</a:t>
                      </a:r>
                      <a:r>
                        <a:rPr lang="de-DE" sz="1800" b="0" baseline="0" dirty="0" smtClean="0">
                          <a:solidFill>
                            <a:schemeClr val="tx1"/>
                          </a:solidFill>
                        </a:rPr>
                        <a:t> (e.g. Module) Learning Outcomes</a:t>
                      </a:r>
                    </a:p>
                    <a:p>
                      <a:pPr algn="ctr"/>
                      <a:r>
                        <a:rPr lang="de-DE" sz="1800" b="0" baseline="0" dirty="0" smtClean="0">
                          <a:solidFill>
                            <a:schemeClr val="tx1"/>
                          </a:solidFill>
                        </a:rPr>
                        <a:t>Learning Outcomes </a:t>
                      </a:r>
                      <a:r>
                        <a:rPr lang="de-DE" sz="1800" b="0" baseline="0" dirty="0" err="1" smtClean="0">
                          <a:solidFill>
                            <a:schemeClr val="tx1"/>
                          </a:solidFill>
                        </a:rPr>
                        <a:t>Grid</a:t>
                      </a:r>
                      <a:endParaRPr lang="de-DE" sz="1800" b="0" baseline="0" dirty="0" smtClean="0">
                        <a:solidFill>
                          <a:schemeClr val="tx1"/>
                        </a:solidFill>
                      </a:endParaRPr>
                    </a:p>
                    <a:p>
                      <a:pPr algn="ctr"/>
                      <a:r>
                        <a:rPr lang="de-DE" sz="1800" b="0" baseline="0" dirty="0" smtClean="0">
                          <a:solidFill>
                            <a:schemeClr val="tx1"/>
                          </a:solidFill>
                        </a:rPr>
                        <a:t>Student-</a:t>
                      </a:r>
                      <a:r>
                        <a:rPr lang="de-DE" sz="1800" b="0" baseline="0" dirty="0" err="1" smtClean="0">
                          <a:solidFill>
                            <a:schemeClr val="tx1"/>
                          </a:solidFill>
                        </a:rPr>
                        <a:t>Centred</a:t>
                      </a:r>
                      <a:r>
                        <a:rPr lang="de-DE" sz="1800" b="0" baseline="0" dirty="0" smtClean="0">
                          <a:solidFill>
                            <a:schemeClr val="tx1"/>
                          </a:solidFill>
                        </a:rPr>
                        <a:t> Learning </a:t>
                      </a:r>
                      <a:r>
                        <a:rPr lang="de-DE" sz="1800" b="0" baseline="0" dirty="0" err="1" smtClean="0">
                          <a:solidFill>
                            <a:schemeClr val="tx1"/>
                          </a:solidFill>
                        </a:rPr>
                        <a:t>and</a:t>
                      </a:r>
                      <a:r>
                        <a:rPr lang="de-DE" sz="1800" b="0" baseline="0" dirty="0" smtClean="0">
                          <a:solidFill>
                            <a:schemeClr val="tx1"/>
                          </a:solidFill>
                        </a:rPr>
                        <a:t> Teaching (</a:t>
                      </a:r>
                      <a:r>
                        <a:rPr lang="de-DE" sz="1800" b="0" baseline="0" dirty="0" err="1" smtClean="0">
                          <a:solidFill>
                            <a:schemeClr val="tx1"/>
                          </a:solidFill>
                        </a:rPr>
                        <a:t>Structure</a:t>
                      </a:r>
                      <a:r>
                        <a:rPr lang="de-DE" sz="1800" b="0" baseline="0" dirty="0" smtClean="0">
                          <a:solidFill>
                            <a:schemeClr val="tx1"/>
                          </a:solidFill>
                        </a:rPr>
                        <a:t>, Forms incl. Material, Progression)</a:t>
                      </a:r>
                    </a:p>
                    <a:p>
                      <a:pPr algn="ctr"/>
                      <a:r>
                        <a:rPr lang="de-DE" sz="1800" b="0" baseline="0" dirty="0" smtClean="0">
                          <a:solidFill>
                            <a:schemeClr val="tx1"/>
                          </a:solidFill>
                        </a:rPr>
                        <a:t>Assessment </a:t>
                      </a:r>
                      <a:r>
                        <a:rPr lang="de-DE" sz="1800" b="0" baseline="0" dirty="0" err="1" smtClean="0">
                          <a:solidFill>
                            <a:schemeClr val="tx1"/>
                          </a:solidFill>
                        </a:rPr>
                        <a:t>Grid</a:t>
                      </a:r>
                      <a:r>
                        <a:rPr lang="de-DE" sz="1800" b="0" baseline="0" dirty="0" smtClean="0">
                          <a:solidFill>
                            <a:schemeClr val="tx1"/>
                          </a:solidFill>
                        </a:rPr>
                        <a:t> / </a:t>
                      </a:r>
                      <a:r>
                        <a:rPr lang="de-DE" sz="1800" b="0" baseline="0" dirty="0" err="1" smtClean="0">
                          <a:solidFill>
                            <a:schemeClr val="tx1"/>
                          </a:solidFill>
                        </a:rPr>
                        <a:t>Grading</a:t>
                      </a:r>
                      <a:r>
                        <a:rPr lang="de-DE" sz="1800" b="0" baseline="0" dirty="0" smtClean="0">
                          <a:solidFill>
                            <a:schemeClr val="tx1"/>
                          </a:solidFill>
                        </a:rPr>
                        <a:t> Framework</a:t>
                      </a:r>
                    </a:p>
                    <a:p>
                      <a:pPr algn="ctr"/>
                      <a:r>
                        <a:rPr lang="de-DE" sz="1800" b="0" baseline="0" dirty="0" smtClean="0">
                          <a:solidFill>
                            <a:schemeClr val="tx1"/>
                          </a:solidFill>
                        </a:rPr>
                        <a:t>LO-Assessment </a:t>
                      </a:r>
                      <a:r>
                        <a:rPr lang="de-DE" sz="1800" b="0" baseline="0" dirty="0" err="1" smtClean="0">
                          <a:solidFill>
                            <a:schemeClr val="tx1"/>
                          </a:solidFill>
                        </a:rPr>
                        <a:t>Grid</a:t>
                      </a:r>
                      <a:endParaRPr lang="de-DE" sz="1800" b="0" baseline="0" dirty="0" smtClean="0">
                        <a:solidFill>
                          <a:schemeClr val="tx1"/>
                        </a:solidFill>
                      </a:endParaRPr>
                    </a:p>
                    <a:p>
                      <a:pPr algn="ctr"/>
                      <a:r>
                        <a:rPr lang="de-DE" sz="1800" b="0" baseline="0" dirty="0" smtClean="0">
                          <a:solidFill>
                            <a:schemeClr val="tx1"/>
                          </a:solidFill>
                        </a:rPr>
                        <a:t>Grade Distribution</a:t>
                      </a:r>
                    </a:p>
                    <a:p>
                      <a:pPr algn="ctr"/>
                      <a:r>
                        <a:rPr lang="de-DE" sz="1800" b="0" baseline="0" dirty="0" err="1" smtClean="0">
                          <a:solidFill>
                            <a:schemeClr val="tx1"/>
                          </a:solidFill>
                        </a:rPr>
                        <a:t>Workload</a:t>
                      </a:r>
                      <a:r>
                        <a:rPr lang="de-DE" sz="1800" b="0" baseline="0" dirty="0" smtClean="0">
                          <a:solidFill>
                            <a:schemeClr val="tx1"/>
                          </a:solidFill>
                        </a:rPr>
                        <a:t> </a:t>
                      </a:r>
                      <a:r>
                        <a:rPr lang="de-DE" sz="1800" b="0" baseline="0" dirty="0" err="1" smtClean="0">
                          <a:solidFill>
                            <a:schemeClr val="tx1"/>
                          </a:solidFill>
                        </a:rPr>
                        <a:t>expressed</a:t>
                      </a:r>
                      <a:r>
                        <a:rPr lang="de-DE" sz="1800" b="0" baseline="0" dirty="0" smtClean="0">
                          <a:solidFill>
                            <a:schemeClr val="tx1"/>
                          </a:solidFill>
                        </a:rPr>
                        <a:t> in </a:t>
                      </a:r>
                      <a:r>
                        <a:rPr lang="de-DE" sz="1800" b="0" baseline="0" dirty="0" err="1" smtClean="0">
                          <a:solidFill>
                            <a:schemeClr val="tx1"/>
                          </a:solidFill>
                        </a:rPr>
                        <a:t>Credits</a:t>
                      </a:r>
                      <a:r>
                        <a:rPr lang="de-DE" sz="1800" b="0" baseline="0" dirty="0" smtClean="0">
                          <a:solidFill>
                            <a:schemeClr val="tx1"/>
                          </a:solidFill>
                        </a:rPr>
                        <a:t> (ECTS)</a:t>
                      </a:r>
                    </a:p>
                    <a:p>
                      <a:pPr algn="ctr"/>
                      <a:r>
                        <a:rPr lang="de-DE" sz="1800" b="0" baseline="0" dirty="0" smtClean="0">
                          <a:solidFill>
                            <a:schemeClr val="tx1"/>
                          </a:solidFill>
                        </a:rPr>
                        <a:t>(LO-</a:t>
                      </a:r>
                      <a:r>
                        <a:rPr lang="de-DE" sz="1800" b="0" baseline="0" dirty="0" err="1" smtClean="0">
                          <a:solidFill>
                            <a:schemeClr val="tx1"/>
                          </a:solidFill>
                        </a:rPr>
                        <a:t>Workload</a:t>
                      </a:r>
                      <a:r>
                        <a:rPr lang="de-DE" sz="1800" b="0" baseline="0" dirty="0" smtClean="0">
                          <a:solidFill>
                            <a:schemeClr val="tx1"/>
                          </a:solidFill>
                        </a:rPr>
                        <a:t> </a:t>
                      </a:r>
                      <a:r>
                        <a:rPr lang="de-DE" sz="1800" b="0" baseline="0" dirty="0" err="1" smtClean="0">
                          <a:solidFill>
                            <a:schemeClr val="tx1"/>
                          </a:solidFill>
                        </a:rPr>
                        <a:t>Grid</a:t>
                      </a:r>
                      <a:r>
                        <a:rPr lang="de-DE" sz="1800" b="0" baseline="0" dirty="0" smtClean="0">
                          <a:solidFill>
                            <a:schemeClr val="tx1"/>
                          </a:solidFill>
                        </a:rPr>
                        <a:t>)</a:t>
                      </a:r>
                    </a:p>
                    <a:p>
                      <a:pPr algn="ctr"/>
                      <a:r>
                        <a:rPr lang="de-DE" sz="1800" b="0" baseline="0" dirty="0" err="1" smtClean="0">
                          <a:solidFill>
                            <a:schemeClr val="tx1"/>
                          </a:solidFill>
                        </a:rPr>
                        <a:t>Degree</a:t>
                      </a:r>
                      <a:r>
                        <a:rPr lang="de-DE" sz="1800" b="0" baseline="0" dirty="0" smtClean="0">
                          <a:solidFill>
                            <a:schemeClr val="tx1"/>
                          </a:solidFill>
                        </a:rPr>
                        <a:t> </a:t>
                      </a:r>
                    </a:p>
                    <a:p>
                      <a:pPr algn="ctr"/>
                      <a:r>
                        <a:rPr lang="de-DE" sz="1800" b="0" baseline="0" dirty="0" smtClean="0">
                          <a:solidFill>
                            <a:schemeClr val="tx1"/>
                          </a:solidFill>
                        </a:rPr>
                        <a:t>Level, Denomination</a:t>
                      </a:r>
                      <a:endParaRPr lang="de-DE" sz="1800" b="0" dirty="0">
                        <a:solidFill>
                          <a:schemeClr val="tx1"/>
                        </a:solidFill>
                      </a:endParaRPr>
                    </a:p>
                  </a:txBody>
                  <a:tcPr/>
                </a:tc>
                <a:extLst>
                  <a:ext uri="{0D108BD9-81ED-4DB2-BD59-A6C34878D82A}">
                    <a16:rowId xmlns:a16="http://schemas.microsoft.com/office/drawing/2014/main" xmlns="" val="880154383"/>
                  </a:ext>
                </a:extLst>
              </a:tr>
            </a:tbl>
          </a:graphicData>
        </a:graphic>
      </p:graphicFrame>
      <p:sp>
        <p:nvSpPr>
          <p:cNvPr id="16" name="Pfeil nach oben und unten 15"/>
          <p:cNvSpPr/>
          <p:nvPr/>
        </p:nvSpPr>
        <p:spPr>
          <a:xfrm flipV="1">
            <a:off x="8534402" y="2319865"/>
            <a:ext cx="880532" cy="982133"/>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7" name="Pfeil nach oben und unten 16"/>
          <p:cNvSpPr/>
          <p:nvPr/>
        </p:nvSpPr>
        <p:spPr>
          <a:xfrm flipV="1">
            <a:off x="2561168" y="3010749"/>
            <a:ext cx="880532" cy="982133"/>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8258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779229" y="365125"/>
            <a:ext cx="10758114" cy="854075"/>
          </a:xfrm>
        </p:spPr>
        <p:txBody>
          <a:bodyPr>
            <a:normAutofit fontScale="90000"/>
          </a:bodyPr>
          <a:lstStyle/>
          <a:p>
            <a:pPr algn="ctr"/>
            <a:r>
              <a:rPr lang="de-DE" b="1" dirty="0" smtClean="0"/>
              <a:t>2. Do (formative)</a:t>
            </a:r>
            <a:br>
              <a:rPr lang="de-DE" b="1" dirty="0" smtClean="0"/>
            </a:br>
            <a:r>
              <a:rPr lang="de-DE" b="1" dirty="0" smtClean="0"/>
              <a:t>Programme </a:t>
            </a:r>
            <a:r>
              <a:rPr lang="de-DE" b="1" dirty="0" err="1" smtClean="0"/>
              <a:t>Objectives</a:t>
            </a:r>
            <a:r>
              <a:rPr lang="de-DE" b="1" dirty="0" smtClean="0"/>
              <a:t> </a:t>
            </a:r>
            <a:r>
              <a:rPr lang="de-DE" b="1" dirty="0" err="1" smtClean="0"/>
              <a:t>and</a:t>
            </a:r>
            <a:r>
              <a:rPr lang="de-DE" b="1" dirty="0" smtClean="0"/>
              <a:t> </a:t>
            </a:r>
            <a:r>
              <a:rPr lang="de-DE" b="1" dirty="0" err="1" smtClean="0"/>
              <a:t>their</a:t>
            </a:r>
            <a:r>
              <a:rPr lang="de-DE" b="1" dirty="0" smtClean="0"/>
              <a:t> Learning Outcomes</a:t>
            </a:r>
            <a:endParaRPr lang="de-DE" b="1" dirty="0"/>
          </a:p>
        </p:txBody>
      </p:sp>
      <p:sp>
        <p:nvSpPr>
          <p:cNvPr id="4" name="Inhaltsplatzhalter 3"/>
          <p:cNvSpPr>
            <a:spLocks noGrp="1"/>
          </p:cNvSpPr>
          <p:nvPr>
            <p:ph idx="1"/>
          </p:nvPr>
        </p:nvSpPr>
        <p:spPr>
          <a:xfrm>
            <a:off x="0" y="1428750"/>
            <a:ext cx="12192000" cy="5276850"/>
          </a:xfrm>
        </p:spPr>
        <p:txBody>
          <a:bodyPr>
            <a:normAutofit fontScale="62500" lnSpcReduction="20000"/>
          </a:bodyPr>
          <a:lstStyle/>
          <a:p>
            <a:pPr algn="ctr"/>
            <a:r>
              <a:rPr lang="de-DE" sz="3600" b="1" dirty="0">
                <a:solidFill>
                  <a:srgbClr val="FF0000"/>
                </a:solidFill>
              </a:rPr>
              <a:t>Programme </a:t>
            </a:r>
            <a:r>
              <a:rPr lang="de-DE" sz="3600" b="1" dirty="0" err="1">
                <a:solidFill>
                  <a:srgbClr val="FF0000"/>
                </a:solidFill>
              </a:rPr>
              <a:t>Objectives</a:t>
            </a:r>
            <a:endParaRPr lang="de-DE" sz="3600" b="1" dirty="0">
              <a:solidFill>
                <a:srgbClr val="FF0000"/>
              </a:solidFill>
            </a:endParaRPr>
          </a:p>
          <a:p>
            <a:pPr algn="ctr"/>
            <a:r>
              <a:rPr lang="de-DE" dirty="0"/>
              <a:t>Programme Design</a:t>
            </a:r>
          </a:p>
          <a:p>
            <a:pPr marL="0" indent="0" algn="ctr">
              <a:buNone/>
            </a:pPr>
            <a:r>
              <a:rPr lang="de-DE" dirty="0" smtClean="0"/>
              <a:t>(</a:t>
            </a:r>
            <a:r>
              <a:rPr lang="de-DE" dirty="0"/>
              <a:t>Curriculum / Syllabus)</a:t>
            </a:r>
          </a:p>
          <a:p>
            <a:pPr algn="ctr"/>
            <a:r>
              <a:rPr lang="de-DE" dirty="0" err="1"/>
              <a:t>Justification</a:t>
            </a:r>
            <a:r>
              <a:rPr lang="de-DE" dirty="0"/>
              <a:t> / Background </a:t>
            </a:r>
          </a:p>
          <a:p>
            <a:pPr algn="ctr"/>
            <a:r>
              <a:rPr lang="de-DE" dirty="0" smtClean="0"/>
              <a:t>Level</a:t>
            </a:r>
            <a:endParaRPr lang="de-DE" dirty="0"/>
          </a:p>
          <a:p>
            <a:pPr algn="ctr"/>
            <a:r>
              <a:rPr lang="de-DE" sz="3600" b="1" dirty="0">
                <a:solidFill>
                  <a:srgbClr val="FF0000"/>
                </a:solidFill>
              </a:rPr>
              <a:t>Programme Learning Outcomes</a:t>
            </a:r>
          </a:p>
          <a:p>
            <a:pPr algn="ctr"/>
            <a:r>
              <a:rPr lang="de-DE" dirty="0"/>
              <a:t>Educational </a:t>
            </a:r>
            <a:r>
              <a:rPr lang="de-DE" dirty="0" err="1"/>
              <a:t>Component</a:t>
            </a:r>
            <a:r>
              <a:rPr lang="de-DE" dirty="0"/>
              <a:t> (e.g. Module) Learning Outcomes</a:t>
            </a:r>
          </a:p>
          <a:p>
            <a:pPr algn="ctr"/>
            <a:r>
              <a:rPr lang="de-DE" dirty="0"/>
              <a:t>Learning Outcomes </a:t>
            </a:r>
            <a:r>
              <a:rPr lang="de-DE" dirty="0" err="1"/>
              <a:t>Grid</a:t>
            </a:r>
            <a:endParaRPr lang="de-DE" dirty="0"/>
          </a:p>
          <a:p>
            <a:pPr algn="ctr"/>
            <a:r>
              <a:rPr lang="de-DE" dirty="0"/>
              <a:t>Student-</a:t>
            </a:r>
            <a:r>
              <a:rPr lang="de-DE" dirty="0" err="1"/>
              <a:t>Centred</a:t>
            </a:r>
            <a:r>
              <a:rPr lang="de-DE" dirty="0"/>
              <a:t> Learning </a:t>
            </a:r>
            <a:r>
              <a:rPr lang="de-DE" dirty="0" err="1"/>
              <a:t>and</a:t>
            </a:r>
            <a:r>
              <a:rPr lang="de-DE" dirty="0"/>
              <a:t> Teaching (</a:t>
            </a:r>
            <a:r>
              <a:rPr lang="de-DE" dirty="0" err="1"/>
              <a:t>Structure</a:t>
            </a:r>
            <a:r>
              <a:rPr lang="de-DE" dirty="0"/>
              <a:t>, Forms incl. Material, Progression)</a:t>
            </a:r>
          </a:p>
          <a:p>
            <a:pPr algn="ctr"/>
            <a:r>
              <a:rPr lang="de-DE" dirty="0"/>
              <a:t>Assessment </a:t>
            </a:r>
            <a:r>
              <a:rPr lang="de-DE" dirty="0" err="1"/>
              <a:t>Grid</a:t>
            </a:r>
            <a:r>
              <a:rPr lang="de-DE" dirty="0"/>
              <a:t> / </a:t>
            </a:r>
            <a:r>
              <a:rPr lang="de-DE" dirty="0" err="1"/>
              <a:t>Grading</a:t>
            </a:r>
            <a:r>
              <a:rPr lang="de-DE" dirty="0"/>
              <a:t> Framework</a:t>
            </a:r>
          </a:p>
          <a:p>
            <a:pPr algn="ctr"/>
            <a:r>
              <a:rPr lang="de-DE" dirty="0"/>
              <a:t>LO-Assessment </a:t>
            </a:r>
            <a:r>
              <a:rPr lang="de-DE" dirty="0" err="1"/>
              <a:t>Grid</a:t>
            </a:r>
            <a:endParaRPr lang="de-DE" dirty="0"/>
          </a:p>
          <a:p>
            <a:pPr algn="ctr"/>
            <a:r>
              <a:rPr lang="de-DE" dirty="0"/>
              <a:t>Grade Distribution</a:t>
            </a:r>
          </a:p>
          <a:p>
            <a:pPr algn="ctr"/>
            <a:r>
              <a:rPr lang="de-DE" dirty="0" err="1"/>
              <a:t>Workload</a:t>
            </a:r>
            <a:r>
              <a:rPr lang="de-DE" dirty="0"/>
              <a:t> </a:t>
            </a:r>
            <a:r>
              <a:rPr lang="de-DE" dirty="0" err="1"/>
              <a:t>expressed</a:t>
            </a:r>
            <a:r>
              <a:rPr lang="de-DE" dirty="0"/>
              <a:t> in </a:t>
            </a:r>
            <a:r>
              <a:rPr lang="de-DE" dirty="0" err="1"/>
              <a:t>Credits</a:t>
            </a:r>
            <a:r>
              <a:rPr lang="de-DE" dirty="0"/>
              <a:t> (ECTS)</a:t>
            </a:r>
          </a:p>
          <a:p>
            <a:pPr algn="ctr"/>
            <a:r>
              <a:rPr lang="de-DE" dirty="0"/>
              <a:t>(LO-</a:t>
            </a:r>
            <a:r>
              <a:rPr lang="de-DE" dirty="0" err="1"/>
              <a:t>Workload</a:t>
            </a:r>
            <a:r>
              <a:rPr lang="de-DE" dirty="0"/>
              <a:t> </a:t>
            </a:r>
            <a:r>
              <a:rPr lang="de-DE" dirty="0" err="1"/>
              <a:t>Grid</a:t>
            </a:r>
            <a:r>
              <a:rPr lang="de-DE" dirty="0"/>
              <a:t>)</a:t>
            </a:r>
          </a:p>
          <a:p>
            <a:pPr algn="ctr"/>
            <a:r>
              <a:rPr lang="de-DE" dirty="0" err="1"/>
              <a:t>Degree</a:t>
            </a:r>
            <a:r>
              <a:rPr lang="de-DE" dirty="0"/>
              <a:t> </a:t>
            </a:r>
          </a:p>
          <a:p>
            <a:pPr algn="ctr"/>
            <a:r>
              <a:rPr lang="de-DE" dirty="0"/>
              <a:t>Level, Denomination</a:t>
            </a:r>
          </a:p>
          <a:p>
            <a:endParaRPr lang="de-DE" dirty="0"/>
          </a:p>
        </p:txBody>
      </p:sp>
    </p:spTree>
    <p:extLst>
      <p:ext uri="{BB962C8B-B14F-4D97-AF65-F5344CB8AC3E}">
        <p14:creationId xmlns:p14="http://schemas.microsoft.com/office/powerpoint/2010/main" val="2918964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085975" y="128587"/>
            <a:ext cx="81867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Possible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supportive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tools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for</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quality</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elle 5"/>
          <p:cNvGraphicFramePr>
            <a:graphicFrameLocks noGrp="1"/>
          </p:cNvGraphicFramePr>
          <p:nvPr/>
        </p:nvGraphicFramePr>
        <p:xfrm>
          <a:off x="0" y="714377"/>
          <a:ext cx="12192000" cy="6042618"/>
        </p:xfrm>
        <a:graphic>
          <a:graphicData uri="http://schemas.openxmlformats.org/drawingml/2006/table">
            <a:tbl>
              <a:tblPr firstRow="1" bandRow="1">
                <a:tableStyleId>{5C22544A-7EE6-4342-B048-85BDC9FD1C3A}</a:tableStyleId>
              </a:tblPr>
              <a:tblGrid>
                <a:gridCol w="4257675">
                  <a:extLst>
                    <a:ext uri="{9D8B030D-6E8A-4147-A177-3AD203B41FA5}">
                      <a16:colId xmlns:a16="http://schemas.microsoft.com/office/drawing/2014/main" xmlns="" val="3780897281"/>
                    </a:ext>
                  </a:extLst>
                </a:gridCol>
                <a:gridCol w="7934325">
                  <a:extLst>
                    <a:ext uri="{9D8B030D-6E8A-4147-A177-3AD203B41FA5}">
                      <a16:colId xmlns:a16="http://schemas.microsoft.com/office/drawing/2014/main" xmlns="" val="1877850861"/>
                    </a:ext>
                  </a:extLst>
                </a:gridCol>
              </a:tblGrid>
              <a:tr h="698567">
                <a:tc>
                  <a:txBody>
                    <a:bodyPr/>
                    <a:lstStyle/>
                    <a:p>
                      <a:pPr algn="ctr"/>
                      <a:r>
                        <a:rPr lang="de-DE" sz="2400" dirty="0" smtClean="0"/>
                        <a:t>Tools</a:t>
                      </a:r>
                      <a:endParaRPr lang="de-DE" sz="2400" dirty="0"/>
                    </a:p>
                  </a:txBody>
                  <a:tcPr/>
                </a:tc>
                <a:tc>
                  <a:txBody>
                    <a:bodyPr/>
                    <a:lstStyle/>
                    <a:p>
                      <a:pPr algn="ctr"/>
                      <a:r>
                        <a:rPr lang="de-DE" sz="2400" dirty="0" smtClean="0"/>
                        <a:t>Benchmarks</a:t>
                      </a:r>
                      <a:endParaRPr lang="de-DE" sz="2400" dirty="0"/>
                    </a:p>
                  </a:txBody>
                  <a:tcPr/>
                </a:tc>
                <a:extLst>
                  <a:ext uri="{0D108BD9-81ED-4DB2-BD59-A6C34878D82A}">
                    <a16:rowId xmlns:a16="http://schemas.microsoft.com/office/drawing/2014/main" xmlns="" val="2203815743"/>
                  </a:ext>
                </a:extLst>
              </a:tr>
              <a:tr h="1531261">
                <a:tc>
                  <a:txBody>
                    <a:bodyPr/>
                    <a:lstStyle/>
                    <a:p>
                      <a:r>
                        <a:rPr lang="de-DE" sz="2000" dirty="0" err="1" smtClean="0"/>
                        <a:t>Institutional</a:t>
                      </a:r>
                      <a:r>
                        <a:rPr lang="de-DE" sz="2000" dirty="0" smtClean="0"/>
                        <a:t> </a:t>
                      </a:r>
                      <a:r>
                        <a:rPr lang="de-DE" sz="2000" dirty="0" err="1" smtClean="0"/>
                        <a:t>Qualifications</a:t>
                      </a:r>
                      <a:r>
                        <a:rPr lang="de-DE" sz="2000" dirty="0" smtClean="0"/>
                        <a:t> Framework</a:t>
                      </a:r>
                      <a:endParaRPr lang="de-DE" sz="2000" dirty="0"/>
                    </a:p>
                  </a:txBody>
                  <a:tcPr/>
                </a:tc>
                <a:tc>
                  <a:txBody>
                    <a:bodyPr/>
                    <a:lstStyle/>
                    <a:p>
                      <a:r>
                        <a:rPr lang="de-DE" sz="2000" dirty="0" smtClean="0"/>
                        <a:t>EU </a:t>
                      </a:r>
                      <a:r>
                        <a:rPr lang="de-DE" sz="2000" dirty="0" err="1" smtClean="0"/>
                        <a:t>Qualifications</a:t>
                      </a:r>
                      <a:r>
                        <a:rPr lang="de-DE" sz="2000" baseline="0" dirty="0" smtClean="0"/>
                        <a:t> Framework </a:t>
                      </a:r>
                      <a:r>
                        <a:rPr lang="de-DE" sz="2000" baseline="0" dirty="0" err="1" smtClean="0"/>
                        <a:t>for</a:t>
                      </a:r>
                      <a:r>
                        <a:rPr lang="de-DE" sz="2000" baseline="0" dirty="0" smtClean="0"/>
                        <a:t> LLL; EU </a:t>
                      </a:r>
                      <a:r>
                        <a:rPr lang="de-DE" sz="2000" baseline="0" dirty="0" err="1" smtClean="0"/>
                        <a:t>Qualifications</a:t>
                      </a:r>
                      <a:r>
                        <a:rPr lang="de-DE" sz="2000" baseline="0" dirty="0" smtClean="0"/>
                        <a:t> Framework </a:t>
                      </a:r>
                      <a:r>
                        <a:rPr lang="de-DE" sz="2000" baseline="0" dirty="0" err="1" smtClean="0"/>
                        <a:t>for</a:t>
                      </a:r>
                      <a:r>
                        <a:rPr lang="de-DE" sz="2000" baseline="0" dirty="0" smtClean="0"/>
                        <a:t> HE;</a:t>
                      </a:r>
                      <a:endParaRPr lang="de-DE" sz="2000" dirty="0" smtClean="0"/>
                    </a:p>
                    <a:p>
                      <a:r>
                        <a:rPr lang="de-DE" sz="2000" dirty="0" smtClean="0"/>
                        <a:t>National </a:t>
                      </a:r>
                      <a:r>
                        <a:rPr lang="de-DE" sz="2000" dirty="0" err="1" smtClean="0"/>
                        <a:t>Qualifications</a:t>
                      </a:r>
                      <a:r>
                        <a:rPr lang="de-DE" sz="2000" baseline="0" dirty="0" smtClean="0"/>
                        <a:t> Framework;</a:t>
                      </a:r>
                    </a:p>
                    <a:p>
                      <a:r>
                        <a:rPr lang="de-DE" sz="2000" baseline="0" dirty="0" err="1" smtClean="0"/>
                        <a:t>Sector</a:t>
                      </a:r>
                      <a:r>
                        <a:rPr lang="de-DE" sz="2000" baseline="0" dirty="0" smtClean="0"/>
                        <a:t> </a:t>
                      </a:r>
                      <a:r>
                        <a:rPr lang="de-DE" sz="2000" baseline="0" dirty="0" err="1" smtClean="0"/>
                        <a:t>Qualifications</a:t>
                      </a:r>
                      <a:r>
                        <a:rPr lang="de-DE" sz="2000" baseline="0" dirty="0" smtClean="0"/>
                        <a:t> Framework (national/transnational/</a:t>
                      </a:r>
                      <a:r>
                        <a:rPr lang="de-DE" sz="2000" baseline="0" dirty="0" err="1" smtClean="0"/>
                        <a:t>multidisciplinary</a:t>
                      </a:r>
                      <a:r>
                        <a:rPr lang="de-DE" sz="2000" baseline="0" dirty="0" smtClean="0"/>
                        <a:t>/</a:t>
                      </a:r>
                      <a:r>
                        <a:rPr lang="de-DE" sz="2000" baseline="0" dirty="0" err="1" smtClean="0"/>
                        <a:t>interdisciplinary</a:t>
                      </a:r>
                      <a:r>
                        <a:rPr lang="de-DE" sz="2000" baseline="0" dirty="0" smtClean="0"/>
                        <a:t>)</a:t>
                      </a:r>
                      <a:endParaRPr lang="de-DE" sz="2000" dirty="0"/>
                    </a:p>
                  </a:txBody>
                  <a:tcPr/>
                </a:tc>
                <a:extLst>
                  <a:ext uri="{0D108BD9-81ED-4DB2-BD59-A6C34878D82A}">
                    <a16:rowId xmlns:a16="http://schemas.microsoft.com/office/drawing/2014/main" xmlns="" val="1685291257"/>
                  </a:ext>
                </a:extLst>
              </a:tr>
              <a:tr h="605425">
                <a:tc>
                  <a:txBody>
                    <a:bodyPr/>
                    <a:lstStyle/>
                    <a:p>
                      <a:r>
                        <a:rPr lang="de-DE" sz="2000" dirty="0" err="1" smtClean="0"/>
                        <a:t>Defining</a:t>
                      </a:r>
                      <a:r>
                        <a:rPr lang="de-DE" sz="2000" dirty="0" smtClean="0"/>
                        <a:t> Learning Outcomes </a:t>
                      </a:r>
                      <a:endParaRPr lang="de-DE" sz="2000" dirty="0"/>
                    </a:p>
                  </a:txBody>
                  <a:tcPr/>
                </a:tc>
                <a:tc>
                  <a:txBody>
                    <a:bodyPr/>
                    <a:lstStyle/>
                    <a:p>
                      <a:r>
                        <a:rPr lang="de-DE" sz="2000" dirty="0" smtClean="0"/>
                        <a:t>Programme Level (</a:t>
                      </a:r>
                      <a:r>
                        <a:rPr lang="de-DE" sz="2000" dirty="0" err="1" smtClean="0"/>
                        <a:t>recommendation</a:t>
                      </a:r>
                      <a:r>
                        <a:rPr lang="de-DE" sz="2000" dirty="0" smtClean="0"/>
                        <a:t> max. 10) – </a:t>
                      </a:r>
                      <a:r>
                        <a:rPr lang="de-DE" sz="2000" dirty="0" err="1" smtClean="0"/>
                        <a:t>see</a:t>
                      </a:r>
                      <a:r>
                        <a:rPr lang="de-DE" sz="2000" dirty="0" smtClean="0"/>
                        <a:t> </a:t>
                      </a:r>
                      <a:r>
                        <a:rPr lang="de-DE" sz="2000" dirty="0" err="1" smtClean="0"/>
                        <a:t>above</a:t>
                      </a:r>
                      <a:r>
                        <a:rPr lang="de-DE" sz="2000" dirty="0" smtClean="0"/>
                        <a:t> </a:t>
                      </a:r>
                      <a:r>
                        <a:rPr lang="de-DE" sz="2000" dirty="0" err="1" smtClean="0"/>
                        <a:t>and</a:t>
                      </a:r>
                      <a:r>
                        <a:rPr lang="de-DE" sz="2000" dirty="0" smtClean="0"/>
                        <a:t> </a:t>
                      </a:r>
                      <a:r>
                        <a:rPr lang="de-DE" sz="2000" dirty="0" err="1" smtClean="0"/>
                        <a:t>supplement</a:t>
                      </a:r>
                      <a:endParaRPr lang="de-DE" sz="2000" dirty="0"/>
                    </a:p>
                  </a:txBody>
                  <a:tcPr/>
                </a:tc>
                <a:extLst>
                  <a:ext uri="{0D108BD9-81ED-4DB2-BD59-A6C34878D82A}">
                    <a16:rowId xmlns:a16="http://schemas.microsoft.com/office/drawing/2014/main" xmlns="" val="2533029007"/>
                  </a:ext>
                </a:extLst>
              </a:tr>
              <a:tr h="605425">
                <a:tc>
                  <a:txBody>
                    <a:bodyPr/>
                    <a:lstStyle/>
                    <a:p>
                      <a:r>
                        <a:rPr lang="de-DE" sz="2000" dirty="0" err="1" smtClean="0"/>
                        <a:t>Defining</a:t>
                      </a:r>
                      <a:r>
                        <a:rPr lang="de-DE" sz="2000" dirty="0" smtClean="0"/>
                        <a:t> Learning Outcomes</a:t>
                      </a:r>
                      <a:endParaRPr lang="de-DE" sz="2000" dirty="0"/>
                    </a:p>
                  </a:txBody>
                  <a:tcPr/>
                </a:tc>
                <a:tc>
                  <a:txBody>
                    <a:bodyPr/>
                    <a:lstStyle/>
                    <a:p>
                      <a:r>
                        <a:rPr lang="de-DE" sz="2000" dirty="0" smtClean="0"/>
                        <a:t>Module </a:t>
                      </a:r>
                      <a:r>
                        <a:rPr lang="de-DE" sz="2000" dirty="0" err="1" smtClean="0"/>
                        <a:t>level</a:t>
                      </a:r>
                      <a:r>
                        <a:rPr lang="de-DE" sz="2000" dirty="0" smtClean="0"/>
                        <a:t> (</a:t>
                      </a:r>
                      <a:r>
                        <a:rPr lang="de-DE" sz="2000" dirty="0" err="1" smtClean="0"/>
                        <a:t>recommendation</a:t>
                      </a:r>
                      <a:r>
                        <a:rPr lang="de-DE" sz="2000" dirty="0" smtClean="0"/>
                        <a:t> 6-8) – </a:t>
                      </a:r>
                      <a:r>
                        <a:rPr lang="de-DE" sz="2000" dirty="0" err="1" smtClean="0"/>
                        <a:t>as</a:t>
                      </a:r>
                      <a:r>
                        <a:rPr lang="de-DE" sz="2000" dirty="0" smtClean="0"/>
                        <a:t> </a:t>
                      </a:r>
                      <a:r>
                        <a:rPr lang="de-DE" sz="2000" dirty="0" err="1" smtClean="0"/>
                        <a:t>above</a:t>
                      </a:r>
                      <a:r>
                        <a:rPr lang="de-DE" sz="2000" dirty="0" smtClean="0"/>
                        <a:t> </a:t>
                      </a:r>
                      <a:r>
                        <a:rPr lang="de-DE" sz="2000" dirty="0" err="1" smtClean="0"/>
                        <a:t>and</a:t>
                      </a:r>
                      <a:r>
                        <a:rPr lang="de-DE" sz="2000" dirty="0" smtClean="0"/>
                        <a:t> </a:t>
                      </a:r>
                      <a:r>
                        <a:rPr lang="de-DE" sz="2000" dirty="0" err="1" smtClean="0"/>
                        <a:t>supplement</a:t>
                      </a:r>
                      <a:endParaRPr lang="de-DE" sz="2000" dirty="0"/>
                    </a:p>
                  </a:txBody>
                  <a:tcPr/>
                </a:tc>
                <a:extLst>
                  <a:ext uri="{0D108BD9-81ED-4DB2-BD59-A6C34878D82A}">
                    <a16:rowId xmlns:a16="http://schemas.microsoft.com/office/drawing/2014/main" xmlns="" val="904667930"/>
                  </a:ext>
                </a:extLst>
              </a:tr>
              <a:tr h="605425">
                <a:tc>
                  <a:txBody>
                    <a:bodyPr/>
                    <a:lstStyle/>
                    <a:p>
                      <a:r>
                        <a:rPr lang="de-DE" sz="2000" dirty="0" smtClean="0"/>
                        <a:t>Writing Learning</a:t>
                      </a:r>
                      <a:r>
                        <a:rPr lang="de-DE" sz="2000" baseline="0" dirty="0" smtClean="0"/>
                        <a:t> Outcomes </a:t>
                      </a:r>
                      <a:endParaRPr lang="de-DE" sz="2000" dirty="0"/>
                    </a:p>
                  </a:txBody>
                  <a:tcPr/>
                </a:tc>
                <a:tc>
                  <a:txBody>
                    <a:bodyPr/>
                    <a:lstStyle/>
                    <a:p>
                      <a:r>
                        <a:rPr lang="de-DE" sz="2000" dirty="0" err="1" smtClean="0"/>
                        <a:t>Taxonomy</a:t>
                      </a:r>
                      <a:r>
                        <a:rPr lang="de-DE" sz="2000" dirty="0" smtClean="0"/>
                        <a:t>,</a:t>
                      </a:r>
                      <a:r>
                        <a:rPr lang="de-DE" sz="2000" baseline="0" dirty="0" smtClean="0"/>
                        <a:t> e.g. Bloom – </a:t>
                      </a:r>
                      <a:r>
                        <a:rPr lang="de-DE" sz="2000" baseline="0" dirty="0" err="1" smtClean="0"/>
                        <a:t>see</a:t>
                      </a:r>
                      <a:r>
                        <a:rPr lang="de-DE" sz="2000" baseline="0" dirty="0" smtClean="0"/>
                        <a:t> </a:t>
                      </a:r>
                      <a:r>
                        <a:rPr lang="de-DE" sz="2000" baseline="0" dirty="0" err="1" smtClean="0"/>
                        <a:t>supplement</a:t>
                      </a:r>
                      <a:r>
                        <a:rPr lang="de-DE" sz="2000" baseline="0" dirty="0" smtClean="0"/>
                        <a:t> </a:t>
                      </a:r>
                      <a:endParaRPr lang="de-DE" sz="2000" dirty="0"/>
                    </a:p>
                  </a:txBody>
                  <a:tcPr/>
                </a:tc>
                <a:extLst>
                  <a:ext uri="{0D108BD9-81ED-4DB2-BD59-A6C34878D82A}">
                    <a16:rowId xmlns:a16="http://schemas.microsoft.com/office/drawing/2014/main" xmlns="" val="301426512"/>
                  </a:ext>
                </a:extLst>
              </a:tr>
              <a:tr h="785665">
                <a:tc>
                  <a:txBody>
                    <a:bodyPr/>
                    <a:lstStyle/>
                    <a:p>
                      <a:r>
                        <a:rPr lang="de-DE" sz="2000" dirty="0" err="1" smtClean="0"/>
                        <a:t>Testing</a:t>
                      </a:r>
                      <a:r>
                        <a:rPr lang="de-DE" sz="2000" dirty="0" smtClean="0"/>
                        <a:t> Learning Outcomes</a:t>
                      </a:r>
                      <a:endParaRPr lang="de-DE" sz="2000" dirty="0"/>
                    </a:p>
                  </a:txBody>
                  <a:tcPr/>
                </a:tc>
                <a:tc>
                  <a:txBody>
                    <a:bodyPr/>
                    <a:lstStyle/>
                    <a:p>
                      <a:r>
                        <a:rPr lang="de-DE" sz="2000" dirty="0" smtClean="0"/>
                        <a:t>Test </a:t>
                      </a:r>
                      <a:r>
                        <a:rPr lang="de-DE" sz="2000" dirty="0" err="1" smtClean="0"/>
                        <a:t>whether</a:t>
                      </a:r>
                      <a:r>
                        <a:rPr lang="de-DE" sz="2000" dirty="0" smtClean="0"/>
                        <a:t> </a:t>
                      </a:r>
                      <a:r>
                        <a:rPr lang="de-DE" sz="2000" dirty="0" err="1" smtClean="0"/>
                        <a:t>the</a:t>
                      </a:r>
                      <a:r>
                        <a:rPr lang="de-DE" sz="2000" dirty="0" smtClean="0"/>
                        <a:t> </a:t>
                      </a:r>
                      <a:r>
                        <a:rPr lang="de-DE" sz="2000" dirty="0" err="1" smtClean="0"/>
                        <a:t>programme</a:t>
                      </a:r>
                      <a:r>
                        <a:rPr lang="de-DE" sz="2000" baseline="0" dirty="0" smtClean="0"/>
                        <a:t> </a:t>
                      </a:r>
                      <a:r>
                        <a:rPr lang="de-DE" sz="2000" baseline="0" dirty="0" err="1" smtClean="0"/>
                        <a:t>level</a:t>
                      </a:r>
                      <a:r>
                        <a:rPr lang="de-DE" sz="2000" baseline="0" dirty="0" smtClean="0"/>
                        <a:t> </a:t>
                      </a:r>
                      <a:r>
                        <a:rPr lang="de-DE" sz="2000" baseline="0" dirty="0" err="1" smtClean="0"/>
                        <a:t>learning</a:t>
                      </a:r>
                      <a:r>
                        <a:rPr lang="de-DE" sz="2000" baseline="0" dirty="0" smtClean="0"/>
                        <a:t> </a:t>
                      </a:r>
                      <a:r>
                        <a:rPr lang="de-DE" sz="2000" baseline="0" dirty="0" err="1" smtClean="0"/>
                        <a:t>outcomes</a:t>
                      </a:r>
                      <a:r>
                        <a:rPr lang="de-DE" sz="2000" baseline="0" dirty="0" smtClean="0"/>
                        <a:t> </a:t>
                      </a:r>
                      <a:r>
                        <a:rPr lang="de-DE" sz="2000" baseline="0" dirty="0" err="1" smtClean="0"/>
                        <a:t>are</a:t>
                      </a:r>
                      <a:r>
                        <a:rPr lang="de-DE" sz="2000" baseline="0" dirty="0" smtClean="0"/>
                        <a:t> </a:t>
                      </a:r>
                      <a:r>
                        <a:rPr lang="de-DE" sz="2000" baseline="0" dirty="0" err="1" smtClean="0"/>
                        <a:t>reflected</a:t>
                      </a:r>
                      <a:r>
                        <a:rPr lang="de-DE" sz="2000" baseline="0" dirty="0" smtClean="0"/>
                        <a:t> </a:t>
                      </a:r>
                      <a:r>
                        <a:rPr lang="de-DE" sz="2000" baseline="0" dirty="0" err="1" smtClean="0"/>
                        <a:t>by</a:t>
                      </a:r>
                      <a:r>
                        <a:rPr lang="de-DE" sz="2000" baseline="0" dirty="0" smtClean="0"/>
                        <a:t> </a:t>
                      </a:r>
                      <a:r>
                        <a:rPr lang="de-DE" sz="2000" baseline="0" dirty="0" err="1" smtClean="0"/>
                        <a:t>the</a:t>
                      </a:r>
                      <a:r>
                        <a:rPr lang="de-DE" sz="2000" baseline="0" dirty="0" smtClean="0"/>
                        <a:t> </a:t>
                      </a:r>
                      <a:r>
                        <a:rPr lang="de-DE" sz="2000" baseline="0" dirty="0" err="1" smtClean="0"/>
                        <a:t>module</a:t>
                      </a:r>
                      <a:r>
                        <a:rPr lang="de-DE" sz="2000" baseline="0" dirty="0" smtClean="0"/>
                        <a:t> </a:t>
                      </a:r>
                      <a:r>
                        <a:rPr lang="de-DE" sz="2000" baseline="0" dirty="0" err="1" smtClean="0"/>
                        <a:t>learning</a:t>
                      </a:r>
                      <a:r>
                        <a:rPr lang="de-DE" sz="2000" baseline="0" dirty="0" smtClean="0"/>
                        <a:t> </a:t>
                      </a:r>
                      <a:r>
                        <a:rPr lang="de-DE" sz="2000" baseline="0" dirty="0" err="1" smtClean="0"/>
                        <a:t>outcomes</a:t>
                      </a:r>
                      <a:r>
                        <a:rPr lang="de-DE" sz="2000" baseline="0" dirty="0" smtClean="0"/>
                        <a:t> </a:t>
                      </a:r>
                      <a:r>
                        <a:rPr lang="de-DE" sz="2000" baseline="0" dirty="0" err="1" smtClean="0"/>
                        <a:t>and</a:t>
                      </a:r>
                      <a:r>
                        <a:rPr lang="de-DE" sz="2000" baseline="0" dirty="0" smtClean="0"/>
                        <a:t> vice </a:t>
                      </a:r>
                      <a:r>
                        <a:rPr lang="de-DE" sz="2000" baseline="0" dirty="0" err="1" smtClean="0"/>
                        <a:t>versa</a:t>
                      </a:r>
                      <a:r>
                        <a:rPr lang="de-DE" sz="2000" baseline="0" dirty="0" smtClean="0"/>
                        <a:t> (</a:t>
                      </a:r>
                      <a:r>
                        <a:rPr lang="de-DE" sz="2000" baseline="0" dirty="0" err="1" smtClean="0"/>
                        <a:t>coherence</a:t>
                      </a:r>
                      <a:r>
                        <a:rPr lang="de-DE" sz="2000" baseline="0" dirty="0" smtClean="0"/>
                        <a:t> </a:t>
                      </a:r>
                      <a:r>
                        <a:rPr lang="de-DE" sz="2000" baseline="0" dirty="0" err="1" smtClean="0"/>
                        <a:t>and</a:t>
                      </a:r>
                      <a:r>
                        <a:rPr lang="de-DE" sz="2000" baseline="0" dirty="0" smtClean="0"/>
                        <a:t> </a:t>
                      </a:r>
                      <a:r>
                        <a:rPr lang="de-DE" sz="2000" baseline="0" dirty="0" err="1" smtClean="0"/>
                        <a:t>consistency</a:t>
                      </a:r>
                      <a:r>
                        <a:rPr lang="de-DE" sz="2000" baseline="0" dirty="0" smtClean="0"/>
                        <a:t>)</a:t>
                      </a:r>
                      <a:endParaRPr lang="de-DE" sz="2000" dirty="0"/>
                    </a:p>
                  </a:txBody>
                  <a:tcPr/>
                </a:tc>
                <a:extLst>
                  <a:ext uri="{0D108BD9-81ED-4DB2-BD59-A6C34878D82A}">
                    <a16:rowId xmlns:a16="http://schemas.microsoft.com/office/drawing/2014/main" xmlns="" val="1114476611"/>
                  </a:ext>
                </a:extLst>
              </a:tr>
              <a:tr h="605425">
                <a:tc>
                  <a:txBody>
                    <a:bodyPr/>
                    <a:lstStyle/>
                    <a:p>
                      <a:r>
                        <a:rPr lang="de-DE" sz="2000" dirty="0" err="1" smtClean="0"/>
                        <a:t>Testing</a:t>
                      </a:r>
                      <a:r>
                        <a:rPr lang="de-DE" sz="2000" dirty="0" smtClean="0"/>
                        <a:t> Learning Outcomes</a:t>
                      </a:r>
                      <a:endParaRPr lang="de-DE" sz="2000" dirty="0"/>
                    </a:p>
                  </a:txBody>
                  <a:tcPr/>
                </a:tc>
                <a:tc>
                  <a:txBody>
                    <a:bodyPr/>
                    <a:lstStyle/>
                    <a:p>
                      <a:r>
                        <a:rPr lang="de-DE" sz="2000" dirty="0" err="1" smtClean="0"/>
                        <a:t>Types</a:t>
                      </a:r>
                      <a:r>
                        <a:rPr lang="de-DE" sz="2000" dirty="0" smtClean="0"/>
                        <a:t>/</a:t>
                      </a:r>
                      <a:r>
                        <a:rPr lang="de-DE" sz="2000" dirty="0" err="1" smtClean="0"/>
                        <a:t>forms</a:t>
                      </a:r>
                      <a:r>
                        <a:rPr lang="de-DE" sz="2000" dirty="0" smtClean="0"/>
                        <a:t> </a:t>
                      </a:r>
                      <a:r>
                        <a:rPr lang="de-DE" sz="2000" dirty="0" err="1" smtClean="0"/>
                        <a:t>of</a:t>
                      </a:r>
                      <a:r>
                        <a:rPr lang="de-DE" sz="2000" dirty="0" smtClean="0"/>
                        <a:t> </a:t>
                      </a:r>
                      <a:r>
                        <a:rPr lang="de-DE" sz="2000" dirty="0" err="1" smtClean="0"/>
                        <a:t>tests</a:t>
                      </a:r>
                      <a:r>
                        <a:rPr lang="de-DE" sz="2000" dirty="0" smtClean="0"/>
                        <a:t> </a:t>
                      </a:r>
                      <a:r>
                        <a:rPr lang="de-DE" sz="2000" dirty="0" err="1" smtClean="0"/>
                        <a:t>whch</a:t>
                      </a:r>
                      <a:r>
                        <a:rPr lang="de-DE" sz="2000" baseline="0" dirty="0" smtClean="0"/>
                        <a:t> </a:t>
                      </a:r>
                      <a:r>
                        <a:rPr lang="de-DE" sz="2000" baseline="0" dirty="0" err="1" smtClean="0"/>
                        <a:t>verify</a:t>
                      </a:r>
                      <a:r>
                        <a:rPr lang="de-DE" sz="2000" baseline="0" dirty="0" smtClean="0"/>
                        <a:t> </a:t>
                      </a:r>
                      <a:r>
                        <a:rPr lang="de-DE" sz="2000" baseline="0" dirty="0" err="1" smtClean="0"/>
                        <a:t>the</a:t>
                      </a:r>
                      <a:r>
                        <a:rPr lang="de-DE" sz="2000" baseline="0" dirty="0" smtClean="0"/>
                        <a:t> </a:t>
                      </a:r>
                      <a:r>
                        <a:rPr lang="de-DE" sz="2000" baseline="0" dirty="0" err="1" smtClean="0"/>
                        <a:t>achievement</a:t>
                      </a:r>
                      <a:r>
                        <a:rPr lang="de-DE" sz="2000" baseline="0" dirty="0" smtClean="0"/>
                        <a:t> </a:t>
                      </a:r>
                      <a:r>
                        <a:rPr lang="de-DE" sz="2000" baseline="0" dirty="0" err="1" smtClean="0"/>
                        <a:t>of</a:t>
                      </a:r>
                      <a:r>
                        <a:rPr lang="de-DE" sz="2000" baseline="0" dirty="0" smtClean="0"/>
                        <a:t> </a:t>
                      </a:r>
                      <a:r>
                        <a:rPr lang="de-DE" sz="2000" baseline="0" dirty="0" err="1" smtClean="0"/>
                        <a:t>learning</a:t>
                      </a:r>
                      <a:r>
                        <a:rPr lang="de-DE" sz="2000" baseline="0" dirty="0" smtClean="0"/>
                        <a:t> </a:t>
                      </a:r>
                      <a:r>
                        <a:rPr lang="de-DE" sz="2000" baseline="0" dirty="0" err="1" smtClean="0"/>
                        <a:t>outcomes</a:t>
                      </a:r>
                      <a:endParaRPr lang="de-DE" sz="2000" dirty="0"/>
                    </a:p>
                  </a:txBody>
                  <a:tcPr/>
                </a:tc>
                <a:extLst>
                  <a:ext uri="{0D108BD9-81ED-4DB2-BD59-A6C34878D82A}">
                    <a16:rowId xmlns:a16="http://schemas.microsoft.com/office/drawing/2014/main" xmlns="" val="382005867"/>
                  </a:ext>
                </a:extLst>
              </a:tr>
              <a:tr h="605425">
                <a:tc>
                  <a:txBody>
                    <a:bodyPr/>
                    <a:lstStyle/>
                    <a:p>
                      <a:endParaRPr lang="de-DE" sz="2000" dirty="0"/>
                    </a:p>
                  </a:txBody>
                  <a:tcPr/>
                </a:tc>
                <a:tc>
                  <a:txBody>
                    <a:bodyPr/>
                    <a:lstStyle/>
                    <a:p>
                      <a:endParaRPr lang="de-DE" sz="2000" dirty="0"/>
                    </a:p>
                  </a:txBody>
                  <a:tcPr/>
                </a:tc>
                <a:extLst>
                  <a:ext uri="{0D108BD9-81ED-4DB2-BD59-A6C34878D82A}">
                    <a16:rowId xmlns:a16="http://schemas.microsoft.com/office/drawing/2014/main" xmlns="" val="781993908"/>
                  </a:ext>
                </a:extLst>
              </a:tr>
            </a:tbl>
          </a:graphicData>
        </a:graphic>
      </p:graphicFrame>
    </p:spTree>
    <p:extLst>
      <p:ext uri="{BB962C8B-B14F-4D97-AF65-F5344CB8AC3E}">
        <p14:creationId xmlns:p14="http://schemas.microsoft.com/office/powerpoint/2010/main" val="7480257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085975" y="128587"/>
            <a:ext cx="81867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Possible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supportive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indicators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for</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quality</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elle 5"/>
          <p:cNvGraphicFramePr>
            <a:graphicFrameLocks noGrp="1"/>
          </p:cNvGraphicFramePr>
          <p:nvPr>
            <p:extLst>
              <p:ext uri="{D42A27DB-BD31-4B8C-83A1-F6EECF244321}">
                <p14:modId xmlns:p14="http://schemas.microsoft.com/office/powerpoint/2010/main" val="4094461797"/>
              </p:ext>
            </p:extLst>
          </p:nvPr>
        </p:nvGraphicFramePr>
        <p:xfrm>
          <a:off x="0" y="714377"/>
          <a:ext cx="12192000" cy="5041513"/>
        </p:xfrm>
        <a:graphic>
          <a:graphicData uri="http://schemas.openxmlformats.org/drawingml/2006/table">
            <a:tbl>
              <a:tblPr firstRow="1" bandRow="1">
                <a:tableStyleId>{5C22544A-7EE6-4342-B048-85BDC9FD1C3A}</a:tableStyleId>
              </a:tblPr>
              <a:tblGrid>
                <a:gridCol w="4257675">
                  <a:extLst>
                    <a:ext uri="{9D8B030D-6E8A-4147-A177-3AD203B41FA5}">
                      <a16:colId xmlns:a16="http://schemas.microsoft.com/office/drawing/2014/main" xmlns="" val="3780897281"/>
                    </a:ext>
                  </a:extLst>
                </a:gridCol>
                <a:gridCol w="7934325">
                  <a:extLst>
                    <a:ext uri="{9D8B030D-6E8A-4147-A177-3AD203B41FA5}">
                      <a16:colId xmlns:a16="http://schemas.microsoft.com/office/drawing/2014/main" xmlns="" val="1877850861"/>
                    </a:ext>
                  </a:extLst>
                </a:gridCol>
              </a:tblGrid>
              <a:tr h="698567">
                <a:tc>
                  <a:txBody>
                    <a:bodyPr/>
                    <a:lstStyle/>
                    <a:p>
                      <a:pPr algn="ctr"/>
                      <a:r>
                        <a:rPr lang="de-DE" sz="2400" dirty="0" smtClean="0"/>
                        <a:t>Tools</a:t>
                      </a:r>
                      <a:endParaRPr lang="de-DE" sz="2400" dirty="0"/>
                    </a:p>
                  </a:txBody>
                  <a:tcPr/>
                </a:tc>
                <a:tc>
                  <a:txBody>
                    <a:bodyPr/>
                    <a:lstStyle/>
                    <a:p>
                      <a:pPr algn="ctr"/>
                      <a:r>
                        <a:rPr lang="de-DE" sz="2400" dirty="0" smtClean="0"/>
                        <a:t>Benchmarks</a:t>
                      </a:r>
                      <a:endParaRPr lang="de-DE" sz="2400" dirty="0"/>
                    </a:p>
                  </a:txBody>
                  <a:tcPr/>
                </a:tc>
                <a:extLst>
                  <a:ext uri="{0D108BD9-81ED-4DB2-BD59-A6C34878D82A}">
                    <a16:rowId xmlns:a16="http://schemas.microsoft.com/office/drawing/2014/main" xmlns="" val="2203815743"/>
                  </a:ext>
                </a:extLst>
              </a:tr>
              <a:tr h="530156">
                <a:tc>
                  <a:txBody>
                    <a:bodyPr/>
                    <a:lstStyle/>
                    <a:p>
                      <a:r>
                        <a:rPr lang="de-DE" sz="2000" dirty="0" smtClean="0"/>
                        <a:t>Assessment </a:t>
                      </a:r>
                      <a:r>
                        <a:rPr lang="de-DE" sz="2000" dirty="0" err="1" smtClean="0"/>
                        <a:t>Grid</a:t>
                      </a:r>
                      <a:r>
                        <a:rPr lang="de-DE" sz="2000" dirty="0" smtClean="0"/>
                        <a:t> / </a:t>
                      </a:r>
                      <a:r>
                        <a:rPr lang="de-DE" sz="2000" dirty="0" err="1" smtClean="0"/>
                        <a:t>Grading</a:t>
                      </a:r>
                      <a:r>
                        <a:rPr lang="de-DE" sz="2000" dirty="0" smtClean="0"/>
                        <a:t> Framework</a:t>
                      </a:r>
                      <a:endParaRPr lang="de-DE" sz="2000" dirty="0"/>
                    </a:p>
                  </a:txBody>
                  <a:tcPr/>
                </a:tc>
                <a:tc>
                  <a:txBody>
                    <a:bodyPr/>
                    <a:lstStyle/>
                    <a:p>
                      <a:endParaRPr lang="de-DE" sz="2000" dirty="0"/>
                    </a:p>
                  </a:txBody>
                  <a:tcPr/>
                </a:tc>
                <a:extLst>
                  <a:ext uri="{0D108BD9-81ED-4DB2-BD59-A6C34878D82A}">
                    <a16:rowId xmlns:a16="http://schemas.microsoft.com/office/drawing/2014/main" xmlns="" val="1685291257"/>
                  </a:ext>
                </a:extLst>
              </a:tr>
              <a:tr h="605425">
                <a:tc>
                  <a:txBody>
                    <a:bodyPr/>
                    <a:lstStyle/>
                    <a:p>
                      <a:r>
                        <a:rPr lang="de-DE" sz="2000" dirty="0" smtClean="0"/>
                        <a:t>Learning</a:t>
                      </a:r>
                      <a:r>
                        <a:rPr lang="de-DE" sz="2000" baseline="0" dirty="0" smtClean="0"/>
                        <a:t> Outcomes – Assessment </a:t>
                      </a:r>
                      <a:r>
                        <a:rPr lang="de-DE" sz="2000" baseline="0" dirty="0" err="1" smtClean="0"/>
                        <a:t>Grid</a:t>
                      </a:r>
                      <a:endParaRPr lang="de-DE" sz="2000" dirty="0"/>
                    </a:p>
                  </a:txBody>
                  <a:tcPr/>
                </a:tc>
                <a:tc>
                  <a:txBody>
                    <a:bodyPr/>
                    <a:lstStyle/>
                    <a:p>
                      <a:endParaRPr lang="de-DE" sz="2000" dirty="0"/>
                    </a:p>
                  </a:txBody>
                  <a:tcPr/>
                </a:tc>
                <a:extLst>
                  <a:ext uri="{0D108BD9-81ED-4DB2-BD59-A6C34878D82A}">
                    <a16:rowId xmlns:a16="http://schemas.microsoft.com/office/drawing/2014/main" xmlns="" val="2533029007"/>
                  </a:ext>
                </a:extLst>
              </a:tr>
              <a:tr h="605425">
                <a:tc>
                  <a:txBody>
                    <a:bodyPr/>
                    <a:lstStyle/>
                    <a:p>
                      <a:r>
                        <a:rPr lang="de-DE" sz="2000" dirty="0" smtClean="0"/>
                        <a:t>Grade Distribution</a:t>
                      </a:r>
                      <a:endParaRPr lang="de-DE" sz="2000" dirty="0"/>
                    </a:p>
                  </a:txBody>
                  <a:tcPr/>
                </a:tc>
                <a:tc>
                  <a:txBody>
                    <a:bodyPr/>
                    <a:lstStyle/>
                    <a:p>
                      <a:r>
                        <a:rPr lang="de-DE" sz="2000" dirty="0" smtClean="0"/>
                        <a:t>ECTS </a:t>
                      </a:r>
                      <a:r>
                        <a:rPr lang="de-DE" sz="2000" dirty="0" err="1" smtClean="0"/>
                        <a:t>User´s</a:t>
                      </a:r>
                      <a:r>
                        <a:rPr lang="de-DE" sz="2000" dirty="0" smtClean="0"/>
                        <a:t> Guide</a:t>
                      </a:r>
                      <a:endParaRPr lang="de-DE" sz="2000" dirty="0"/>
                    </a:p>
                  </a:txBody>
                  <a:tcPr/>
                </a:tc>
                <a:extLst>
                  <a:ext uri="{0D108BD9-81ED-4DB2-BD59-A6C34878D82A}">
                    <a16:rowId xmlns:a16="http://schemas.microsoft.com/office/drawing/2014/main" xmlns="" val="904667930"/>
                  </a:ext>
                </a:extLst>
              </a:tr>
              <a:tr h="605425">
                <a:tc>
                  <a:txBody>
                    <a:bodyPr/>
                    <a:lstStyle/>
                    <a:p>
                      <a:r>
                        <a:rPr lang="de-DE" sz="2000" dirty="0" smtClean="0"/>
                        <a:t> Learning Outcomes</a:t>
                      </a:r>
                      <a:r>
                        <a:rPr lang="de-DE" sz="2000" baseline="0" dirty="0" smtClean="0"/>
                        <a:t> - </a:t>
                      </a:r>
                      <a:r>
                        <a:rPr lang="de-DE" sz="2000" dirty="0" err="1" smtClean="0"/>
                        <a:t>Workload</a:t>
                      </a:r>
                      <a:r>
                        <a:rPr lang="de-DE" sz="2000" dirty="0" smtClean="0"/>
                        <a:t> </a:t>
                      </a:r>
                      <a:r>
                        <a:rPr lang="de-DE" sz="2000" dirty="0" err="1" smtClean="0"/>
                        <a:t>Grid</a:t>
                      </a:r>
                      <a:endParaRPr lang="de-DE" sz="2000" dirty="0"/>
                    </a:p>
                  </a:txBody>
                  <a:tcPr/>
                </a:tc>
                <a:tc>
                  <a:txBody>
                    <a:bodyPr/>
                    <a:lstStyle/>
                    <a:p>
                      <a:r>
                        <a:rPr lang="de-DE" sz="2000" dirty="0" err="1" smtClean="0"/>
                        <a:t>How</a:t>
                      </a:r>
                      <a:r>
                        <a:rPr lang="de-DE" sz="2000" dirty="0" smtClean="0"/>
                        <a:t> </a:t>
                      </a:r>
                      <a:r>
                        <a:rPr lang="de-DE" sz="2000" dirty="0" err="1" smtClean="0"/>
                        <a:t>to</a:t>
                      </a:r>
                      <a:r>
                        <a:rPr lang="de-DE" sz="2000" dirty="0" smtClean="0"/>
                        <a:t> </a:t>
                      </a:r>
                      <a:r>
                        <a:rPr lang="de-DE" sz="2000" dirty="0" err="1" smtClean="0"/>
                        <a:t>calculate</a:t>
                      </a:r>
                      <a:endParaRPr lang="de-DE" sz="2000" dirty="0"/>
                    </a:p>
                  </a:txBody>
                  <a:tcPr/>
                </a:tc>
                <a:extLst>
                  <a:ext uri="{0D108BD9-81ED-4DB2-BD59-A6C34878D82A}">
                    <a16:rowId xmlns:a16="http://schemas.microsoft.com/office/drawing/2014/main" xmlns="" val="301426512"/>
                  </a:ext>
                </a:extLst>
              </a:tr>
              <a:tr h="785665">
                <a:tc>
                  <a:txBody>
                    <a:bodyPr/>
                    <a:lstStyle/>
                    <a:p>
                      <a:r>
                        <a:rPr lang="de-DE" sz="2000" dirty="0" smtClean="0"/>
                        <a:t>Level</a:t>
                      </a:r>
                      <a:endParaRPr lang="de-DE" sz="2000" dirty="0"/>
                    </a:p>
                  </a:txBody>
                  <a:tcPr/>
                </a:tc>
                <a:tc>
                  <a:txBody>
                    <a:bodyPr/>
                    <a:lstStyle/>
                    <a:p>
                      <a:r>
                        <a:rPr lang="de-DE" sz="2000" dirty="0" err="1" smtClean="0"/>
                        <a:t>Qualifications</a:t>
                      </a:r>
                      <a:r>
                        <a:rPr lang="de-DE" sz="2000" dirty="0" smtClean="0"/>
                        <a:t> Framework</a:t>
                      </a:r>
                      <a:endParaRPr lang="de-DE" sz="2000" dirty="0"/>
                    </a:p>
                  </a:txBody>
                  <a:tcPr/>
                </a:tc>
                <a:extLst>
                  <a:ext uri="{0D108BD9-81ED-4DB2-BD59-A6C34878D82A}">
                    <a16:rowId xmlns:a16="http://schemas.microsoft.com/office/drawing/2014/main" xmlns="" val="1114476611"/>
                  </a:ext>
                </a:extLst>
              </a:tr>
              <a:tr h="605425">
                <a:tc>
                  <a:txBody>
                    <a:bodyPr/>
                    <a:lstStyle/>
                    <a:p>
                      <a:r>
                        <a:rPr lang="de-DE" sz="2000" dirty="0" smtClean="0"/>
                        <a:t>Denomination</a:t>
                      </a:r>
                      <a:endParaRPr lang="de-DE" sz="2000" dirty="0"/>
                    </a:p>
                  </a:txBody>
                  <a:tcPr/>
                </a:tc>
                <a:tc>
                  <a:txBody>
                    <a:bodyPr/>
                    <a:lstStyle/>
                    <a:p>
                      <a:r>
                        <a:rPr lang="de-DE" sz="2000" dirty="0" smtClean="0"/>
                        <a:t>Law</a:t>
                      </a:r>
                      <a:endParaRPr lang="de-DE" sz="2000" dirty="0"/>
                    </a:p>
                  </a:txBody>
                  <a:tcPr/>
                </a:tc>
                <a:extLst>
                  <a:ext uri="{0D108BD9-81ED-4DB2-BD59-A6C34878D82A}">
                    <a16:rowId xmlns:a16="http://schemas.microsoft.com/office/drawing/2014/main" xmlns="" val="382005867"/>
                  </a:ext>
                </a:extLst>
              </a:tr>
              <a:tr h="605425">
                <a:tc>
                  <a:txBody>
                    <a:bodyPr/>
                    <a:lstStyle/>
                    <a:p>
                      <a:endParaRPr lang="de-DE" sz="2000" dirty="0"/>
                    </a:p>
                  </a:txBody>
                  <a:tcPr/>
                </a:tc>
                <a:tc>
                  <a:txBody>
                    <a:bodyPr/>
                    <a:lstStyle/>
                    <a:p>
                      <a:endParaRPr lang="de-DE" sz="2000" dirty="0"/>
                    </a:p>
                  </a:txBody>
                  <a:tcPr/>
                </a:tc>
                <a:extLst>
                  <a:ext uri="{0D108BD9-81ED-4DB2-BD59-A6C34878D82A}">
                    <a16:rowId xmlns:a16="http://schemas.microsoft.com/office/drawing/2014/main" xmlns="" val="781993908"/>
                  </a:ext>
                </a:extLst>
              </a:tr>
            </a:tbl>
          </a:graphicData>
        </a:graphic>
      </p:graphicFrame>
    </p:spTree>
    <p:extLst>
      <p:ext uri="{BB962C8B-B14F-4D97-AF65-F5344CB8AC3E}">
        <p14:creationId xmlns:p14="http://schemas.microsoft.com/office/powerpoint/2010/main" val="95878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2545829" y="597985"/>
            <a:ext cx="8911687" cy="1280890"/>
          </a:xfrm>
        </p:spPr>
        <p:txBody>
          <a:bodyPr/>
          <a:lstStyle/>
          <a:p>
            <a:r>
              <a:rPr lang="de-DE" dirty="0">
                <a:solidFill>
                  <a:prstClr val="black"/>
                </a:solidFill>
              </a:rPr>
              <a:t>Formal </a:t>
            </a:r>
            <a:r>
              <a:rPr lang="de-DE" dirty="0" err="1">
                <a:solidFill>
                  <a:prstClr val="black"/>
                </a:solidFill>
              </a:rPr>
              <a:t>Pathways</a:t>
            </a:r>
            <a:r>
              <a:rPr lang="de-DE" dirty="0">
                <a:solidFill>
                  <a:prstClr val="black"/>
                </a:solidFill>
              </a:rPr>
              <a:t> </a:t>
            </a:r>
            <a:r>
              <a:rPr lang="de-DE" dirty="0" err="1">
                <a:solidFill>
                  <a:prstClr val="black"/>
                </a:solidFill>
              </a:rPr>
              <a:t>to</a:t>
            </a:r>
            <a:r>
              <a:rPr lang="de-DE" dirty="0">
                <a:solidFill>
                  <a:prstClr val="black"/>
                </a:solidFill>
              </a:rPr>
              <a:t> </a:t>
            </a:r>
            <a:r>
              <a:rPr lang="de-DE" dirty="0" err="1">
                <a:solidFill>
                  <a:prstClr val="black"/>
                </a:solidFill>
              </a:rPr>
              <a:t>Qualifications</a:t>
            </a:r>
            <a:endParaRPr lang="de-DE" dirty="0"/>
          </a:p>
        </p:txBody>
      </p:sp>
      <p:graphicFrame>
        <p:nvGraphicFramePr>
          <p:cNvPr id="9" name="Inhaltsplatzhalter 8"/>
          <p:cNvGraphicFramePr>
            <a:graphicFrameLocks noGrp="1"/>
          </p:cNvGraphicFramePr>
          <p:nvPr>
            <p:ph sz="half" idx="1"/>
            <p:extLst>
              <p:ext uri="{D42A27DB-BD31-4B8C-83A1-F6EECF244321}">
                <p14:modId xmlns:p14="http://schemas.microsoft.com/office/powerpoint/2010/main" val="1205218147"/>
              </p:ext>
            </p:extLst>
          </p:nvPr>
        </p:nvGraphicFramePr>
        <p:xfrm>
          <a:off x="0" y="1386842"/>
          <a:ext cx="4482059" cy="5595586"/>
        </p:xfrm>
        <a:graphic>
          <a:graphicData uri="http://schemas.openxmlformats.org/drawingml/2006/table">
            <a:tbl>
              <a:tblPr firstRow="1" bandRow="1">
                <a:tableStyleId>{5C22544A-7EE6-4342-B048-85BDC9FD1C3A}</a:tableStyleId>
              </a:tblPr>
              <a:tblGrid>
                <a:gridCol w="4482059">
                  <a:extLst>
                    <a:ext uri="{9D8B030D-6E8A-4147-A177-3AD203B41FA5}">
                      <a16:colId xmlns:a16="http://schemas.microsoft.com/office/drawing/2014/main" xmlns="" val="2064967968"/>
                    </a:ext>
                  </a:extLst>
                </a:gridCol>
              </a:tblGrid>
              <a:tr h="3553426">
                <a:tc>
                  <a:txBody>
                    <a:bodyPr/>
                    <a:lstStyle/>
                    <a:p>
                      <a:pPr marL="285750" indent="-285750">
                        <a:buFont typeface="Arial" panose="020B0604020202020204" pitchFamily="34" charset="0"/>
                        <a:buChar char="•"/>
                      </a:pPr>
                      <a:r>
                        <a:rPr lang="de-DE" sz="3200" dirty="0" smtClean="0"/>
                        <a:t>Study-programme</a:t>
                      </a:r>
                    </a:p>
                    <a:p>
                      <a:pPr marL="285750" indent="-285750">
                        <a:buFont typeface="Arial" panose="020B0604020202020204" pitchFamily="34" charset="0"/>
                        <a:buChar char="•"/>
                      </a:pPr>
                      <a:r>
                        <a:rPr lang="de-DE" sz="3200" dirty="0" smtClean="0"/>
                        <a:t>Course</a:t>
                      </a:r>
                    </a:p>
                    <a:p>
                      <a:pPr marL="285750" indent="-285750">
                        <a:buFont typeface="Arial" panose="020B0604020202020204" pitchFamily="34" charset="0"/>
                        <a:buChar char="•"/>
                      </a:pPr>
                      <a:endParaRPr lang="de-DE" sz="3200" dirty="0" smtClean="0"/>
                    </a:p>
                    <a:p>
                      <a:pPr marL="285750" indent="-285750">
                        <a:buFont typeface="Arial" panose="020B0604020202020204" pitchFamily="34" charset="0"/>
                        <a:buChar char="•"/>
                      </a:pPr>
                      <a:endParaRPr lang="de-DE" sz="3200" dirty="0" smtClean="0"/>
                    </a:p>
                    <a:p>
                      <a:pPr marL="285750" indent="-285750">
                        <a:buFont typeface="Arial" panose="020B0604020202020204" pitchFamily="34" charset="0"/>
                        <a:buChar char="•"/>
                      </a:pPr>
                      <a:endParaRPr lang="de-DE" sz="3200" dirty="0" smtClean="0"/>
                    </a:p>
                    <a:p>
                      <a:pPr marL="285750" indent="-285750">
                        <a:buFont typeface="Arial" panose="020B0604020202020204" pitchFamily="34" charset="0"/>
                        <a:buChar char="•"/>
                      </a:pPr>
                      <a:endParaRPr lang="de-DE" sz="3200" dirty="0" smtClean="0"/>
                    </a:p>
                    <a:p>
                      <a:pPr marL="285750" indent="-285750">
                        <a:buFont typeface="Arial" panose="020B0604020202020204" pitchFamily="34" charset="0"/>
                        <a:buChar char="•"/>
                      </a:pPr>
                      <a:endParaRPr lang="de-DE" sz="3200" dirty="0"/>
                    </a:p>
                  </a:txBody>
                  <a:tcPr/>
                </a:tc>
                <a:extLst>
                  <a:ext uri="{0D108BD9-81ED-4DB2-BD59-A6C34878D82A}">
                    <a16:rowId xmlns:a16="http://schemas.microsoft.com/office/drawing/2014/main" xmlns="" val="4117250663"/>
                  </a:ext>
                </a:extLst>
              </a:tr>
              <a:tr h="1993934">
                <a:tc>
                  <a:txBody>
                    <a:bodyPr/>
                    <a:lstStyle/>
                    <a:p>
                      <a:pPr marL="285750" indent="-285750">
                        <a:buFont typeface="Arial" panose="020B0604020202020204" pitchFamily="34" charset="0"/>
                        <a:buChar char="•"/>
                      </a:pPr>
                      <a:r>
                        <a:rPr lang="de-DE" sz="3200" b="1" dirty="0" smtClean="0">
                          <a:solidFill>
                            <a:schemeClr val="bg2">
                              <a:lumMod val="50000"/>
                            </a:schemeClr>
                          </a:solidFill>
                        </a:rPr>
                        <a:t>Syllabus</a:t>
                      </a:r>
                    </a:p>
                    <a:p>
                      <a:pPr marL="285750" indent="-285750">
                        <a:buFont typeface="Arial" panose="020B0604020202020204" pitchFamily="34" charset="0"/>
                        <a:buChar char="•"/>
                      </a:pPr>
                      <a:endParaRPr lang="de-DE" sz="3200" b="1" dirty="0" smtClean="0">
                        <a:solidFill>
                          <a:schemeClr val="bg2">
                            <a:lumMod val="50000"/>
                          </a:schemeClr>
                        </a:solidFill>
                      </a:endParaRPr>
                    </a:p>
                    <a:p>
                      <a:pPr marL="285750" indent="-285750">
                        <a:buFont typeface="Arial" panose="020B0604020202020204" pitchFamily="34" charset="0"/>
                        <a:buChar char="•"/>
                      </a:pPr>
                      <a:endParaRPr lang="de-DE" sz="3200" b="1" dirty="0" smtClean="0">
                        <a:solidFill>
                          <a:schemeClr val="bg2">
                            <a:lumMod val="50000"/>
                          </a:schemeClr>
                        </a:solidFill>
                      </a:endParaRPr>
                    </a:p>
                    <a:p>
                      <a:pPr marL="0" indent="0">
                        <a:buFont typeface="Arial" panose="020B0604020202020204" pitchFamily="34" charset="0"/>
                        <a:buNone/>
                      </a:pPr>
                      <a:endParaRPr lang="de-DE" sz="3200" dirty="0">
                        <a:solidFill>
                          <a:schemeClr val="bg2">
                            <a:lumMod val="50000"/>
                          </a:schemeClr>
                        </a:solidFill>
                      </a:endParaRPr>
                    </a:p>
                  </a:txBody>
                  <a:tcPr/>
                </a:tc>
                <a:extLst>
                  <a:ext uri="{0D108BD9-81ED-4DB2-BD59-A6C34878D82A}">
                    <a16:rowId xmlns:a16="http://schemas.microsoft.com/office/drawing/2014/main" xmlns="" val="2693837735"/>
                  </a:ext>
                </a:extLst>
              </a:tr>
            </a:tbl>
          </a:graphicData>
        </a:graphic>
      </p:graphicFrame>
      <p:graphicFrame>
        <p:nvGraphicFramePr>
          <p:cNvPr id="10" name="Inhaltsplatzhalter 9"/>
          <p:cNvGraphicFramePr>
            <a:graphicFrameLocks noGrp="1"/>
          </p:cNvGraphicFramePr>
          <p:nvPr>
            <p:ph sz="half" idx="2"/>
            <p:extLst>
              <p:ext uri="{D42A27DB-BD31-4B8C-83A1-F6EECF244321}">
                <p14:modId xmlns:p14="http://schemas.microsoft.com/office/powerpoint/2010/main" val="2104354581"/>
              </p:ext>
            </p:extLst>
          </p:nvPr>
        </p:nvGraphicFramePr>
        <p:xfrm>
          <a:off x="4219389" y="1410740"/>
          <a:ext cx="7972612" cy="5471164"/>
        </p:xfrm>
        <a:graphic>
          <a:graphicData uri="http://schemas.openxmlformats.org/drawingml/2006/table">
            <a:tbl>
              <a:tblPr firstRow="1" bandRow="1">
                <a:tableStyleId>{5C22544A-7EE6-4342-B048-85BDC9FD1C3A}</a:tableStyleId>
              </a:tblPr>
              <a:tblGrid>
                <a:gridCol w="7972612">
                  <a:extLst>
                    <a:ext uri="{9D8B030D-6E8A-4147-A177-3AD203B41FA5}">
                      <a16:colId xmlns:a16="http://schemas.microsoft.com/office/drawing/2014/main" xmlns="" val="3146527283"/>
                    </a:ext>
                  </a:extLst>
                </a:gridCol>
              </a:tblGrid>
              <a:tr h="3542099">
                <a:tc>
                  <a:txBody>
                    <a:bodyPr/>
                    <a:lstStyle/>
                    <a:p>
                      <a:pPr marL="285750" lvl="0" indent="-285750">
                        <a:buFont typeface="Arial" panose="020B0604020202020204" pitchFamily="34" charset="0"/>
                        <a:buChar char="•"/>
                      </a:pPr>
                      <a:r>
                        <a:rPr lang="de-DE" sz="2800" b="1" dirty="0" err="1" smtClean="0"/>
                        <a:t>Prescriptive</a:t>
                      </a:r>
                      <a:r>
                        <a:rPr lang="de-DE" sz="2800" b="1" dirty="0" smtClean="0"/>
                        <a:t> design </a:t>
                      </a:r>
                      <a:r>
                        <a:rPr lang="de-DE" sz="2800" b="1" dirty="0" err="1" smtClean="0"/>
                        <a:t>of</a:t>
                      </a:r>
                      <a:r>
                        <a:rPr lang="de-DE" sz="2800" b="1" dirty="0" smtClean="0"/>
                        <a:t> a </a:t>
                      </a:r>
                      <a:r>
                        <a:rPr lang="de-DE" sz="2800" b="1" dirty="0" err="1" smtClean="0"/>
                        <a:t>pathway</a:t>
                      </a:r>
                      <a:r>
                        <a:rPr lang="de-DE" sz="2800" b="1" dirty="0" smtClean="0"/>
                        <a:t> </a:t>
                      </a:r>
                      <a:r>
                        <a:rPr lang="de-DE" sz="2800" b="1" dirty="0" err="1" smtClean="0"/>
                        <a:t>of</a:t>
                      </a:r>
                      <a:r>
                        <a:rPr lang="de-DE" sz="2800" b="1" dirty="0" smtClean="0"/>
                        <a:t> </a:t>
                      </a:r>
                      <a:r>
                        <a:rPr lang="de-DE" sz="2800" b="1" dirty="0" err="1" smtClean="0"/>
                        <a:t>learning</a:t>
                      </a:r>
                      <a:r>
                        <a:rPr lang="de-DE" sz="2800" b="1" dirty="0" smtClean="0"/>
                        <a:t> </a:t>
                      </a:r>
                      <a:r>
                        <a:rPr lang="de-DE" sz="2800" b="1" dirty="0" err="1" smtClean="0"/>
                        <a:t>and</a:t>
                      </a:r>
                      <a:r>
                        <a:rPr lang="de-DE" sz="2800" b="1" dirty="0" smtClean="0"/>
                        <a:t> </a:t>
                      </a:r>
                      <a:r>
                        <a:rPr lang="de-DE" sz="2800" b="1" dirty="0" err="1" smtClean="0"/>
                        <a:t>teaching</a:t>
                      </a:r>
                      <a:endParaRPr lang="de-DE" sz="2800" b="1" dirty="0" smtClean="0"/>
                    </a:p>
                    <a:p>
                      <a:pPr marL="285750" indent="-285750">
                        <a:buFont typeface="Arial" panose="020B0604020202020204" pitchFamily="34" charset="0"/>
                        <a:buChar char="•"/>
                      </a:pPr>
                      <a:r>
                        <a:rPr lang="de-DE" sz="2800" b="1" dirty="0" smtClean="0"/>
                        <a:t>Curriculum </a:t>
                      </a:r>
                      <a:r>
                        <a:rPr lang="de-DE" sz="2800" b="1" dirty="0" err="1" smtClean="0"/>
                        <a:t>of</a:t>
                      </a:r>
                      <a:r>
                        <a:rPr lang="de-DE" sz="2800" b="1" dirty="0" smtClean="0"/>
                        <a:t> </a:t>
                      </a:r>
                      <a:r>
                        <a:rPr lang="de-DE" sz="2800" b="1" dirty="0" err="1" smtClean="0"/>
                        <a:t>learning</a:t>
                      </a:r>
                      <a:r>
                        <a:rPr lang="de-DE" sz="2800" b="1" dirty="0" smtClean="0"/>
                        <a:t> </a:t>
                      </a:r>
                      <a:r>
                        <a:rPr lang="de-DE" sz="2800" b="1" dirty="0" err="1" smtClean="0"/>
                        <a:t>and</a:t>
                      </a:r>
                      <a:r>
                        <a:rPr lang="de-DE" sz="2800" b="1" dirty="0" smtClean="0"/>
                        <a:t> </a:t>
                      </a:r>
                      <a:r>
                        <a:rPr lang="de-DE" sz="2800" b="1" dirty="0" err="1" smtClean="0"/>
                        <a:t>teaching</a:t>
                      </a:r>
                      <a:endParaRPr lang="de-DE" sz="2800" b="1" dirty="0" smtClean="0"/>
                    </a:p>
                    <a:p>
                      <a:pPr marL="285750" indent="-285750">
                        <a:buFont typeface="Arial" panose="020B0604020202020204" pitchFamily="34" charset="0"/>
                        <a:buChar char="•"/>
                      </a:pPr>
                      <a:r>
                        <a:rPr lang="de-DE" sz="2800" b="1" dirty="0" err="1" smtClean="0"/>
                        <a:t>Structure</a:t>
                      </a:r>
                      <a:r>
                        <a:rPr lang="de-DE" sz="2800" b="1" dirty="0" smtClean="0"/>
                        <a:t> </a:t>
                      </a:r>
                      <a:r>
                        <a:rPr lang="de-DE" sz="2800" b="1" dirty="0" err="1" smtClean="0"/>
                        <a:t>of</a:t>
                      </a:r>
                      <a:r>
                        <a:rPr lang="de-DE" sz="2800" b="1" dirty="0" smtClean="0"/>
                        <a:t> </a:t>
                      </a:r>
                      <a:r>
                        <a:rPr lang="de-DE" sz="2800" b="1" dirty="0" err="1" smtClean="0"/>
                        <a:t>learning</a:t>
                      </a:r>
                      <a:r>
                        <a:rPr lang="de-DE" sz="2800" b="1" dirty="0" smtClean="0"/>
                        <a:t> </a:t>
                      </a:r>
                      <a:r>
                        <a:rPr lang="de-DE" sz="2800" b="1" dirty="0" err="1" smtClean="0"/>
                        <a:t>and</a:t>
                      </a:r>
                      <a:r>
                        <a:rPr lang="de-DE" sz="2800" b="1" dirty="0" smtClean="0"/>
                        <a:t> </a:t>
                      </a:r>
                      <a:r>
                        <a:rPr lang="de-DE" sz="2800" b="1" dirty="0" err="1" smtClean="0"/>
                        <a:t>teaching</a:t>
                      </a:r>
                      <a:endParaRPr lang="de-DE" sz="2800" b="1" dirty="0" smtClean="0"/>
                    </a:p>
                    <a:p>
                      <a:pPr marL="285750" indent="-285750">
                        <a:buFont typeface="Arial" panose="020B0604020202020204" pitchFamily="34" charset="0"/>
                        <a:buChar char="•"/>
                      </a:pPr>
                      <a:r>
                        <a:rPr lang="de-DE" sz="2800" b="1" baseline="0" dirty="0" err="1" smtClean="0"/>
                        <a:t>Consists</a:t>
                      </a:r>
                      <a:r>
                        <a:rPr lang="de-DE" sz="2800" b="1" baseline="0" dirty="0" smtClean="0"/>
                        <a:t> </a:t>
                      </a:r>
                      <a:r>
                        <a:rPr lang="de-DE" sz="2800" b="1" baseline="0" dirty="0" err="1" smtClean="0"/>
                        <a:t>of</a:t>
                      </a:r>
                      <a:r>
                        <a:rPr lang="de-DE" sz="2800" b="1" baseline="0" dirty="0" smtClean="0"/>
                        <a:t> </a:t>
                      </a:r>
                      <a:r>
                        <a:rPr lang="de-DE" sz="2800" b="1" baseline="0" dirty="0" err="1" smtClean="0">
                          <a:solidFill>
                            <a:schemeClr val="bg2">
                              <a:lumMod val="50000"/>
                            </a:schemeClr>
                          </a:solidFill>
                        </a:rPr>
                        <a:t>educational</a:t>
                      </a:r>
                      <a:r>
                        <a:rPr lang="de-DE" sz="2800" b="1" baseline="0" dirty="0" smtClean="0">
                          <a:solidFill>
                            <a:schemeClr val="bg2">
                              <a:lumMod val="50000"/>
                            </a:schemeClr>
                          </a:solidFill>
                        </a:rPr>
                        <a:t> </a:t>
                      </a:r>
                      <a:r>
                        <a:rPr lang="de-DE" sz="2800" b="1" baseline="0" dirty="0" err="1" smtClean="0">
                          <a:solidFill>
                            <a:schemeClr val="bg2">
                              <a:lumMod val="50000"/>
                            </a:schemeClr>
                          </a:solidFill>
                        </a:rPr>
                        <a:t>components</a:t>
                      </a:r>
                      <a:r>
                        <a:rPr lang="de-DE" sz="2800" b="1" baseline="0" dirty="0" smtClean="0">
                          <a:solidFill>
                            <a:schemeClr val="bg2">
                              <a:lumMod val="50000"/>
                            </a:schemeClr>
                          </a:solidFill>
                        </a:rPr>
                        <a:t> </a:t>
                      </a:r>
                      <a:r>
                        <a:rPr lang="de-DE" sz="2800" b="1" baseline="0" dirty="0" smtClean="0"/>
                        <a:t>such </a:t>
                      </a:r>
                      <a:r>
                        <a:rPr lang="de-DE" sz="2800" b="1" baseline="0" dirty="0" err="1" smtClean="0"/>
                        <a:t>as</a:t>
                      </a:r>
                      <a:r>
                        <a:rPr lang="de-DE" sz="2800" b="1" baseline="0" dirty="0" smtClean="0"/>
                        <a:t> </a:t>
                      </a:r>
                      <a:r>
                        <a:rPr lang="de-DE" sz="2800" b="1" baseline="0" dirty="0" err="1" smtClean="0">
                          <a:solidFill>
                            <a:schemeClr val="bg2">
                              <a:lumMod val="50000"/>
                            </a:schemeClr>
                          </a:solidFill>
                        </a:rPr>
                        <a:t>units</a:t>
                      </a:r>
                      <a:r>
                        <a:rPr lang="de-DE" sz="2800" b="1" baseline="0" dirty="0" smtClean="0">
                          <a:solidFill>
                            <a:schemeClr val="bg2">
                              <a:lumMod val="50000"/>
                            </a:schemeClr>
                          </a:solidFill>
                        </a:rPr>
                        <a:t>, </a:t>
                      </a:r>
                      <a:r>
                        <a:rPr lang="de-DE" sz="2800" b="1" baseline="0" dirty="0" err="1" smtClean="0">
                          <a:solidFill>
                            <a:schemeClr val="bg2">
                              <a:lumMod val="50000"/>
                            </a:schemeClr>
                          </a:solidFill>
                        </a:rPr>
                        <a:t>modules</a:t>
                      </a:r>
                      <a:r>
                        <a:rPr lang="de-DE" sz="2800" b="1" baseline="0" dirty="0" smtClean="0">
                          <a:solidFill>
                            <a:schemeClr val="bg2">
                              <a:lumMod val="50000"/>
                            </a:schemeClr>
                          </a:solidFill>
                        </a:rPr>
                        <a:t> </a:t>
                      </a:r>
                      <a:r>
                        <a:rPr lang="de-DE" sz="2800" b="1" baseline="0" dirty="0" smtClean="0"/>
                        <a:t>(ECTS </a:t>
                      </a:r>
                      <a:r>
                        <a:rPr lang="de-DE" sz="2800" b="1" baseline="0" dirty="0" err="1" smtClean="0"/>
                        <a:t>User´s</a:t>
                      </a:r>
                      <a:r>
                        <a:rPr lang="de-DE" sz="2800" b="1" baseline="0" dirty="0" smtClean="0"/>
                        <a:t> Guide 2015)</a:t>
                      </a:r>
                    </a:p>
                    <a:p>
                      <a:pPr marL="285750" indent="-285750">
                        <a:buFont typeface="Arial" panose="020B0604020202020204" pitchFamily="34" charset="0"/>
                        <a:buChar char="•"/>
                      </a:pPr>
                      <a:r>
                        <a:rPr lang="de-DE" sz="2800" b="1" baseline="0" dirty="0" smtClean="0"/>
                        <a:t>Roadmap </a:t>
                      </a:r>
                      <a:r>
                        <a:rPr lang="de-DE" sz="2800" b="1" baseline="0" dirty="0" err="1" smtClean="0"/>
                        <a:t>of</a:t>
                      </a:r>
                      <a:r>
                        <a:rPr lang="de-DE" sz="2800" b="1" baseline="0" dirty="0" smtClean="0"/>
                        <a:t> </a:t>
                      </a:r>
                      <a:r>
                        <a:rPr lang="de-DE" sz="2800" b="1" baseline="0" dirty="0" err="1" smtClean="0"/>
                        <a:t>course</a:t>
                      </a:r>
                      <a:r>
                        <a:rPr lang="de-DE" sz="2800" b="1" baseline="0" dirty="0" smtClean="0"/>
                        <a:t> </a:t>
                      </a:r>
                      <a:r>
                        <a:rPr lang="de-DE" sz="2800" b="1" baseline="0" dirty="0" err="1" smtClean="0"/>
                        <a:t>organisation</a:t>
                      </a:r>
                      <a:endParaRPr lang="de-DE" sz="2800" b="1" baseline="0" dirty="0" smtClean="0"/>
                    </a:p>
                    <a:p>
                      <a:pPr marL="285750" indent="-285750">
                        <a:buFont typeface="Arial" panose="020B0604020202020204" pitchFamily="34" charset="0"/>
                        <a:buChar char="•"/>
                      </a:pPr>
                      <a:endParaRPr lang="de-DE" sz="2800" b="1" dirty="0"/>
                    </a:p>
                  </a:txBody>
                  <a:tcPr/>
                </a:tc>
                <a:extLst>
                  <a:ext uri="{0D108BD9-81ED-4DB2-BD59-A6C34878D82A}">
                    <a16:rowId xmlns:a16="http://schemas.microsoft.com/office/drawing/2014/main" xmlns="" val="3515455210"/>
                  </a:ext>
                </a:extLst>
              </a:tr>
              <a:tr h="1929065">
                <a:tc>
                  <a:txBody>
                    <a:bodyPr/>
                    <a:lstStyle/>
                    <a:p>
                      <a:pPr marL="285750" indent="-285750">
                        <a:buFont typeface="Arial" panose="020B0604020202020204" pitchFamily="34" charset="0"/>
                        <a:buChar char="•"/>
                      </a:pPr>
                      <a:r>
                        <a:rPr lang="de-DE" sz="2800" b="1" dirty="0" smtClean="0">
                          <a:solidFill>
                            <a:schemeClr val="bg2">
                              <a:lumMod val="50000"/>
                            </a:schemeClr>
                          </a:solidFill>
                        </a:rPr>
                        <a:t>Objects / </a:t>
                      </a:r>
                      <a:r>
                        <a:rPr lang="de-DE" sz="2800" b="1" dirty="0" err="1" smtClean="0">
                          <a:solidFill>
                            <a:schemeClr val="bg2">
                              <a:lumMod val="50000"/>
                            </a:schemeClr>
                          </a:solidFill>
                        </a:rPr>
                        <a:t>topics</a:t>
                      </a:r>
                      <a:r>
                        <a:rPr lang="de-DE" sz="2800" b="1" dirty="0" smtClean="0">
                          <a:solidFill>
                            <a:schemeClr val="bg2">
                              <a:lumMod val="50000"/>
                            </a:schemeClr>
                          </a:solidFill>
                        </a:rPr>
                        <a:t> </a:t>
                      </a:r>
                      <a:r>
                        <a:rPr lang="de-DE" sz="2800" b="1" dirty="0" err="1" smtClean="0">
                          <a:solidFill>
                            <a:schemeClr val="bg2">
                              <a:lumMod val="50000"/>
                            </a:schemeClr>
                          </a:solidFill>
                        </a:rPr>
                        <a:t>of</a:t>
                      </a:r>
                      <a:r>
                        <a:rPr lang="de-DE" sz="2800" b="1" dirty="0" smtClean="0">
                          <a:solidFill>
                            <a:schemeClr val="bg2">
                              <a:lumMod val="50000"/>
                            </a:schemeClr>
                          </a:solidFill>
                        </a:rPr>
                        <a:t> </a:t>
                      </a:r>
                      <a:r>
                        <a:rPr lang="de-DE" sz="2800" b="1" dirty="0" err="1" smtClean="0">
                          <a:solidFill>
                            <a:schemeClr val="bg2">
                              <a:lumMod val="50000"/>
                            </a:schemeClr>
                          </a:solidFill>
                        </a:rPr>
                        <a:t>study</a:t>
                      </a:r>
                      <a:r>
                        <a:rPr lang="de-DE" sz="2800" b="1" dirty="0" smtClean="0">
                          <a:solidFill>
                            <a:schemeClr val="bg2">
                              <a:lumMod val="50000"/>
                            </a:schemeClr>
                          </a:solidFill>
                        </a:rPr>
                        <a:t> </a:t>
                      </a:r>
                      <a:r>
                        <a:rPr lang="de-DE" sz="2800" b="1" dirty="0" err="1" smtClean="0">
                          <a:solidFill>
                            <a:schemeClr val="bg2">
                              <a:lumMod val="50000"/>
                            </a:schemeClr>
                          </a:solidFill>
                        </a:rPr>
                        <a:t>programme</a:t>
                      </a:r>
                      <a:r>
                        <a:rPr lang="de-DE" sz="2800" b="1" dirty="0" smtClean="0">
                          <a:solidFill>
                            <a:schemeClr val="bg2">
                              <a:lumMod val="50000"/>
                            </a:schemeClr>
                          </a:solidFill>
                        </a:rPr>
                        <a:t> / </a:t>
                      </a:r>
                      <a:r>
                        <a:rPr lang="de-DE" sz="2800" b="1" dirty="0" err="1" smtClean="0">
                          <a:solidFill>
                            <a:schemeClr val="bg2">
                              <a:lumMod val="50000"/>
                            </a:schemeClr>
                          </a:solidFill>
                        </a:rPr>
                        <a:t>course</a:t>
                      </a:r>
                      <a:r>
                        <a:rPr lang="de-DE" sz="2800" b="1" dirty="0" smtClean="0">
                          <a:solidFill>
                            <a:schemeClr val="bg2">
                              <a:lumMod val="50000"/>
                            </a:schemeClr>
                          </a:solidFill>
                        </a:rPr>
                        <a:t> </a:t>
                      </a:r>
                      <a:r>
                        <a:rPr lang="de-DE" sz="2800" b="1" dirty="0" err="1" smtClean="0">
                          <a:solidFill>
                            <a:schemeClr val="bg2">
                              <a:lumMod val="50000"/>
                            </a:schemeClr>
                          </a:solidFill>
                        </a:rPr>
                        <a:t>and</a:t>
                      </a:r>
                      <a:r>
                        <a:rPr lang="de-DE" sz="2800" b="1" dirty="0" smtClean="0">
                          <a:solidFill>
                            <a:schemeClr val="bg2">
                              <a:lumMod val="50000"/>
                            </a:schemeClr>
                          </a:solidFill>
                        </a:rPr>
                        <a:t> </a:t>
                      </a:r>
                      <a:r>
                        <a:rPr lang="de-DE" sz="2800" b="1" dirty="0" err="1" smtClean="0">
                          <a:solidFill>
                            <a:schemeClr val="bg2">
                              <a:lumMod val="50000"/>
                            </a:schemeClr>
                          </a:solidFill>
                        </a:rPr>
                        <a:t>its</a:t>
                      </a:r>
                      <a:r>
                        <a:rPr lang="de-DE" sz="2800" b="1" dirty="0" smtClean="0">
                          <a:solidFill>
                            <a:schemeClr val="bg2">
                              <a:lumMod val="50000"/>
                            </a:schemeClr>
                          </a:solidFill>
                        </a:rPr>
                        <a:t> </a:t>
                      </a:r>
                      <a:r>
                        <a:rPr lang="de-DE" sz="2800" b="1" dirty="0" err="1" smtClean="0">
                          <a:solidFill>
                            <a:schemeClr val="bg2">
                              <a:lumMod val="50000"/>
                            </a:schemeClr>
                          </a:solidFill>
                        </a:rPr>
                        <a:t>educational</a:t>
                      </a:r>
                      <a:r>
                        <a:rPr lang="de-DE" sz="2800" b="1" dirty="0" smtClean="0">
                          <a:solidFill>
                            <a:schemeClr val="bg2">
                              <a:lumMod val="50000"/>
                            </a:schemeClr>
                          </a:solidFill>
                        </a:rPr>
                        <a:t> </a:t>
                      </a:r>
                      <a:r>
                        <a:rPr lang="de-DE" sz="2800" b="1" dirty="0" err="1" smtClean="0">
                          <a:solidFill>
                            <a:schemeClr val="bg2">
                              <a:lumMod val="50000"/>
                            </a:schemeClr>
                          </a:solidFill>
                        </a:rPr>
                        <a:t>components</a:t>
                      </a:r>
                      <a:endParaRPr lang="de-DE" sz="2800" b="1" dirty="0" smtClean="0">
                        <a:solidFill>
                          <a:schemeClr val="bg2">
                            <a:lumMod val="50000"/>
                          </a:schemeClr>
                        </a:solidFill>
                      </a:endParaRPr>
                    </a:p>
                    <a:p>
                      <a:pPr marL="285750" indent="-285750">
                        <a:buFont typeface="Arial" panose="020B0604020202020204" pitchFamily="34" charset="0"/>
                        <a:buChar char="•"/>
                      </a:pPr>
                      <a:r>
                        <a:rPr lang="de-DE" sz="2800" b="1" dirty="0" err="1" smtClean="0">
                          <a:solidFill>
                            <a:schemeClr val="bg2">
                              <a:lumMod val="50000"/>
                            </a:schemeClr>
                          </a:solidFill>
                        </a:rPr>
                        <a:t>Subjects</a:t>
                      </a:r>
                      <a:r>
                        <a:rPr lang="de-DE" sz="2800" b="1" dirty="0" smtClean="0">
                          <a:solidFill>
                            <a:schemeClr val="bg2">
                              <a:lumMod val="50000"/>
                            </a:schemeClr>
                          </a:solidFill>
                        </a:rPr>
                        <a:t> </a:t>
                      </a:r>
                      <a:r>
                        <a:rPr lang="de-DE" sz="2800" b="1" dirty="0" err="1" smtClean="0">
                          <a:solidFill>
                            <a:schemeClr val="bg2">
                              <a:lumMod val="50000"/>
                            </a:schemeClr>
                          </a:solidFill>
                        </a:rPr>
                        <a:t>of</a:t>
                      </a:r>
                      <a:r>
                        <a:rPr lang="de-DE" sz="2800" b="1" dirty="0" smtClean="0">
                          <a:solidFill>
                            <a:schemeClr val="bg2">
                              <a:lumMod val="50000"/>
                            </a:schemeClr>
                          </a:solidFill>
                        </a:rPr>
                        <a:t> </a:t>
                      </a:r>
                      <a:r>
                        <a:rPr lang="de-DE" sz="2800" b="1" dirty="0" err="1" smtClean="0">
                          <a:solidFill>
                            <a:schemeClr val="bg2">
                              <a:lumMod val="50000"/>
                            </a:schemeClr>
                          </a:solidFill>
                        </a:rPr>
                        <a:t>course</a:t>
                      </a:r>
                      <a:r>
                        <a:rPr lang="de-DE" sz="2800" b="1" dirty="0" smtClean="0">
                          <a:solidFill>
                            <a:schemeClr val="bg2">
                              <a:lumMod val="50000"/>
                            </a:schemeClr>
                          </a:solidFill>
                        </a:rPr>
                        <a:t>/s</a:t>
                      </a:r>
                    </a:p>
                    <a:p>
                      <a:pPr marL="285750" indent="-285750">
                        <a:buFont typeface="Arial" panose="020B0604020202020204" pitchFamily="34" charset="0"/>
                        <a:buChar char="•"/>
                      </a:pPr>
                      <a:r>
                        <a:rPr lang="de-DE" sz="2800" b="1" dirty="0" smtClean="0">
                          <a:solidFill>
                            <a:schemeClr val="bg2">
                              <a:lumMod val="50000"/>
                            </a:schemeClr>
                          </a:solidFill>
                        </a:rPr>
                        <a:t>Learning </a:t>
                      </a:r>
                      <a:r>
                        <a:rPr lang="de-DE" sz="2800" b="1" dirty="0" err="1" smtClean="0">
                          <a:solidFill>
                            <a:schemeClr val="bg2">
                              <a:lumMod val="50000"/>
                            </a:schemeClr>
                          </a:solidFill>
                        </a:rPr>
                        <a:t>outcomes</a:t>
                      </a:r>
                      <a:endParaRPr lang="de-DE" sz="2800" b="1" dirty="0">
                        <a:solidFill>
                          <a:schemeClr val="bg2">
                            <a:lumMod val="50000"/>
                          </a:schemeClr>
                        </a:solidFill>
                      </a:endParaRPr>
                    </a:p>
                  </a:txBody>
                  <a:tcPr/>
                </a:tc>
                <a:extLst>
                  <a:ext uri="{0D108BD9-81ED-4DB2-BD59-A6C34878D82A}">
                    <a16:rowId xmlns:a16="http://schemas.microsoft.com/office/drawing/2014/main" xmlns="" val="2671257608"/>
                  </a:ext>
                </a:extLst>
              </a:tr>
            </a:tbl>
          </a:graphicData>
        </a:graphic>
      </p:graphicFrame>
    </p:spTree>
    <p:extLst>
      <p:ext uri="{BB962C8B-B14F-4D97-AF65-F5344CB8AC3E}">
        <p14:creationId xmlns:p14="http://schemas.microsoft.com/office/powerpoint/2010/main" val="5160805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595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085975" y="128587"/>
            <a:ext cx="81867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Indicators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for</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quality</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elle 5"/>
          <p:cNvGraphicFramePr>
            <a:graphicFrameLocks noGrp="1"/>
          </p:cNvGraphicFramePr>
          <p:nvPr/>
        </p:nvGraphicFramePr>
        <p:xfrm>
          <a:off x="0" y="714377"/>
          <a:ext cx="12192000" cy="4792613"/>
        </p:xfrm>
        <a:graphic>
          <a:graphicData uri="http://schemas.openxmlformats.org/drawingml/2006/table">
            <a:tbl>
              <a:tblPr firstRow="1" bandRow="1">
                <a:tableStyleId>{5C22544A-7EE6-4342-B048-85BDC9FD1C3A}</a:tableStyleId>
              </a:tblPr>
              <a:tblGrid>
                <a:gridCol w="4257675">
                  <a:extLst>
                    <a:ext uri="{9D8B030D-6E8A-4147-A177-3AD203B41FA5}">
                      <a16:colId xmlns:a16="http://schemas.microsoft.com/office/drawing/2014/main" xmlns="" val="3780897281"/>
                    </a:ext>
                  </a:extLst>
                </a:gridCol>
                <a:gridCol w="7934325">
                  <a:extLst>
                    <a:ext uri="{9D8B030D-6E8A-4147-A177-3AD203B41FA5}">
                      <a16:colId xmlns:a16="http://schemas.microsoft.com/office/drawing/2014/main" xmlns="" val="1877850861"/>
                    </a:ext>
                  </a:extLst>
                </a:gridCol>
              </a:tblGrid>
              <a:tr h="698567">
                <a:tc>
                  <a:txBody>
                    <a:bodyPr/>
                    <a:lstStyle/>
                    <a:p>
                      <a:pPr algn="ctr"/>
                      <a:r>
                        <a:rPr lang="de-DE" sz="2400" dirty="0" err="1" smtClean="0"/>
                        <a:t>Existing</a:t>
                      </a:r>
                      <a:r>
                        <a:rPr lang="de-DE" sz="2400" dirty="0" smtClean="0"/>
                        <a:t> Tool</a:t>
                      </a:r>
                      <a:endParaRPr lang="de-DE" sz="2400" dirty="0"/>
                    </a:p>
                  </a:txBody>
                  <a:tcPr/>
                </a:tc>
                <a:tc>
                  <a:txBody>
                    <a:bodyPr/>
                    <a:lstStyle/>
                    <a:p>
                      <a:pPr algn="ctr"/>
                      <a:r>
                        <a:rPr lang="de-DE" sz="2400" dirty="0" err="1" smtClean="0"/>
                        <a:t>Documented</a:t>
                      </a:r>
                      <a:r>
                        <a:rPr lang="de-DE" sz="2400" dirty="0" smtClean="0"/>
                        <a:t> Quality</a:t>
                      </a:r>
                      <a:endParaRPr lang="de-DE" sz="2400" dirty="0"/>
                    </a:p>
                  </a:txBody>
                  <a:tcPr/>
                </a:tc>
                <a:extLst>
                  <a:ext uri="{0D108BD9-81ED-4DB2-BD59-A6C34878D82A}">
                    <a16:rowId xmlns:a16="http://schemas.microsoft.com/office/drawing/2014/main" xmlns="" val="2203815743"/>
                  </a:ext>
                </a:extLst>
              </a:tr>
              <a:tr h="1044506">
                <a:tc>
                  <a:txBody>
                    <a:bodyPr/>
                    <a:lstStyle/>
                    <a:p>
                      <a:r>
                        <a:rPr lang="de-DE" sz="2000" dirty="0" err="1" smtClean="0"/>
                        <a:t>Institutional</a:t>
                      </a:r>
                      <a:r>
                        <a:rPr lang="de-DE" sz="2000" dirty="0" smtClean="0"/>
                        <a:t> </a:t>
                      </a:r>
                      <a:r>
                        <a:rPr lang="de-DE" sz="2000" dirty="0" err="1" smtClean="0"/>
                        <a:t>Qualifications</a:t>
                      </a:r>
                      <a:r>
                        <a:rPr lang="de-DE" sz="2000" dirty="0" smtClean="0"/>
                        <a:t> Framework</a:t>
                      </a:r>
                      <a:endParaRPr lang="de-DE" sz="2000" dirty="0"/>
                    </a:p>
                    <a:p>
                      <a:r>
                        <a:rPr lang="de-DE" sz="2000" dirty="0" err="1" smtClean="0"/>
                        <a:t>Defining</a:t>
                      </a:r>
                      <a:r>
                        <a:rPr lang="de-DE" sz="2000" dirty="0" smtClean="0"/>
                        <a:t> Learning Outcomes at Programme </a:t>
                      </a:r>
                      <a:r>
                        <a:rPr lang="de-DE" sz="2000" dirty="0" err="1" smtClean="0"/>
                        <a:t>and</a:t>
                      </a:r>
                      <a:r>
                        <a:rPr lang="de-DE" sz="2000" dirty="0" smtClean="0"/>
                        <a:t> Module </a:t>
                      </a:r>
                      <a:r>
                        <a:rPr lang="de-DE" sz="2000" dirty="0" err="1" smtClean="0"/>
                        <a:t>level</a:t>
                      </a:r>
                      <a:endParaRPr lang="de-DE" sz="2000" dirty="0"/>
                    </a:p>
                    <a:p>
                      <a:endParaRPr lang="de-DE" sz="2000" dirty="0"/>
                    </a:p>
                  </a:txBody>
                  <a:tcPr/>
                </a:tc>
                <a:tc>
                  <a:txBody>
                    <a:bodyPr/>
                    <a:lstStyle/>
                    <a:p>
                      <a:r>
                        <a:rPr lang="de-DE" sz="2000" dirty="0" err="1" smtClean="0"/>
                        <a:t>Referenced</a:t>
                      </a:r>
                      <a:r>
                        <a:rPr lang="de-DE" sz="2000" baseline="0" dirty="0" smtClean="0"/>
                        <a:t> / </a:t>
                      </a:r>
                      <a:r>
                        <a:rPr lang="de-DE" sz="2000" baseline="0" dirty="0" err="1" smtClean="0"/>
                        <a:t>benchmarked</a:t>
                      </a:r>
                      <a:r>
                        <a:rPr lang="de-DE" sz="2000" baseline="0" dirty="0" smtClean="0"/>
                        <a:t> </a:t>
                      </a:r>
                      <a:r>
                        <a:rPr lang="de-DE" sz="2000" baseline="0" dirty="0" err="1" smtClean="0"/>
                        <a:t>with</a:t>
                      </a:r>
                      <a:r>
                        <a:rPr lang="de-DE" sz="2000" baseline="0" dirty="0" smtClean="0"/>
                        <a:t> </a:t>
                      </a:r>
                      <a:r>
                        <a:rPr lang="de-DE" sz="2000" baseline="0" dirty="0" err="1" smtClean="0"/>
                        <a:t>qualifications</a:t>
                      </a:r>
                      <a:r>
                        <a:rPr lang="de-DE" sz="2000" baseline="0" dirty="0" smtClean="0"/>
                        <a:t> </a:t>
                      </a:r>
                      <a:r>
                        <a:rPr lang="de-DE" sz="2000" baseline="0" dirty="0" err="1" smtClean="0"/>
                        <a:t>frameworks</a:t>
                      </a:r>
                      <a:endParaRPr lang="de-DE" sz="2000" dirty="0"/>
                    </a:p>
                  </a:txBody>
                  <a:tcPr/>
                </a:tc>
                <a:extLst>
                  <a:ext uri="{0D108BD9-81ED-4DB2-BD59-A6C34878D82A}">
                    <a16:rowId xmlns:a16="http://schemas.microsoft.com/office/drawing/2014/main" xmlns="" val="1685291257"/>
                  </a:ext>
                </a:extLst>
              </a:tr>
              <a:tr h="605425">
                <a:tc>
                  <a:txBody>
                    <a:bodyPr/>
                    <a:lstStyle/>
                    <a:p>
                      <a:r>
                        <a:rPr lang="de-DE" sz="2000" dirty="0" smtClean="0"/>
                        <a:t>Writing Learning</a:t>
                      </a:r>
                      <a:r>
                        <a:rPr lang="de-DE" sz="2000" baseline="0" dirty="0" smtClean="0"/>
                        <a:t> Outcomes </a:t>
                      </a:r>
                      <a:endParaRPr lang="de-DE" sz="2000" dirty="0"/>
                    </a:p>
                  </a:txBody>
                  <a:tcPr/>
                </a:tc>
                <a:tc>
                  <a:txBody>
                    <a:bodyPr/>
                    <a:lstStyle/>
                    <a:p>
                      <a:r>
                        <a:rPr lang="de-DE" sz="2000" dirty="0" smtClean="0"/>
                        <a:t>Guide:</a:t>
                      </a:r>
                      <a:r>
                        <a:rPr lang="de-DE" sz="2000" baseline="0" dirty="0" smtClean="0"/>
                        <a:t> </a:t>
                      </a:r>
                      <a:r>
                        <a:rPr lang="de-DE" sz="2000" baseline="0" dirty="0" err="1" smtClean="0"/>
                        <a:t>How</a:t>
                      </a:r>
                      <a:r>
                        <a:rPr lang="de-DE" sz="2000" baseline="0" dirty="0" smtClean="0"/>
                        <a:t> </a:t>
                      </a:r>
                      <a:r>
                        <a:rPr lang="de-DE" sz="2000" baseline="0" dirty="0" err="1" smtClean="0"/>
                        <a:t>to</a:t>
                      </a:r>
                      <a:r>
                        <a:rPr lang="de-DE" sz="2000" baseline="0" dirty="0" smtClean="0"/>
                        <a:t> </a:t>
                      </a:r>
                      <a:r>
                        <a:rPr lang="de-DE" sz="2000" baseline="0" dirty="0" err="1" smtClean="0"/>
                        <a:t>write</a:t>
                      </a:r>
                      <a:r>
                        <a:rPr lang="de-DE" sz="2000" baseline="0" dirty="0" smtClean="0"/>
                        <a:t> </a:t>
                      </a:r>
                      <a:r>
                        <a:rPr lang="de-DE" sz="2000" baseline="0" dirty="0" err="1" smtClean="0"/>
                        <a:t>learning</a:t>
                      </a:r>
                      <a:r>
                        <a:rPr lang="de-DE" sz="2000" baseline="0" dirty="0" smtClean="0"/>
                        <a:t> </a:t>
                      </a:r>
                      <a:r>
                        <a:rPr lang="de-DE" sz="2000" baseline="0" dirty="0" err="1" smtClean="0"/>
                        <a:t>outcomes</a:t>
                      </a:r>
                      <a:r>
                        <a:rPr lang="de-DE" sz="2000" baseline="0" dirty="0" smtClean="0"/>
                        <a:t> </a:t>
                      </a:r>
                      <a:r>
                        <a:rPr lang="de-DE" sz="2000" baseline="0" dirty="0" err="1" smtClean="0"/>
                        <a:t>or</a:t>
                      </a:r>
                      <a:r>
                        <a:rPr lang="de-DE" sz="2000" baseline="0" dirty="0" smtClean="0"/>
                        <a:t> </a:t>
                      </a:r>
                      <a:r>
                        <a:rPr lang="de-DE" sz="2000" baseline="0" dirty="0" err="1" smtClean="0"/>
                        <a:t>workshop</a:t>
                      </a:r>
                      <a:r>
                        <a:rPr lang="de-DE" sz="2000" baseline="0" dirty="0" smtClean="0"/>
                        <a:t>(s), </a:t>
                      </a:r>
                      <a:r>
                        <a:rPr lang="de-DE" sz="2000" baseline="0" dirty="0" err="1" smtClean="0"/>
                        <a:t>training</a:t>
                      </a:r>
                      <a:r>
                        <a:rPr lang="de-DE" sz="2000" baseline="0" dirty="0" smtClean="0"/>
                        <a:t>(s), </a:t>
                      </a:r>
                      <a:r>
                        <a:rPr lang="de-DE" sz="2000" baseline="0" dirty="0" err="1" smtClean="0"/>
                        <a:t>common</a:t>
                      </a:r>
                      <a:r>
                        <a:rPr lang="de-DE" sz="2000" baseline="0" dirty="0" smtClean="0"/>
                        <a:t> </a:t>
                      </a:r>
                      <a:r>
                        <a:rPr lang="de-DE" sz="2000" baseline="0" dirty="0" err="1" smtClean="0"/>
                        <a:t>approach</a:t>
                      </a:r>
                      <a:r>
                        <a:rPr lang="de-DE" sz="2000" baseline="0" dirty="0" smtClean="0"/>
                        <a:t>)</a:t>
                      </a:r>
                      <a:endParaRPr lang="de-DE" sz="2000" dirty="0"/>
                    </a:p>
                  </a:txBody>
                  <a:tcPr/>
                </a:tc>
                <a:extLst>
                  <a:ext uri="{0D108BD9-81ED-4DB2-BD59-A6C34878D82A}">
                    <a16:rowId xmlns:a16="http://schemas.microsoft.com/office/drawing/2014/main" xmlns="" val="301426512"/>
                  </a:ext>
                </a:extLst>
              </a:tr>
              <a:tr h="775901">
                <a:tc>
                  <a:txBody>
                    <a:bodyPr/>
                    <a:lstStyle/>
                    <a:p>
                      <a:r>
                        <a:rPr lang="de-DE" sz="2000" dirty="0" err="1" smtClean="0"/>
                        <a:t>Testing</a:t>
                      </a:r>
                      <a:r>
                        <a:rPr lang="de-DE" sz="2000" dirty="0" smtClean="0"/>
                        <a:t> Learning Outcomes</a:t>
                      </a:r>
                      <a:endParaRPr lang="de-DE" sz="2000" dirty="0"/>
                    </a:p>
                  </a:txBody>
                  <a:tcPr/>
                </a:tc>
                <a:tc>
                  <a:txBody>
                    <a:bodyPr/>
                    <a:lstStyle/>
                    <a:p>
                      <a:r>
                        <a:rPr lang="de-DE" sz="2000" dirty="0" err="1" smtClean="0"/>
                        <a:t>Documented</a:t>
                      </a:r>
                      <a:r>
                        <a:rPr lang="de-DE" sz="2000" dirty="0" smtClean="0"/>
                        <a:t> </a:t>
                      </a:r>
                      <a:r>
                        <a:rPr lang="de-DE" sz="2000" baseline="0" dirty="0" err="1" smtClean="0"/>
                        <a:t>coherence</a:t>
                      </a:r>
                      <a:r>
                        <a:rPr lang="de-DE" sz="2000" baseline="0" dirty="0" smtClean="0"/>
                        <a:t> </a:t>
                      </a:r>
                      <a:r>
                        <a:rPr lang="de-DE" sz="2000" baseline="0" dirty="0" err="1" smtClean="0"/>
                        <a:t>and</a:t>
                      </a:r>
                      <a:r>
                        <a:rPr lang="de-DE" sz="2000" baseline="0" dirty="0" smtClean="0"/>
                        <a:t> </a:t>
                      </a:r>
                      <a:r>
                        <a:rPr lang="de-DE" sz="2000" baseline="0" dirty="0" err="1" smtClean="0"/>
                        <a:t>consistency</a:t>
                      </a:r>
                      <a:r>
                        <a:rPr lang="de-DE" sz="2000" baseline="0" dirty="0" smtClean="0"/>
                        <a:t>;</a:t>
                      </a:r>
                      <a:endParaRPr lang="de-DE" sz="2000" dirty="0"/>
                    </a:p>
                    <a:p>
                      <a:r>
                        <a:rPr lang="de-DE" sz="2000" dirty="0" err="1" smtClean="0"/>
                        <a:t>Types</a:t>
                      </a:r>
                      <a:r>
                        <a:rPr lang="de-DE" sz="2000" dirty="0" smtClean="0"/>
                        <a:t> </a:t>
                      </a:r>
                      <a:r>
                        <a:rPr lang="de-DE" sz="2000" dirty="0" err="1" smtClean="0"/>
                        <a:t>and</a:t>
                      </a:r>
                      <a:r>
                        <a:rPr lang="de-DE" sz="2000" dirty="0" smtClean="0"/>
                        <a:t> </a:t>
                      </a:r>
                      <a:r>
                        <a:rPr lang="de-DE" sz="2000" dirty="0" err="1" smtClean="0"/>
                        <a:t>forms</a:t>
                      </a:r>
                      <a:r>
                        <a:rPr lang="de-DE" sz="2000" dirty="0" smtClean="0"/>
                        <a:t> </a:t>
                      </a:r>
                      <a:r>
                        <a:rPr lang="de-DE" sz="2000" dirty="0" err="1" smtClean="0"/>
                        <a:t>of</a:t>
                      </a:r>
                      <a:r>
                        <a:rPr lang="de-DE" sz="2000" dirty="0" smtClean="0"/>
                        <a:t> </a:t>
                      </a:r>
                      <a:r>
                        <a:rPr lang="de-DE" sz="2000" dirty="0" err="1" smtClean="0"/>
                        <a:t>examinations</a:t>
                      </a:r>
                      <a:endParaRPr lang="de-DE" sz="2000" dirty="0"/>
                    </a:p>
                  </a:txBody>
                  <a:tcPr/>
                </a:tc>
                <a:extLst>
                  <a:ext uri="{0D108BD9-81ED-4DB2-BD59-A6C34878D82A}">
                    <a16:rowId xmlns:a16="http://schemas.microsoft.com/office/drawing/2014/main" xmlns="" val="1114476611"/>
                  </a:ext>
                </a:extLst>
              </a:tr>
              <a:tr h="605425">
                <a:tc>
                  <a:txBody>
                    <a:bodyPr/>
                    <a:lstStyle/>
                    <a:p>
                      <a:r>
                        <a:rPr lang="de-DE" sz="2000" dirty="0" smtClean="0"/>
                        <a:t>Assessment</a:t>
                      </a:r>
                      <a:endParaRPr lang="de-DE" sz="2000" dirty="0"/>
                    </a:p>
                  </a:txBody>
                  <a:tcPr/>
                </a:tc>
                <a:tc>
                  <a:txBody>
                    <a:bodyPr/>
                    <a:lstStyle/>
                    <a:p>
                      <a:r>
                        <a:rPr lang="de-DE" sz="2000" dirty="0" smtClean="0"/>
                        <a:t>Assessment</a:t>
                      </a:r>
                      <a:r>
                        <a:rPr lang="de-DE" sz="2000" baseline="0" dirty="0" smtClean="0"/>
                        <a:t> </a:t>
                      </a:r>
                      <a:r>
                        <a:rPr lang="de-DE" sz="2000" baseline="0" dirty="0" err="1" smtClean="0"/>
                        <a:t>Grid</a:t>
                      </a:r>
                      <a:endParaRPr lang="de-DE" sz="2000" baseline="0" dirty="0" smtClean="0"/>
                    </a:p>
                    <a:p>
                      <a:r>
                        <a:rPr lang="de-DE" sz="2000" baseline="0" dirty="0" smtClean="0"/>
                        <a:t>Grade Distribution</a:t>
                      </a:r>
                      <a:endParaRPr lang="de-DE" sz="2000" dirty="0"/>
                    </a:p>
                  </a:txBody>
                  <a:tcPr/>
                </a:tc>
                <a:extLst>
                  <a:ext uri="{0D108BD9-81ED-4DB2-BD59-A6C34878D82A}">
                    <a16:rowId xmlns:a16="http://schemas.microsoft.com/office/drawing/2014/main" xmlns="" val="781993908"/>
                  </a:ext>
                </a:extLst>
              </a:tr>
              <a:tr h="605425">
                <a:tc>
                  <a:txBody>
                    <a:bodyPr/>
                    <a:lstStyle/>
                    <a:p>
                      <a:r>
                        <a:rPr lang="de-DE" sz="2000" dirty="0" err="1" smtClean="0"/>
                        <a:t>Workload</a:t>
                      </a:r>
                      <a:endParaRPr lang="de-DE" sz="2000" dirty="0"/>
                    </a:p>
                  </a:txBody>
                  <a:tcPr/>
                </a:tc>
                <a:tc>
                  <a:txBody>
                    <a:bodyPr/>
                    <a:lstStyle/>
                    <a:p>
                      <a:r>
                        <a:rPr lang="de-DE" sz="2000" dirty="0" err="1" smtClean="0"/>
                        <a:t>Documented</a:t>
                      </a:r>
                      <a:r>
                        <a:rPr lang="de-DE" sz="2000" dirty="0" smtClean="0"/>
                        <a:t> </a:t>
                      </a:r>
                      <a:r>
                        <a:rPr lang="de-DE" sz="2000" dirty="0" err="1" smtClean="0"/>
                        <a:t>calculation</a:t>
                      </a:r>
                      <a:r>
                        <a:rPr lang="de-DE" sz="2000" dirty="0" smtClean="0"/>
                        <a:t> </a:t>
                      </a:r>
                      <a:r>
                        <a:rPr lang="de-DE" sz="2000" dirty="0" err="1" smtClean="0"/>
                        <a:t>applied</a:t>
                      </a:r>
                      <a:r>
                        <a:rPr lang="de-DE" sz="2000" dirty="0" smtClean="0"/>
                        <a:t> </a:t>
                      </a:r>
                      <a:r>
                        <a:rPr lang="de-DE" sz="2000" dirty="0" err="1" smtClean="0"/>
                        <a:t>throughout</a:t>
                      </a:r>
                      <a:endParaRPr lang="de-DE" sz="2000" dirty="0"/>
                    </a:p>
                  </a:txBody>
                  <a:tcPr/>
                </a:tc>
                <a:extLst>
                  <a:ext uri="{0D108BD9-81ED-4DB2-BD59-A6C34878D82A}">
                    <a16:rowId xmlns:a16="http://schemas.microsoft.com/office/drawing/2014/main" xmlns="" val="3886449785"/>
                  </a:ext>
                </a:extLst>
              </a:tr>
            </a:tbl>
          </a:graphicData>
        </a:graphic>
      </p:graphicFrame>
    </p:spTree>
    <p:extLst>
      <p:ext uri="{BB962C8B-B14F-4D97-AF65-F5344CB8AC3E}">
        <p14:creationId xmlns:p14="http://schemas.microsoft.com/office/powerpoint/2010/main" val="39453129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085975" y="128587"/>
            <a:ext cx="81867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Possible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supportive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indicators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for</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quality</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elle 5"/>
          <p:cNvGraphicFramePr>
            <a:graphicFrameLocks noGrp="1"/>
          </p:cNvGraphicFramePr>
          <p:nvPr/>
        </p:nvGraphicFramePr>
        <p:xfrm>
          <a:off x="0" y="714377"/>
          <a:ext cx="12192000" cy="5041513"/>
        </p:xfrm>
        <a:graphic>
          <a:graphicData uri="http://schemas.openxmlformats.org/drawingml/2006/table">
            <a:tbl>
              <a:tblPr firstRow="1" bandRow="1">
                <a:tableStyleId>{5C22544A-7EE6-4342-B048-85BDC9FD1C3A}</a:tableStyleId>
              </a:tblPr>
              <a:tblGrid>
                <a:gridCol w="4257675">
                  <a:extLst>
                    <a:ext uri="{9D8B030D-6E8A-4147-A177-3AD203B41FA5}">
                      <a16:colId xmlns:a16="http://schemas.microsoft.com/office/drawing/2014/main" xmlns="" val="3780897281"/>
                    </a:ext>
                  </a:extLst>
                </a:gridCol>
                <a:gridCol w="7934325">
                  <a:extLst>
                    <a:ext uri="{9D8B030D-6E8A-4147-A177-3AD203B41FA5}">
                      <a16:colId xmlns:a16="http://schemas.microsoft.com/office/drawing/2014/main" xmlns="" val="1877850861"/>
                    </a:ext>
                  </a:extLst>
                </a:gridCol>
              </a:tblGrid>
              <a:tr h="698567">
                <a:tc>
                  <a:txBody>
                    <a:bodyPr/>
                    <a:lstStyle/>
                    <a:p>
                      <a:pPr algn="ctr"/>
                      <a:r>
                        <a:rPr lang="de-DE" sz="2400" dirty="0" smtClean="0"/>
                        <a:t>Tools</a:t>
                      </a:r>
                      <a:endParaRPr lang="de-DE" sz="2400" dirty="0"/>
                    </a:p>
                  </a:txBody>
                  <a:tcPr/>
                </a:tc>
                <a:tc>
                  <a:txBody>
                    <a:bodyPr/>
                    <a:lstStyle/>
                    <a:p>
                      <a:pPr algn="ctr"/>
                      <a:r>
                        <a:rPr lang="de-DE" sz="2400" dirty="0" smtClean="0"/>
                        <a:t>Benchmarks</a:t>
                      </a:r>
                      <a:endParaRPr lang="de-DE" sz="2400" dirty="0"/>
                    </a:p>
                  </a:txBody>
                  <a:tcPr/>
                </a:tc>
                <a:extLst>
                  <a:ext uri="{0D108BD9-81ED-4DB2-BD59-A6C34878D82A}">
                    <a16:rowId xmlns:a16="http://schemas.microsoft.com/office/drawing/2014/main" xmlns="" val="2203815743"/>
                  </a:ext>
                </a:extLst>
              </a:tr>
              <a:tr h="530156">
                <a:tc>
                  <a:txBody>
                    <a:bodyPr/>
                    <a:lstStyle/>
                    <a:p>
                      <a:r>
                        <a:rPr lang="de-DE" sz="2000" dirty="0" smtClean="0"/>
                        <a:t>Assessment </a:t>
                      </a:r>
                      <a:r>
                        <a:rPr lang="de-DE" sz="2000" dirty="0" err="1" smtClean="0"/>
                        <a:t>Grid</a:t>
                      </a:r>
                      <a:r>
                        <a:rPr lang="de-DE" sz="2000" dirty="0" smtClean="0"/>
                        <a:t> / </a:t>
                      </a:r>
                      <a:r>
                        <a:rPr lang="de-DE" sz="2000" dirty="0" err="1" smtClean="0"/>
                        <a:t>Grading</a:t>
                      </a:r>
                      <a:r>
                        <a:rPr lang="de-DE" sz="2000" dirty="0" smtClean="0"/>
                        <a:t> Framework</a:t>
                      </a:r>
                      <a:endParaRPr lang="de-DE" sz="2000" dirty="0"/>
                    </a:p>
                  </a:txBody>
                  <a:tcPr/>
                </a:tc>
                <a:tc>
                  <a:txBody>
                    <a:bodyPr/>
                    <a:lstStyle/>
                    <a:p>
                      <a:endParaRPr lang="de-DE" sz="2000" dirty="0"/>
                    </a:p>
                  </a:txBody>
                  <a:tcPr/>
                </a:tc>
                <a:extLst>
                  <a:ext uri="{0D108BD9-81ED-4DB2-BD59-A6C34878D82A}">
                    <a16:rowId xmlns:a16="http://schemas.microsoft.com/office/drawing/2014/main" xmlns="" val="1685291257"/>
                  </a:ext>
                </a:extLst>
              </a:tr>
              <a:tr h="605425">
                <a:tc>
                  <a:txBody>
                    <a:bodyPr/>
                    <a:lstStyle/>
                    <a:p>
                      <a:r>
                        <a:rPr lang="de-DE" sz="2000" dirty="0" smtClean="0"/>
                        <a:t>Learning</a:t>
                      </a:r>
                      <a:r>
                        <a:rPr lang="de-DE" sz="2000" baseline="0" dirty="0" smtClean="0"/>
                        <a:t> Outcomes – Assessment </a:t>
                      </a:r>
                      <a:r>
                        <a:rPr lang="de-DE" sz="2000" baseline="0" dirty="0" err="1" smtClean="0"/>
                        <a:t>Grid</a:t>
                      </a:r>
                      <a:endParaRPr lang="de-DE" sz="2000" dirty="0"/>
                    </a:p>
                  </a:txBody>
                  <a:tcPr/>
                </a:tc>
                <a:tc>
                  <a:txBody>
                    <a:bodyPr/>
                    <a:lstStyle/>
                    <a:p>
                      <a:endParaRPr lang="de-DE" sz="2000" dirty="0"/>
                    </a:p>
                  </a:txBody>
                  <a:tcPr/>
                </a:tc>
                <a:extLst>
                  <a:ext uri="{0D108BD9-81ED-4DB2-BD59-A6C34878D82A}">
                    <a16:rowId xmlns:a16="http://schemas.microsoft.com/office/drawing/2014/main" xmlns="" val="2533029007"/>
                  </a:ext>
                </a:extLst>
              </a:tr>
              <a:tr h="605425">
                <a:tc>
                  <a:txBody>
                    <a:bodyPr/>
                    <a:lstStyle/>
                    <a:p>
                      <a:r>
                        <a:rPr lang="de-DE" sz="2000" dirty="0" smtClean="0"/>
                        <a:t>Grade Distribution</a:t>
                      </a:r>
                      <a:endParaRPr lang="de-DE" sz="2000" dirty="0"/>
                    </a:p>
                  </a:txBody>
                  <a:tcPr/>
                </a:tc>
                <a:tc>
                  <a:txBody>
                    <a:bodyPr/>
                    <a:lstStyle/>
                    <a:p>
                      <a:r>
                        <a:rPr lang="de-DE" sz="2000" dirty="0" smtClean="0"/>
                        <a:t>ECTS </a:t>
                      </a:r>
                      <a:r>
                        <a:rPr lang="de-DE" sz="2000" dirty="0" err="1" smtClean="0"/>
                        <a:t>User´s</a:t>
                      </a:r>
                      <a:r>
                        <a:rPr lang="de-DE" sz="2000" dirty="0" smtClean="0"/>
                        <a:t> Guide</a:t>
                      </a:r>
                      <a:endParaRPr lang="de-DE" sz="2000" dirty="0"/>
                    </a:p>
                  </a:txBody>
                  <a:tcPr/>
                </a:tc>
                <a:extLst>
                  <a:ext uri="{0D108BD9-81ED-4DB2-BD59-A6C34878D82A}">
                    <a16:rowId xmlns:a16="http://schemas.microsoft.com/office/drawing/2014/main" xmlns="" val="904667930"/>
                  </a:ext>
                </a:extLst>
              </a:tr>
              <a:tr h="605425">
                <a:tc>
                  <a:txBody>
                    <a:bodyPr/>
                    <a:lstStyle/>
                    <a:p>
                      <a:r>
                        <a:rPr lang="de-DE" sz="2000" dirty="0" smtClean="0"/>
                        <a:t> Learning Outcomes</a:t>
                      </a:r>
                      <a:r>
                        <a:rPr lang="de-DE" sz="2000" baseline="0" dirty="0" smtClean="0"/>
                        <a:t> - </a:t>
                      </a:r>
                      <a:r>
                        <a:rPr lang="de-DE" sz="2000" dirty="0" err="1" smtClean="0"/>
                        <a:t>Workload</a:t>
                      </a:r>
                      <a:r>
                        <a:rPr lang="de-DE" sz="2000" dirty="0" smtClean="0"/>
                        <a:t> </a:t>
                      </a:r>
                      <a:r>
                        <a:rPr lang="de-DE" sz="2000" dirty="0" err="1" smtClean="0"/>
                        <a:t>Grid</a:t>
                      </a:r>
                      <a:endParaRPr lang="de-DE" sz="2000" dirty="0"/>
                    </a:p>
                  </a:txBody>
                  <a:tcPr/>
                </a:tc>
                <a:tc>
                  <a:txBody>
                    <a:bodyPr/>
                    <a:lstStyle/>
                    <a:p>
                      <a:r>
                        <a:rPr lang="de-DE" sz="2000" dirty="0" err="1" smtClean="0"/>
                        <a:t>How</a:t>
                      </a:r>
                      <a:r>
                        <a:rPr lang="de-DE" sz="2000" dirty="0" smtClean="0"/>
                        <a:t> </a:t>
                      </a:r>
                      <a:r>
                        <a:rPr lang="de-DE" sz="2000" dirty="0" err="1" smtClean="0"/>
                        <a:t>to</a:t>
                      </a:r>
                      <a:r>
                        <a:rPr lang="de-DE" sz="2000" dirty="0" smtClean="0"/>
                        <a:t> </a:t>
                      </a:r>
                      <a:r>
                        <a:rPr lang="de-DE" sz="2000" dirty="0" err="1" smtClean="0"/>
                        <a:t>calculate</a:t>
                      </a:r>
                      <a:endParaRPr lang="de-DE" sz="2000" dirty="0"/>
                    </a:p>
                  </a:txBody>
                  <a:tcPr/>
                </a:tc>
                <a:extLst>
                  <a:ext uri="{0D108BD9-81ED-4DB2-BD59-A6C34878D82A}">
                    <a16:rowId xmlns:a16="http://schemas.microsoft.com/office/drawing/2014/main" xmlns="" val="301426512"/>
                  </a:ext>
                </a:extLst>
              </a:tr>
              <a:tr h="785665">
                <a:tc>
                  <a:txBody>
                    <a:bodyPr/>
                    <a:lstStyle/>
                    <a:p>
                      <a:r>
                        <a:rPr lang="de-DE" sz="2000" dirty="0" smtClean="0"/>
                        <a:t>Level</a:t>
                      </a:r>
                      <a:endParaRPr lang="de-DE" sz="2000" dirty="0"/>
                    </a:p>
                  </a:txBody>
                  <a:tcPr/>
                </a:tc>
                <a:tc>
                  <a:txBody>
                    <a:bodyPr/>
                    <a:lstStyle/>
                    <a:p>
                      <a:r>
                        <a:rPr lang="de-DE" sz="2000" dirty="0" err="1" smtClean="0"/>
                        <a:t>Qualifications</a:t>
                      </a:r>
                      <a:r>
                        <a:rPr lang="de-DE" sz="2000" dirty="0" smtClean="0"/>
                        <a:t> Framework</a:t>
                      </a:r>
                      <a:endParaRPr lang="de-DE" sz="2000" dirty="0"/>
                    </a:p>
                  </a:txBody>
                  <a:tcPr/>
                </a:tc>
                <a:extLst>
                  <a:ext uri="{0D108BD9-81ED-4DB2-BD59-A6C34878D82A}">
                    <a16:rowId xmlns:a16="http://schemas.microsoft.com/office/drawing/2014/main" xmlns="" val="1114476611"/>
                  </a:ext>
                </a:extLst>
              </a:tr>
              <a:tr h="605425">
                <a:tc>
                  <a:txBody>
                    <a:bodyPr/>
                    <a:lstStyle/>
                    <a:p>
                      <a:r>
                        <a:rPr lang="de-DE" sz="2000" dirty="0" smtClean="0"/>
                        <a:t>Denomination</a:t>
                      </a:r>
                      <a:endParaRPr lang="de-DE" sz="2000" dirty="0"/>
                    </a:p>
                  </a:txBody>
                  <a:tcPr/>
                </a:tc>
                <a:tc>
                  <a:txBody>
                    <a:bodyPr/>
                    <a:lstStyle/>
                    <a:p>
                      <a:r>
                        <a:rPr lang="de-DE" sz="2000" dirty="0" err="1" smtClean="0"/>
                        <a:t>law</a:t>
                      </a:r>
                      <a:endParaRPr lang="de-DE" sz="2000" dirty="0"/>
                    </a:p>
                  </a:txBody>
                  <a:tcPr/>
                </a:tc>
                <a:extLst>
                  <a:ext uri="{0D108BD9-81ED-4DB2-BD59-A6C34878D82A}">
                    <a16:rowId xmlns:a16="http://schemas.microsoft.com/office/drawing/2014/main" xmlns="" val="382005867"/>
                  </a:ext>
                </a:extLst>
              </a:tr>
              <a:tr h="605425">
                <a:tc>
                  <a:txBody>
                    <a:bodyPr/>
                    <a:lstStyle/>
                    <a:p>
                      <a:endParaRPr lang="de-DE" sz="2000" dirty="0"/>
                    </a:p>
                  </a:txBody>
                  <a:tcPr/>
                </a:tc>
                <a:tc>
                  <a:txBody>
                    <a:bodyPr/>
                    <a:lstStyle/>
                    <a:p>
                      <a:endParaRPr lang="de-DE" sz="2000" dirty="0"/>
                    </a:p>
                  </a:txBody>
                  <a:tcPr/>
                </a:tc>
                <a:extLst>
                  <a:ext uri="{0D108BD9-81ED-4DB2-BD59-A6C34878D82A}">
                    <a16:rowId xmlns:a16="http://schemas.microsoft.com/office/drawing/2014/main" xmlns="" val="781993908"/>
                  </a:ext>
                </a:extLst>
              </a:tr>
            </a:tbl>
          </a:graphicData>
        </a:graphic>
      </p:graphicFrame>
    </p:spTree>
    <p:extLst>
      <p:ext uri="{BB962C8B-B14F-4D97-AF65-F5344CB8AC3E}">
        <p14:creationId xmlns:p14="http://schemas.microsoft.com/office/powerpoint/2010/main" val="42440958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2002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80368" y="242887"/>
            <a:ext cx="87066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SWOT-Matrix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In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relation</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second</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stage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PDCA-Cycle: </a:t>
            </a:r>
            <a:r>
              <a:rPr kumimoji="0" lang="de-DE"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Do (</a:t>
            </a:r>
            <a:r>
              <a:rPr kumimoji="0" lang="de-DE"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Implement</a:t>
            </a:r>
            <a:r>
              <a:rPr kumimoji="0" lang="de-DE"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endParaRPr kumimoji="0" lang="de-D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4" name="Tabelle 3"/>
          <p:cNvGraphicFramePr>
            <a:graphicFrameLocks noGrp="1"/>
          </p:cNvGraphicFramePr>
          <p:nvPr>
            <p:extLst/>
          </p:nvPr>
        </p:nvGraphicFramePr>
        <p:xfrm>
          <a:off x="171449" y="1534052"/>
          <a:ext cx="11830050" cy="5120640"/>
        </p:xfrm>
        <a:graphic>
          <a:graphicData uri="http://schemas.openxmlformats.org/drawingml/2006/table">
            <a:tbl>
              <a:tblPr firstRow="1" bandRow="1">
                <a:tableStyleId>{5C22544A-7EE6-4342-B048-85BDC9FD1C3A}</a:tableStyleId>
              </a:tblPr>
              <a:tblGrid>
                <a:gridCol w="2366010">
                  <a:extLst>
                    <a:ext uri="{9D8B030D-6E8A-4147-A177-3AD203B41FA5}">
                      <a16:colId xmlns:a16="http://schemas.microsoft.com/office/drawing/2014/main" xmlns="" val="1411217"/>
                    </a:ext>
                  </a:extLst>
                </a:gridCol>
                <a:gridCol w="2366010">
                  <a:extLst>
                    <a:ext uri="{9D8B030D-6E8A-4147-A177-3AD203B41FA5}">
                      <a16:colId xmlns:a16="http://schemas.microsoft.com/office/drawing/2014/main" xmlns="" val="3052926403"/>
                    </a:ext>
                  </a:extLst>
                </a:gridCol>
                <a:gridCol w="2366010">
                  <a:extLst>
                    <a:ext uri="{9D8B030D-6E8A-4147-A177-3AD203B41FA5}">
                      <a16:colId xmlns:a16="http://schemas.microsoft.com/office/drawing/2014/main" xmlns="" val="377852674"/>
                    </a:ext>
                  </a:extLst>
                </a:gridCol>
                <a:gridCol w="2366010">
                  <a:extLst>
                    <a:ext uri="{9D8B030D-6E8A-4147-A177-3AD203B41FA5}">
                      <a16:colId xmlns:a16="http://schemas.microsoft.com/office/drawing/2014/main" xmlns="" val="406055828"/>
                    </a:ext>
                  </a:extLst>
                </a:gridCol>
                <a:gridCol w="2366010">
                  <a:extLst>
                    <a:ext uri="{9D8B030D-6E8A-4147-A177-3AD203B41FA5}">
                      <a16:colId xmlns:a16="http://schemas.microsoft.com/office/drawing/2014/main" xmlns="" val="1465510744"/>
                    </a:ext>
                  </a:extLst>
                </a:gridCol>
              </a:tblGrid>
              <a:tr h="370840">
                <a:tc>
                  <a:txBody>
                    <a:bodyPr/>
                    <a:lstStyle/>
                    <a:p>
                      <a:endParaRPr lang="de-DE"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tc>
                  <a:txBody>
                    <a:bodyPr/>
                    <a:lstStyle/>
                    <a:p>
                      <a:r>
                        <a:rPr lang="de-DE" sz="2400" dirty="0" err="1" smtClean="0"/>
                        <a:t>Opportunities</a:t>
                      </a:r>
                      <a:endParaRPr lang="de-DE" sz="2400" dirty="0"/>
                    </a:p>
                  </a:txBody>
                  <a:tcPr/>
                </a:tc>
                <a:tc>
                  <a:txBody>
                    <a:bodyPr/>
                    <a:lstStyle/>
                    <a:p>
                      <a:r>
                        <a:rPr lang="de-DE" sz="2400" dirty="0" err="1" smtClean="0"/>
                        <a:t>Threats</a:t>
                      </a:r>
                      <a:endParaRPr lang="de-DE" sz="2400" dirty="0"/>
                    </a:p>
                  </a:txBody>
                  <a:tcPr/>
                </a:tc>
                <a:extLst>
                  <a:ext uri="{0D108BD9-81ED-4DB2-BD59-A6C34878D82A}">
                    <a16:rowId xmlns:a16="http://schemas.microsoft.com/office/drawing/2014/main" xmlns="" val="790300296"/>
                  </a:ext>
                </a:extLst>
              </a:tr>
              <a:tr h="370840">
                <a:tc>
                  <a:txBody>
                    <a:bodyPr/>
                    <a:lstStyle/>
                    <a:p>
                      <a:r>
                        <a:rPr lang="de-DE" sz="2400" b="1" dirty="0" smtClean="0"/>
                        <a:t>Programme </a:t>
                      </a:r>
                      <a:r>
                        <a:rPr lang="de-DE" sz="2400" b="1" dirty="0" err="1" smtClean="0"/>
                        <a:t>Objectives</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2239616611"/>
                  </a:ext>
                </a:extLst>
              </a:tr>
              <a:tr h="370840">
                <a:tc>
                  <a:txBody>
                    <a:bodyPr/>
                    <a:lstStyle/>
                    <a:p>
                      <a:r>
                        <a:rPr lang="de-DE" sz="2400" b="1" dirty="0" smtClean="0"/>
                        <a:t>Programme Design</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4015526673"/>
                  </a:ext>
                </a:extLst>
              </a:tr>
              <a:tr h="370840">
                <a:tc>
                  <a:txBody>
                    <a:bodyPr/>
                    <a:lstStyle/>
                    <a:p>
                      <a:r>
                        <a:rPr lang="de-DE" sz="2400" b="1" dirty="0" err="1" smtClean="0"/>
                        <a:t>Justification</a:t>
                      </a:r>
                      <a:endParaRPr lang="de-DE" sz="2400" b="1" dirty="0"/>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xmlns="" val="2771877431"/>
                  </a:ext>
                </a:extLst>
              </a:tr>
              <a:tr h="370840">
                <a:tc>
                  <a:txBody>
                    <a:bodyPr/>
                    <a:lstStyle/>
                    <a:p>
                      <a:r>
                        <a:rPr lang="de-DE" sz="2400" b="1" dirty="0" smtClean="0"/>
                        <a:t>Programme LO</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572565234"/>
                  </a:ext>
                </a:extLst>
              </a:tr>
              <a:tr h="370840">
                <a:tc>
                  <a:txBody>
                    <a:bodyPr/>
                    <a:lstStyle/>
                    <a:p>
                      <a:r>
                        <a:rPr lang="de-DE" sz="2400" b="1" dirty="0" smtClean="0"/>
                        <a:t>Student-</a:t>
                      </a:r>
                      <a:r>
                        <a:rPr lang="de-DE" sz="2400" b="1" dirty="0" err="1" smtClean="0"/>
                        <a:t>Centred</a:t>
                      </a:r>
                      <a:r>
                        <a:rPr lang="de-DE" sz="2400" b="1" baseline="0" dirty="0" smtClean="0"/>
                        <a:t> Learning &amp; Teaching</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xmlns="" val="1954378836"/>
                  </a:ext>
                </a:extLst>
              </a:tr>
              <a:tr h="370840">
                <a:tc>
                  <a:txBody>
                    <a:bodyPr/>
                    <a:lstStyle/>
                    <a:p>
                      <a:r>
                        <a:rPr lang="de-DE" sz="2400" b="1" dirty="0" smtClean="0"/>
                        <a:t>Assessment</a:t>
                      </a:r>
                      <a:endParaRPr lang="de-DE" sz="2400" b="1"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569530985"/>
                  </a:ext>
                </a:extLst>
              </a:tr>
              <a:tr h="370840">
                <a:tc>
                  <a:txBody>
                    <a:bodyPr/>
                    <a:lstStyle/>
                    <a:p>
                      <a:r>
                        <a:rPr lang="de-DE" sz="2400" b="1" dirty="0" err="1" smtClean="0"/>
                        <a:t>Grading</a:t>
                      </a:r>
                      <a:endParaRPr lang="de-DE" sz="2400" b="1"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922074955"/>
                  </a:ext>
                </a:extLst>
              </a:tr>
            </a:tbl>
          </a:graphicData>
        </a:graphic>
      </p:graphicFrame>
    </p:spTree>
    <p:extLst>
      <p:ext uri="{BB962C8B-B14F-4D97-AF65-F5344CB8AC3E}">
        <p14:creationId xmlns:p14="http://schemas.microsoft.com/office/powerpoint/2010/main" val="3987896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85914" y="373589"/>
            <a:ext cx="915828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Calibri" panose="020F0502020204030204"/>
                <a:ea typeface="+mn-ea"/>
                <a:cs typeface="+mn-cs"/>
              </a:rPr>
              <a:t>SWOT-Matrix </a:t>
            </a: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(2)</a:t>
            </a:r>
            <a:endParaRPr kumimoji="0" lang="de-DE"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relation</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srgbClr val="FF0000"/>
                </a:solidFill>
                <a:effectLst/>
                <a:uLnTx/>
                <a:uFillTx/>
                <a:latin typeface="Calibri" panose="020F0502020204030204"/>
                <a:ea typeface="+mn-ea"/>
                <a:cs typeface="+mn-cs"/>
              </a:rPr>
              <a:t>second</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stage</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PDCA-Cycle: </a:t>
            </a:r>
            <a:r>
              <a:rPr kumimoji="0" lang="de-DE" sz="2400" b="1" i="0" u="none" strike="noStrike" kern="1200" cap="none" spc="0" normalizeH="0" baseline="0" noProof="0" dirty="0">
                <a:ln>
                  <a:noFill/>
                </a:ln>
                <a:solidFill>
                  <a:srgbClr val="FF0000"/>
                </a:solidFill>
                <a:effectLst/>
                <a:uLnTx/>
                <a:uFillTx/>
                <a:latin typeface="Calibri" panose="020F0502020204030204"/>
                <a:ea typeface="+mn-ea"/>
                <a:cs typeface="+mn-cs"/>
              </a:rPr>
              <a:t>Do (</a:t>
            </a:r>
            <a:r>
              <a:rPr kumimoji="0" lang="de-DE" sz="2400" b="1" i="0" u="none" strike="noStrike" kern="1200" cap="none" spc="0" normalizeH="0" baseline="0" noProof="0" dirty="0" err="1">
                <a:ln>
                  <a:noFill/>
                </a:ln>
                <a:solidFill>
                  <a:srgbClr val="FF0000"/>
                </a:solidFill>
                <a:effectLst/>
                <a:uLnTx/>
                <a:uFillTx/>
                <a:latin typeface="Calibri" panose="020F0502020204030204"/>
                <a:ea typeface="+mn-ea"/>
                <a:cs typeface="+mn-cs"/>
              </a:rPr>
              <a:t>Implement</a:t>
            </a:r>
            <a:r>
              <a:rPr kumimoji="0" lang="de-DE"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aphicFrame>
        <p:nvGraphicFramePr>
          <p:cNvPr id="3" name="Tabelle 2"/>
          <p:cNvGraphicFramePr>
            <a:graphicFrameLocks noGrp="1"/>
          </p:cNvGraphicFramePr>
          <p:nvPr>
            <p:extLst/>
          </p:nvPr>
        </p:nvGraphicFramePr>
        <p:xfrm>
          <a:off x="250032" y="1657350"/>
          <a:ext cx="11830050" cy="4103370"/>
        </p:xfrm>
        <a:graphic>
          <a:graphicData uri="http://schemas.openxmlformats.org/drawingml/2006/table">
            <a:tbl>
              <a:tblPr firstRow="1" bandRow="1">
                <a:tableStyleId>{5C22544A-7EE6-4342-B048-85BDC9FD1C3A}</a:tableStyleId>
              </a:tblPr>
              <a:tblGrid>
                <a:gridCol w="2366010">
                  <a:extLst>
                    <a:ext uri="{9D8B030D-6E8A-4147-A177-3AD203B41FA5}">
                      <a16:colId xmlns:a16="http://schemas.microsoft.com/office/drawing/2014/main" xmlns="" val="2651174618"/>
                    </a:ext>
                  </a:extLst>
                </a:gridCol>
                <a:gridCol w="2366010">
                  <a:extLst>
                    <a:ext uri="{9D8B030D-6E8A-4147-A177-3AD203B41FA5}">
                      <a16:colId xmlns:a16="http://schemas.microsoft.com/office/drawing/2014/main" xmlns="" val="1675306485"/>
                    </a:ext>
                  </a:extLst>
                </a:gridCol>
                <a:gridCol w="2366010">
                  <a:extLst>
                    <a:ext uri="{9D8B030D-6E8A-4147-A177-3AD203B41FA5}">
                      <a16:colId xmlns:a16="http://schemas.microsoft.com/office/drawing/2014/main" xmlns="" val="1384672292"/>
                    </a:ext>
                  </a:extLst>
                </a:gridCol>
                <a:gridCol w="2366010">
                  <a:extLst>
                    <a:ext uri="{9D8B030D-6E8A-4147-A177-3AD203B41FA5}">
                      <a16:colId xmlns:a16="http://schemas.microsoft.com/office/drawing/2014/main" xmlns="" val="245926857"/>
                    </a:ext>
                  </a:extLst>
                </a:gridCol>
                <a:gridCol w="2366010">
                  <a:extLst>
                    <a:ext uri="{9D8B030D-6E8A-4147-A177-3AD203B41FA5}">
                      <a16:colId xmlns:a16="http://schemas.microsoft.com/office/drawing/2014/main" xmlns="" val="833038682"/>
                    </a:ext>
                  </a:extLst>
                </a:gridCol>
              </a:tblGrid>
              <a:tr h="537210">
                <a:tc>
                  <a:txBody>
                    <a:bodyPr/>
                    <a:lstStyle/>
                    <a:p>
                      <a:endParaRPr lang="de-DE"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tc>
                  <a:txBody>
                    <a:bodyPr/>
                    <a:lstStyle/>
                    <a:p>
                      <a:r>
                        <a:rPr lang="de-DE" sz="2400" dirty="0" err="1" smtClean="0"/>
                        <a:t>Opportunities</a:t>
                      </a:r>
                      <a:endParaRPr lang="de-DE" sz="2400" dirty="0"/>
                    </a:p>
                  </a:txBody>
                  <a:tcPr/>
                </a:tc>
                <a:tc>
                  <a:txBody>
                    <a:bodyPr/>
                    <a:lstStyle/>
                    <a:p>
                      <a:r>
                        <a:rPr lang="de-DE" sz="2400" dirty="0" err="1" smtClean="0"/>
                        <a:t>Threats</a:t>
                      </a:r>
                      <a:endParaRPr lang="de-DE" sz="2400" dirty="0"/>
                    </a:p>
                  </a:txBody>
                  <a:tcPr/>
                </a:tc>
                <a:extLst>
                  <a:ext uri="{0D108BD9-81ED-4DB2-BD59-A6C34878D82A}">
                    <a16:rowId xmlns:a16="http://schemas.microsoft.com/office/drawing/2014/main" xmlns="" val="1876321496"/>
                  </a:ext>
                </a:extLst>
              </a:tr>
              <a:tr h="370840">
                <a:tc>
                  <a:txBody>
                    <a:bodyPr/>
                    <a:lstStyle/>
                    <a:p>
                      <a:r>
                        <a:rPr lang="de-DE" sz="2400" b="1" dirty="0" smtClean="0"/>
                        <a:t>Grade </a:t>
                      </a:r>
                      <a:r>
                        <a:rPr lang="de-DE" sz="2400" b="1" dirty="0" err="1" smtClean="0"/>
                        <a:t>distribution</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36271347"/>
                  </a:ext>
                </a:extLst>
              </a:tr>
              <a:tr h="370840">
                <a:tc>
                  <a:txBody>
                    <a:bodyPr/>
                    <a:lstStyle/>
                    <a:p>
                      <a:r>
                        <a:rPr lang="de-DE" sz="2400" b="1" dirty="0" err="1" smtClean="0"/>
                        <a:t>Workload</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057071210"/>
                  </a:ext>
                </a:extLst>
              </a:tr>
              <a:tr h="370840">
                <a:tc>
                  <a:txBody>
                    <a:bodyPr/>
                    <a:lstStyle/>
                    <a:p>
                      <a:r>
                        <a:rPr lang="de-DE" sz="2400" b="1" dirty="0" smtClean="0"/>
                        <a:t>Level</a:t>
                      </a:r>
                      <a:endParaRPr lang="de-DE" sz="2400" b="1" dirty="0"/>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xmlns="" val="3734194494"/>
                  </a:ext>
                </a:extLst>
              </a:tr>
              <a:tr h="370840">
                <a:tc>
                  <a:txBody>
                    <a:bodyPr/>
                    <a:lstStyle/>
                    <a:p>
                      <a:r>
                        <a:rPr lang="de-DE" sz="2400" b="1" dirty="0" smtClean="0"/>
                        <a:t>Denomination</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3066991862"/>
                  </a:ext>
                </a:extLst>
              </a:tr>
              <a:tr h="370840">
                <a:tc>
                  <a:txBody>
                    <a:bodyPr/>
                    <a:lstStyle/>
                    <a:p>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xmlns="" val="3788857479"/>
                  </a:ext>
                </a:extLst>
              </a:tr>
              <a:tr h="370840">
                <a:tc>
                  <a:txBody>
                    <a:bodyPr/>
                    <a:lstStyle/>
                    <a:p>
                      <a:endParaRPr lang="de-DE" sz="2400" b="1"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2186619082"/>
                  </a:ext>
                </a:extLst>
              </a:tr>
              <a:tr h="370840">
                <a:tc>
                  <a:txBody>
                    <a:bodyPr/>
                    <a:lstStyle/>
                    <a:p>
                      <a:endParaRPr lang="de-DE" sz="2400" b="1"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2085758621"/>
                  </a:ext>
                </a:extLst>
              </a:tr>
            </a:tbl>
          </a:graphicData>
        </a:graphic>
      </p:graphicFrame>
    </p:spTree>
    <p:extLst>
      <p:ext uri="{BB962C8B-B14F-4D97-AF65-F5344CB8AC3E}">
        <p14:creationId xmlns:p14="http://schemas.microsoft.com/office/powerpoint/2010/main" val="35762482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214313" y="2877077"/>
          <a:ext cx="11815761" cy="3440997"/>
        </p:xfrm>
        <a:graphic>
          <a:graphicData uri="http://schemas.openxmlformats.org/drawingml/2006/table">
            <a:tbl>
              <a:tblPr firstRow="1" bandRow="1">
                <a:tableStyleId>{5C22544A-7EE6-4342-B048-85BDC9FD1C3A}</a:tableStyleId>
              </a:tblPr>
              <a:tblGrid>
                <a:gridCol w="3938587">
                  <a:extLst>
                    <a:ext uri="{9D8B030D-6E8A-4147-A177-3AD203B41FA5}">
                      <a16:colId xmlns:a16="http://schemas.microsoft.com/office/drawing/2014/main" xmlns="" val="307979633"/>
                    </a:ext>
                  </a:extLst>
                </a:gridCol>
                <a:gridCol w="3938587">
                  <a:extLst>
                    <a:ext uri="{9D8B030D-6E8A-4147-A177-3AD203B41FA5}">
                      <a16:colId xmlns:a16="http://schemas.microsoft.com/office/drawing/2014/main" xmlns="" val="3566032381"/>
                    </a:ext>
                  </a:extLst>
                </a:gridCol>
                <a:gridCol w="3938587">
                  <a:extLst>
                    <a:ext uri="{9D8B030D-6E8A-4147-A177-3AD203B41FA5}">
                      <a16:colId xmlns:a16="http://schemas.microsoft.com/office/drawing/2014/main" xmlns="" val="1116156197"/>
                    </a:ext>
                  </a:extLst>
                </a:gridCol>
              </a:tblGrid>
              <a:tr h="684290">
                <a:tc>
                  <a:txBody>
                    <a:bodyPr/>
                    <a:lstStyle/>
                    <a:p>
                      <a:endParaRPr lang="de-DE"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extLst>
                  <a:ext uri="{0D108BD9-81ED-4DB2-BD59-A6C34878D82A}">
                    <a16:rowId xmlns:a16="http://schemas.microsoft.com/office/drawing/2014/main" xmlns="" val="622219578"/>
                  </a:ext>
                </a:extLst>
              </a:tr>
              <a:tr h="1524983">
                <a:tc>
                  <a:txBody>
                    <a:bodyPr/>
                    <a:lstStyle/>
                    <a:p>
                      <a:r>
                        <a:rPr lang="de-DE" sz="2400" b="1" dirty="0" err="1" smtClean="0"/>
                        <a:t>Opportunities</a:t>
                      </a:r>
                      <a:endParaRPr lang="de-DE" sz="2400" b="1" dirty="0"/>
                    </a:p>
                  </a:txBody>
                  <a:tcPr/>
                </a:tc>
                <a:tc>
                  <a:txBody>
                    <a:bodyPr/>
                    <a:lstStyle/>
                    <a:p>
                      <a:r>
                        <a:rPr lang="de-DE" sz="2400" dirty="0" err="1" smtClean="0"/>
                        <a:t>Use</a:t>
                      </a:r>
                      <a:r>
                        <a:rPr lang="de-DE" sz="2400" dirty="0" smtClean="0"/>
                        <a:t> </a:t>
                      </a:r>
                      <a:r>
                        <a:rPr lang="de-DE" sz="2400" dirty="0" err="1" smtClean="0"/>
                        <a:t>strengths</a:t>
                      </a:r>
                      <a:r>
                        <a:rPr lang="de-DE" sz="2400" dirty="0" smtClean="0"/>
                        <a:t> </a:t>
                      </a:r>
                      <a:r>
                        <a:rPr lang="de-DE" sz="2400" dirty="0" err="1" smtClean="0"/>
                        <a:t>to</a:t>
                      </a:r>
                      <a:r>
                        <a:rPr lang="de-DE" sz="2400" dirty="0" smtClean="0"/>
                        <a:t> </a:t>
                      </a:r>
                      <a:r>
                        <a:rPr lang="de-DE" sz="2400" dirty="0" err="1" smtClean="0"/>
                        <a:t>exploit</a:t>
                      </a:r>
                      <a:r>
                        <a:rPr lang="de-DE" sz="2400" dirty="0" smtClean="0"/>
                        <a:t> </a:t>
                      </a:r>
                      <a:r>
                        <a:rPr lang="de-DE" sz="2400" dirty="0" err="1" smtClean="0"/>
                        <a:t>opportunities</a:t>
                      </a:r>
                      <a:endParaRPr lang="de-DE" sz="2400" dirty="0"/>
                    </a:p>
                  </a:txBody>
                  <a:tcPr/>
                </a:tc>
                <a:tc>
                  <a:txBody>
                    <a:bodyPr/>
                    <a:lstStyle/>
                    <a:p>
                      <a:r>
                        <a:rPr lang="de-DE" sz="2400" dirty="0" smtClean="0"/>
                        <a:t>Take </a:t>
                      </a:r>
                      <a:r>
                        <a:rPr lang="de-DE" sz="2400" dirty="0" err="1" smtClean="0"/>
                        <a:t>advantage</a:t>
                      </a:r>
                      <a:r>
                        <a:rPr lang="de-DE" sz="2400" baseline="0" dirty="0" smtClean="0"/>
                        <a:t> </a:t>
                      </a:r>
                      <a:r>
                        <a:rPr lang="de-DE" sz="2400" baseline="0" dirty="0" err="1" smtClean="0"/>
                        <a:t>of</a:t>
                      </a:r>
                      <a:r>
                        <a:rPr lang="de-DE" sz="2400" baseline="0" dirty="0" smtClean="0"/>
                        <a:t> </a:t>
                      </a:r>
                      <a:r>
                        <a:rPr lang="de-DE" sz="2400" baseline="0" dirty="0" err="1" smtClean="0"/>
                        <a:t>opportunities</a:t>
                      </a:r>
                      <a:r>
                        <a:rPr lang="de-DE" sz="2400" baseline="0" dirty="0" smtClean="0"/>
                        <a:t> </a:t>
                      </a:r>
                      <a:r>
                        <a:rPr lang="de-DE" sz="2400" baseline="0" dirty="0" err="1" smtClean="0"/>
                        <a:t>to</a:t>
                      </a:r>
                      <a:r>
                        <a:rPr lang="de-DE" sz="2400" baseline="0" dirty="0" smtClean="0"/>
                        <a:t> </a:t>
                      </a:r>
                      <a:r>
                        <a:rPr lang="de-DE" sz="2400" baseline="0" dirty="0" err="1" smtClean="0"/>
                        <a:t>overcome</a:t>
                      </a:r>
                      <a:r>
                        <a:rPr lang="de-DE" sz="2400" baseline="0" dirty="0" smtClean="0"/>
                        <a:t> </a:t>
                      </a:r>
                      <a:r>
                        <a:rPr lang="de-DE" sz="2400" baseline="0" dirty="0" err="1" smtClean="0"/>
                        <a:t>weaknesses</a:t>
                      </a:r>
                      <a:endParaRPr lang="de-DE" sz="2400" dirty="0"/>
                    </a:p>
                  </a:txBody>
                  <a:tcPr/>
                </a:tc>
                <a:extLst>
                  <a:ext uri="{0D108BD9-81ED-4DB2-BD59-A6C34878D82A}">
                    <a16:rowId xmlns:a16="http://schemas.microsoft.com/office/drawing/2014/main" xmlns="" val="2875291738"/>
                  </a:ext>
                </a:extLst>
              </a:tr>
              <a:tr h="1231724">
                <a:tc>
                  <a:txBody>
                    <a:bodyPr/>
                    <a:lstStyle/>
                    <a:p>
                      <a:r>
                        <a:rPr lang="de-DE" sz="2400" b="1" dirty="0" err="1" smtClean="0"/>
                        <a:t>Threats</a:t>
                      </a:r>
                      <a:endParaRPr lang="de-DE" sz="2400" b="1" dirty="0"/>
                    </a:p>
                  </a:txBody>
                  <a:tcPr/>
                </a:tc>
                <a:tc>
                  <a:txBody>
                    <a:bodyPr/>
                    <a:lstStyle/>
                    <a:p>
                      <a:r>
                        <a:rPr lang="de-DE" sz="2400" dirty="0" err="1" smtClean="0"/>
                        <a:t>Use</a:t>
                      </a:r>
                      <a:r>
                        <a:rPr lang="de-DE" sz="2400" dirty="0" smtClean="0"/>
                        <a:t> </a:t>
                      </a:r>
                      <a:r>
                        <a:rPr lang="de-DE" sz="2400" dirty="0" err="1" smtClean="0"/>
                        <a:t>strengths</a:t>
                      </a:r>
                      <a:r>
                        <a:rPr lang="de-DE" sz="2400" dirty="0" smtClean="0"/>
                        <a:t> </a:t>
                      </a:r>
                      <a:r>
                        <a:rPr lang="de-DE" sz="2400" dirty="0" err="1" smtClean="0"/>
                        <a:t>to</a:t>
                      </a:r>
                      <a:r>
                        <a:rPr lang="de-DE" sz="2400" dirty="0" smtClean="0"/>
                        <a:t> </a:t>
                      </a:r>
                      <a:r>
                        <a:rPr lang="de-DE" sz="2400" dirty="0" err="1" smtClean="0"/>
                        <a:t>avoid</a:t>
                      </a:r>
                      <a:r>
                        <a:rPr lang="de-DE" sz="2400" dirty="0" smtClean="0"/>
                        <a:t> </a:t>
                      </a:r>
                      <a:r>
                        <a:rPr lang="de-DE" sz="2400" dirty="0" err="1" smtClean="0"/>
                        <a:t>threats</a:t>
                      </a:r>
                      <a:endParaRPr lang="de-DE" sz="2400" dirty="0"/>
                    </a:p>
                  </a:txBody>
                  <a:tcPr/>
                </a:tc>
                <a:tc>
                  <a:txBody>
                    <a:bodyPr/>
                    <a:lstStyle/>
                    <a:p>
                      <a:r>
                        <a:rPr lang="de-DE" sz="2400" dirty="0" err="1" smtClean="0"/>
                        <a:t>Minimise</a:t>
                      </a:r>
                      <a:r>
                        <a:rPr lang="de-DE" sz="2400" baseline="0" dirty="0" smtClean="0"/>
                        <a:t> </a:t>
                      </a:r>
                      <a:r>
                        <a:rPr lang="de-DE" sz="2400" baseline="0" dirty="0" err="1" smtClean="0"/>
                        <a:t>weaknesses</a:t>
                      </a:r>
                      <a:r>
                        <a:rPr lang="de-DE" sz="2400" baseline="0" dirty="0" smtClean="0"/>
                        <a:t> </a:t>
                      </a:r>
                      <a:r>
                        <a:rPr lang="de-DE" sz="2400" baseline="0" dirty="0" err="1" smtClean="0"/>
                        <a:t>and</a:t>
                      </a:r>
                      <a:r>
                        <a:rPr lang="de-DE" sz="2400" baseline="0" dirty="0" smtClean="0"/>
                        <a:t> </a:t>
                      </a:r>
                      <a:r>
                        <a:rPr lang="de-DE" sz="2400" baseline="0" dirty="0" err="1" smtClean="0"/>
                        <a:t>avoid</a:t>
                      </a:r>
                      <a:r>
                        <a:rPr lang="de-DE" sz="2400" baseline="0" dirty="0" smtClean="0"/>
                        <a:t> </a:t>
                      </a:r>
                      <a:r>
                        <a:rPr lang="de-DE" sz="2400" baseline="0" dirty="0" err="1" smtClean="0"/>
                        <a:t>threats</a:t>
                      </a:r>
                      <a:endParaRPr lang="de-DE" sz="2400" dirty="0"/>
                    </a:p>
                  </a:txBody>
                  <a:tcPr/>
                </a:tc>
                <a:extLst>
                  <a:ext uri="{0D108BD9-81ED-4DB2-BD59-A6C34878D82A}">
                    <a16:rowId xmlns:a16="http://schemas.microsoft.com/office/drawing/2014/main" xmlns="" val="901253199"/>
                  </a:ext>
                </a:extLst>
              </a:tr>
            </a:tbl>
          </a:graphicData>
        </a:graphic>
      </p:graphicFrame>
      <p:sp>
        <p:nvSpPr>
          <p:cNvPr id="3" name="Rechteck 2"/>
          <p:cNvSpPr/>
          <p:nvPr/>
        </p:nvSpPr>
        <p:spPr>
          <a:xfrm>
            <a:off x="2003426" y="1055013"/>
            <a:ext cx="8127998"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TOWS-Matrix</a:t>
            </a:r>
            <a:endParaRPr kumimoji="0" lang="de-DE"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Strategic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options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develop</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quality</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asssurance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on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basis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SWOT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findings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6702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nvPr>
        </p:nvGraphicFramePr>
        <p:xfrm>
          <a:off x="0" y="1"/>
          <a:ext cx="12192000" cy="735559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2136260565"/>
                    </a:ext>
                  </a:extLst>
                </a:gridCol>
                <a:gridCol w="6096000">
                  <a:extLst>
                    <a:ext uri="{9D8B030D-6E8A-4147-A177-3AD203B41FA5}">
                      <a16:colId xmlns:a16="http://schemas.microsoft.com/office/drawing/2014/main" xmlns="" val="21569012"/>
                    </a:ext>
                  </a:extLst>
                </a:gridCol>
              </a:tblGrid>
              <a:tr h="495079">
                <a:tc>
                  <a:txBody>
                    <a:bodyPr/>
                    <a:lstStyle/>
                    <a:p>
                      <a:pPr algn="ctr"/>
                      <a:r>
                        <a:rPr lang="de-DE" sz="2800" dirty="0" err="1" smtClean="0"/>
                        <a:t>Self</a:t>
                      </a:r>
                      <a:r>
                        <a:rPr lang="de-DE" sz="2800" dirty="0" smtClean="0"/>
                        <a:t>-evaluation</a:t>
                      </a:r>
                      <a:endParaRPr lang="de-DE" sz="2800" dirty="0"/>
                    </a:p>
                  </a:txBody>
                  <a:tcPr/>
                </a:tc>
                <a:tc>
                  <a:txBody>
                    <a:bodyPr/>
                    <a:lstStyle/>
                    <a:p>
                      <a:pPr algn="ctr"/>
                      <a:r>
                        <a:rPr lang="de-DE" sz="2800" dirty="0" smtClean="0"/>
                        <a:t>Peer </a:t>
                      </a:r>
                      <a:r>
                        <a:rPr lang="de-DE" sz="2800" dirty="0" err="1" smtClean="0"/>
                        <a:t>review</a:t>
                      </a:r>
                      <a:endParaRPr lang="de-DE" sz="2800" dirty="0"/>
                    </a:p>
                  </a:txBody>
                  <a:tcPr/>
                </a:tc>
                <a:extLst>
                  <a:ext uri="{0D108BD9-81ED-4DB2-BD59-A6C34878D82A}">
                    <a16:rowId xmlns:a16="http://schemas.microsoft.com/office/drawing/2014/main" xmlns="" val="1017345269"/>
                  </a:ext>
                </a:extLst>
              </a:tr>
              <a:tr h="961035">
                <a:tc gridSpan="2">
                  <a:txBody>
                    <a:bodyPr/>
                    <a:lstStyle/>
                    <a:p>
                      <a:pPr algn="ctr"/>
                      <a:r>
                        <a:rPr lang="de-DE" sz="2000" b="1" dirty="0" err="1" smtClean="0"/>
                        <a:t>Suitability</a:t>
                      </a:r>
                      <a:endParaRPr lang="de-DE" sz="2000" b="1" dirty="0" smtClean="0"/>
                    </a:p>
                    <a:p>
                      <a:pPr algn="ctr"/>
                      <a:r>
                        <a:rPr lang="de-DE" sz="2000" b="0" dirty="0" err="1" smtClean="0"/>
                        <a:t>Is</a:t>
                      </a:r>
                      <a:r>
                        <a:rPr lang="de-DE" sz="2000" b="0" dirty="0" smtClean="0"/>
                        <a:t> </a:t>
                      </a:r>
                      <a:r>
                        <a:rPr lang="de-DE" sz="2000" b="0" dirty="0" err="1" smtClean="0"/>
                        <a:t>the</a:t>
                      </a:r>
                      <a:r>
                        <a:rPr lang="de-DE" sz="2000" b="0" dirty="0" smtClean="0"/>
                        <a:t> </a:t>
                      </a:r>
                      <a:r>
                        <a:rPr lang="de-DE" sz="2000" b="0" dirty="0" err="1" smtClean="0"/>
                        <a:t>choice</a:t>
                      </a:r>
                      <a:r>
                        <a:rPr lang="de-DE" sz="2000" b="0" dirty="0" smtClean="0"/>
                        <a:t> </a:t>
                      </a:r>
                      <a:r>
                        <a:rPr lang="de-DE" sz="2000" b="0" dirty="0" err="1" smtClean="0"/>
                        <a:t>of</a:t>
                      </a:r>
                      <a:r>
                        <a:rPr lang="de-DE" sz="2000" b="0" dirty="0" smtClean="0"/>
                        <a:t> </a:t>
                      </a:r>
                      <a:r>
                        <a:rPr lang="de-DE" sz="2000" b="0" dirty="0" err="1" smtClean="0"/>
                        <a:t>the</a:t>
                      </a:r>
                      <a:r>
                        <a:rPr lang="de-DE" sz="2000" b="0" dirty="0" smtClean="0"/>
                        <a:t> </a:t>
                      </a:r>
                      <a:r>
                        <a:rPr lang="de-DE" sz="2000" b="0" dirty="0" err="1" smtClean="0"/>
                        <a:t>target</a:t>
                      </a:r>
                      <a:r>
                        <a:rPr lang="de-DE" sz="2000" b="0" dirty="0" smtClean="0"/>
                        <a:t> </a:t>
                      </a:r>
                      <a:r>
                        <a:rPr lang="de-DE" sz="2000" b="0" dirty="0" err="1" smtClean="0"/>
                        <a:t>group</a:t>
                      </a:r>
                      <a:r>
                        <a:rPr lang="de-DE" sz="2000" b="0" baseline="0" dirty="0" smtClean="0"/>
                        <a:t> </a:t>
                      </a:r>
                      <a:r>
                        <a:rPr lang="de-DE" sz="2000" b="0" baseline="0" dirty="0" err="1" smtClean="0"/>
                        <a:t>of</a:t>
                      </a:r>
                      <a:r>
                        <a:rPr lang="de-DE" sz="2000" b="0" baseline="0" dirty="0" smtClean="0"/>
                        <a:t> </a:t>
                      </a:r>
                      <a:r>
                        <a:rPr lang="de-DE" sz="2000" b="0" baseline="0" dirty="0" err="1" smtClean="0"/>
                        <a:t>the</a:t>
                      </a:r>
                      <a:r>
                        <a:rPr lang="de-DE" sz="2000" b="0" baseline="0" dirty="0" smtClean="0"/>
                        <a:t> </a:t>
                      </a:r>
                      <a:r>
                        <a:rPr lang="de-DE" sz="2000" b="0" baseline="0" dirty="0" err="1" smtClean="0"/>
                        <a:t>institution</a:t>
                      </a:r>
                      <a:r>
                        <a:rPr lang="de-DE" sz="2000" b="0" baseline="0" dirty="0" smtClean="0"/>
                        <a:t> </a:t>
                      </a:r>
                      <a:r>
                        <a:rPr lang="de-DE" sz="2000" b="0" baseline="0" dirty="0" err="1" smtClean="0"/>
                        <a:t>adequate</a:t>
                      </a:r>
                      <a:r>
                        <a:rPr lang="de-DE" sz="2000" b="0" baseline="0" dirty="0" smtClean="0"/>
                        <a:t>? Was </a:t>
                      </a:r>
                      <a:r>
                        <a:rPr lang="de-DE" sz="2000" b="0" baseline="0" dirty="0" err="1" smtClean="0"/>
                        <a:t>the</a:t>
                      </a:r>
                      <a:r>
                        <a:rPr lang="de-DE" sz="2000" b="0" baseline="0" dirty="0" smtClean="0"/>
                        <a:t> </a:t>
                      </a:r>
                      <a:r>
                        <a:rPr lang="de-DE" sz="2000" b="0" baseline="0" dirty="0" err="1" smtClean="0"/>
                        <a:t>decisiion</a:t>
                      </a:r>
                      <a:r>
                        <a:rPr lang="de-DE" sz="2000" b="0" baseline="0" dirty="0" smtClean="0"/>
                        <a:t> </a:t>
                      </a:r>
                      <a:r>
                        <a:rPr lang="de-DE" sz="2000" b="0" baseline="0" dirty="0" err="1" smtClean="0"/>
                        <a:t>making</a:t>
                      </a:r>
                      <a:r>
                        <a:rPr lang="de-DE" sz="2000" b="0" baseline="0" dirty="0" smtClean="0"/>
                        <a:t> </a:t>
                      </a:r>
                      <a:r>
                        <a:rPr lang="de-DE" sz="2000" b="0" baseline="0" dirty="0" err="1" smtClean="0"/>
                        <a:t>process</a:t>
                      </a:r>
                      <a:r>
                        <a:rPr lang="de-DE" sz="2000" b="0" baseline="0" dirty="0" smtClean="0"/>
                        <a:t> </a:t>
                      </a:r>
                      <a:r>
                        <a:rPr lang="de-DE" sz="2000" b="0" baseline="0" dirty="0" err="1" smtClean="0"/>
                        <a:t>suitable</a:t>
                      </a:r>
                      <a:r>
                        <a:rPr lang="de-DE" sz="2000" b="0" baseline="0" dirty="0" smtClean="0"/>
                        <a:t>? Are </a:t>
                      </a:r>
                      <a:r>
                        <a:rPr lang="de-DE" sz="2000" b="0" baseline="0" dirty="0" err="1" smtClean="0"/>
                        <a:t>mission</a:t>
                      </a:r>
                      <a:r>
                        <a:rPr lang="de-DE" sz="2000" b="0" baseline="0" dirty="0" smtClean="0"/>
                        <a:t>, </a:t>
                      </a:r>
                      <a:r>
                        <a:rPr lang="de-DE" sz="2000" b="0" baseline="0" dirty="0" err="1" smtClean="0"/>
                        <a:t>vison</a:t>
                      </a:r>
                      <a:r>
                        <a:rPr lang="de-DE" sz="2000" b="0" baseline="0" dirty="0" smtClean="0"/>
                        <a:t> </a:t>
                      </a:r>
                      <a:r>
                        <a:rPr lang="de-DE" sz="2000" b="0" baseline="0" dirty="0" err="1" smtClean="0"/>
                        <a:t>and</a:t>
                      </a:r>
                      <a:r>
                        <a:rPr lang="de-DE" sz="2000" b="0" baseline="0" dirty="0" smtClean="0"/>
                        <a:t> </a:t>
                      </a:r>
                      <a:r>
                        <a:rPr lang="de-DE" sz="2000" b="0" baseline="0" dirty="0" err="1" smtClean="0"/>
                        <a:t>objectives</a:t>
                      </a:r>
                      <a:r>
                        <a:rPr lang="de-DE" sz="2000" b="0" baseline="0" dirty="0" smtClean="0"/>
                        <a:t> </a:t>
                      </a:r>
                      <a:r>
                        <a:rPr lang="de-DE" sz="2000" b="0" baseline="0" dirty="0" err="1" smtClean="0"/>
                        <a:t>suitable</a:t>
                      </a:r>
                      <a:r>
                        <a:rPr lang="de-DE" sz="2000" b="0" baseline="0" dirty="0" smtClean="0"/>
                        <a:t> </a:t>
                      </a:r>
                      <a:r>
                        <a:rPr lang="de-DE" sz="2000" b="0" baseline="0" dirty="0" err="1" smtClean="0"/>
                        <a:t>for</a:t>
                      </a:r>
                      <a:r>
                        <a:rPr lang="de-DE" sz="2000" b="0" baseline="0" dirty="0" smtClean="0"/>
                        <a:t> </a:t>
                      </a:r>
                      <a:r>
                        <a:rPr lang="de-DE" sz="2000" b="0" baseline="0" dirty="0" err="1" smtClean="0"/>
                        <a:t>the</a:t>
                      </a:r>
                      <a:r>
                        <a:rPr lang="de-DE" sz="2000" b="0" baseline="0" dirty="0" smtClean="0"/>
                        <a:t> </a:t>
                      </a:r>
                      <a:r>
                        <a:rPr lang="de-DE" sz="2000" b="0" baseline="0" dirty="0" err="1" smtClean="0"/>
                        <a:t>target</a:t>
                      </a:r>
                      <a:r>
                        <a:rPr lang="de-DE" sz="2000" b="0" baseline="0" dirty="0" smtClean="0"/>
                        <a:t> </a:t>
                      </a:r>
                      <a:r>
                        <a:rPr lang="de-DE" sz="2000" b="0" baseline="0" dirty="0" err="1" smtClean="0"/>
                        <a:t>group</a:t>
                      </a:r>
                      <a:r>
                        <a:rPr lang="de-DE" sz="2000" b="0" baseline="0" dirty="0" smtClean="0"/>
                        <a:t>? </a:t>
                      </a:r>
                      <a:r>
                        <a:rPr lang="de-DE" sz="2000" b="0" baseline="0" dirty="0" err="1" smtClean="0"/>
                        <a:t>Has</a:t>
                      </a:r>
                      <a:r>
                        <a:rPr lang="de-DE" sz="2000" b="0" baseline="0" dirty="0" smtClean="0"/>
                        <a:t> </a:t>
                      </a:r>
                      <a:r>
                        <a:rPr lang="de-DE" sz="2000" b="0" baseline="0" dirty="0" err="1" smtClean="0"/>
                        <a:t>the</a:t>
                      </a:r>
                      <a:r>
                        <a:rPr lang="de-DE" sz="2000" b="0" baseline="0" dirty="0" smtClean="0"/>
                        <a:t> </a:t>
                      </a:r>
                      <a:r>
                        <a:rPr lang="de-DE" sz="2000" b="0" baseline="0" dirty="0" err="1" smtClean="0"/>
                        <a:t>starting</a:t>
                      </a:r>
                      <a:r>
                        <a:rPr lang="de-DE" sz="2000" b="0" baseline="0" dirty="0" smtClean="0"/>
                        <a:t> </a:t>
                      </a:r>
                      <a:r>
                        <a:rPr lang="de-DE" sz="2000" b="0" baseline="0" dirty="0" err="1" smtClean="0"/>
                        <a:t>point</a:t>
                      </a:r>
                      <a:r>
                        <a:rPr lang="de-DE" sz="2000" b="0" baseline="0" dirty="0" smtClean="0"/>
                        <a:t> </a:t>
                      </a:r>
                      <a:r>
                        <a:rPr lang="de-DE" sz="2000" b="0" baseline="0" dirty="0" err="1" smtClean="0"/>
                        <a:t>clearly</a:t>
                      </a:r>
                      <a:r>
                        <a:rPr lang="de-DE" sz="2000" b="0" baseline="0" dirty="0" smtClean="0"/>
                        <a:t> </a:t>
                      </a:r>
                      <a:r>
                        <a:rPr lang="de-DE" sz="2000" b="0" baseline="0" dirty="0" err="1" smtClean="0"/>
                        <a:t>be</a:t>
                      </a:r>
                      <a:r>
                        <a:rPr lang="de-DE" sz="2000" b="0" baseline="0" dirty="0" smtClean="0"/>
                        <a:t> </a:t>
                      </a:r>
                      <a:r>
                        <a:rPr lang="de-DE" sz="2000" b="0" baseline="0" dirty="0" err="1" smtClean="0"/>
                        <a:t>defined</a:t>
                      </a:r>
                      <a:r>
                        <a:rPr lang="de-DE" sz="2000" b="0" baseline="0" dirty="0" smtClean="0"/>
                        <a:t>?</a:t>
                      </a:r>
                      <a:endParaRPr lang="de-DE" sz="2000" b="0" dirty="0" smtClean="0"/>
                    </a:p>
                  </a:txBody>
                  <a:tcPr/>
                </a:tc>
                <a:tc hMerge="1">
                  <a:txBody>
                    <a:bodyPr/>
                    <a:lstStyle/>
                    <a:p>
                      <a:endParaRPr lang="de-DE" dirty="0"/>
                    </a:p>
                  </a:txBody>
                  <a:tcPr/>
                </a:tc>
                <a:extLst>
                  <a:ext uri="{0D108BD9-81ED-4DB2-BD59-A6C34878D82A}">
                    <a16:rowId xmlns:a16="http://schemas.microsoft.com/office/drawing/2014/main" xmlns="" val="3432006612"/>
                  </a:ext>
                </a:extLst>
              </a:tr>
              <a:tr h="669812">
                <a:tc>
                  <a:txBody>
                    <a:bodyPr/>
                    <a:lstStyle/>
                    <a:p>
                      <a:endParaRPr lang="de-DE" sz="2000" b="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473894396"/>
                  </a:ext>
                </a:extLst>
              </a:tr>
              <a:tr h="669812">
                <a:tc gridSpan="2">
                  <a:txBody>
                    <a:bodyPr/>
                    <a:lstStyle/>
                    <a:p>
                      <a:pPr algn="ctr"/>
                      <a:r>
                        <a:rPr lang="de-DE" sz="2000" b="1" dirty="0" err="1" smtClean="0"/>
                        <a:t>Acceptability</a:t>
                      </a:r>
                      <a:endParaRPr lang="de-DE" sz="2000" b="1" dirty="0" smtClean="0"/>
                    </a:p>
                    <a:p>
                      <a:pPr algn="ctr"/>
                      <a:r>
                        <a:rPr lang="de-DE" sz="2000" b="0" baseline="0" dirty="0" err="1" smtClean="0"/>
                        <a:t>Is</a:t>
                      </a:r>
                      <a:r>
                        <a:rPr lang="de-DE" sz="2000" b="0" baseline="0" dirty="0" smtClean="0"/>
                        <a:t> </a:t>
                      </a:r>
                      <a:r>
                        <a:rPr lang="de-DE" sz="2000" b="0" baseline="0" dirty="0" err="1" smtClean="0"/>
                        <a:t>the</a:t>
                      </a:r>
                      <a:r>
                        <a:rPr lang="de-DE" sz="2000" b="0" baseline="0" dirty="0" smtClean="0"/>
                        <a:t> </a:t>
                      </a:r>
                      <a:r>
                        <a:rPr lang="de-DE" sz="2000" b="0" baseline="0" dirty="0" err="1" smtClean="0"/>
                        <a:t>strategy</a:t>
                      </a:r>
                      <a:r>
                        <a:rPr lang="de-DE" sz="2000" b="0" baseline="0" dirty="0" smtClean="0"/>
                        <a:t> </a:t>
                      </a:r>
                      <a:r>
                        <a:rPr lang="de-DE" sz="2000" b="0" baseline="0" dirty="0" err="1" smtClean="0"/>
                        <a:t>targeted</a:t>
                      </a:r>
                      <a:r>
                        <a:rPr lang="de-DE" sz="2000" b="0" baseline="0" dirty="0" smtClean="0"/>
                        <a:t> </a:t>
                      </a:r>
                      <a:r>
                        <a:rPr lang="de-DE" sz="2000" b="0" baseline="0" dirty="0" err="1" smtClean="0"/>
                        <a:t>and</a:t>
                      </a:r>
                      <a:r>
                        <a:rPr lang="de-DE" sz="2000" b="0" baseline="0" dirty="0" smtClean="0"/>
                        <a:t> time-</a:t>
                      </a:r>
                      <a:r>
                        <a:rPr lang="de-DE" sz="2000" b="0" baseline="0" dirty="0" err="1" smtClean="0"/>
                        <a:t>framed</a:t>
                      </a:r>
                      <a:r>
                        <a:rPr lang="de-DE" sz="2000" b="0" baseline="0" dirty="0" smtClean="0"/>
                        <a:t>? </a:t>
                      </a:r>
                      <a:r>
                        <a:rPr lang="de-DE" sz="2000" b="0" dirty="0" err="1" smtClean="0"/>
                        <a:t>Is</a:t>
                      </a:r>
                      <a:r>
                        <a:rPr lang="de-DE" sz="2000" b="0" dirty="0" smtClean="0"/>
                        <a:t> </a:t>
                      </a:r>
                      <a:r>
                        <a:rPr lang="de-DE" sz="2000" b="0" dirty="0" err="1" smtClean="0"/>
                        <a:t>the</a:t>
                      </a:r>
                      <a:r>
                        <a:rPr lang="de-DE" sz="2000" b="0" dirty="0" smtClean="0"/>
                        <a:t> </a:t>
                      </a:r>
                      <a:r>
                        <a:rPr lang="de-DE" sz="2000" b="0" dirty="0" err="1" smtClean="0"/>
                        <a:t>prioritisation</a:t>
                      </a:r>
                      <a:r>
                        <a:rPr lang="de-DE" sz="2000" b="0" baseline="0" dirty="0" smtClean="0"/>
                        <a:t> </a:t>
                      </a:r>
                      <a:r>
                        <a:rPr lang="de-DE" sz="2000" b="0" baseline="0" dirty="0" err="1" smtClean="0"/>
                        <a:t>acceptable</a:t>
                      </a:r>
                      <a:r>
                        <a:rPr lang="de-DE" sz="2000" b="0" baseline="0" dirty="0" smtClean="0"/>
                        <a:t>? </a:t>
                      </a:r>
                      <a:r>
                        <a:rPr lang="de-DE" sz="2000" b="0" baseline="0" dirty="0" err="1" smtClean="0"/>
                        <a:t>Why</a:t>
                      </a:r>
                      <a:r>
                        <a:rPr lang="de-DE" sz="2000" b="0" baseline="0" dirty="0" smtClean="0"/>
                        <a:t>? Are </a:t>
                      </a:r>
                      <a:r>
                        <a:rPr lang="de-DE" sz="2000" b="0" baseline="0" dirty="0" err="1" smtClean="0"/>
                        <a:t>there</a:t>
                      </a:r>
                      <a:r>
                        <a:rPr lang="de-DE" sz="2000" b="0" baseline="0" dirty="0" smtClean="0"/>
                        <a:t> alternatives? </a:t>
                      </a:r>
                      <a:r>
                        <a:rPr lang="de-DE" sz="2000" b="0" baseline="0" dirty="0" err="1" smtClean="0"/>
                        <a:t>Have</a:t>
                      </a:r>
                      <a:r>
                        <a:rPr lang="de-DE" sz="2000" b="0" baseline="0" dirty="0" smtClean="0"/>
                        <a:t> </a:t>
                      </a:r>
                      <a:r>
                        <a:rPr lang="de-DE" sz="2000" b="0" baseline="0" dirty="0" err="1" smtClean="0"/>
                        <a:t>the</a:t>
                      </a:r>
                      <a:r>
                        <a:rPr lang="de-DE" sz="2000" b="0" baseline="0" dirty="0" smtClean="0"/>
                        <a:t> </a:t>
                      </a:r>
                      <a:r>
                        <a:rPr lang="de-DE" sz="2000" b="0" baseline="0" dirty="0" err="1" smtClean="0"/>
                        <a:t>processes</a:t>
                      </a:r>
                      <a:r>
                        <a:rPr lang="de-DE" sz="2000" b="0" baseline="0" dirty="0" smtClean="0"/>
                        <a:t> </a:t>
                      </a:r>
                      <a:r>
                        <a:rPr lang="de-DE" sz="2000" b="0" baseline="0" dirty="0" err="1" smtClean="0"/>
                        <a:t>for</a:t>
                      </a:r>
                      <a:r>
                        <a:rPr lang="de-DE" sz="2000" b="0" baseline="0" dirty="0" smtClean="0"/>
                        <a:t> </a:t>
                      </a:r>
                      <a:r>
                        <a:rPr lang="de-DE" sz="2000" b="0" baseline="0" dirty="0" err="1" smtClean="0"/>
                        <a:t>the</a:t>
                      </a:r>
                      <a:r>
                        <a:rPr lang="de-DE" sz="2000" b="0" baseline="0" dirty="0" smtClean="0"/>
                        <a:t> internal QA </a:t>
                      </a:r>
                      <a:r>
                        <a:rPr lang="de-DE" sz="2000" b="0" baseline="0" dirty="0" err="1" smtClean="0"/>
                        <a:t>been</a:t>
                      </a:r>
                      <a:r>
                        <a:rPr lang="de-DE" sz="2000" b="0" baseline="0" dirty="0" smtClean="0"/>
                        <a:t> </a:t>
                      </a:r>
                      <a:r>
                        <a:rPr lang="de-DE" sz="2000" b="0" baseline="0" dirty="0" err="1" smtClean="0"/>
                        <a:t>defined</a:t>
                      </a:r>
                      <a:r>
                        <a:rPr lang="de-DE" sz="2000" b="0" baseline="0" dirty="0" smtClean="0"/>
                        <a:t> </a:t>
                      </a:r>
                      <a:r>
                        <a:rPr lang="de-DE" sz="2000" b="0" baseline="0" dirty="0" err="1" smtClean="0"/>
                        <a:t>and</a:t>
                      </a:r>
                      <a:r>
                        <a:rPr lang="de-DE" sz="2000" b="0" baseline="0" dirty="0" smtClean="0"/>
                        <a:t> </a:t>
                      </a:r>
                      <a:r>
                        <a:rPr lang="de-DE" sz="2000" b="0" baseline="0" dirty="0" err="1" smtClean="0"/>
                        <a:t>communicated</a:t>
                      </a:r>
                      <a:r>
                        <a:rPr lang="de-DE" sz="2000" b="0" baseline="0" dirty="0" smtClean="0"/>
                        <a:t>?</a:t>
                      </a:r>
                      <a:endParaRPr lang="de-DE" sz="2000" b="0" dirty="0"/>
                    </a:p>
                  </a:txBody>
                  <a:tcPr/>
                </a:tc>
                <a:tc hMerge="1">
                  <a:txBody>
                    <a:bodyPr/>
                    <a:lstStyle/>
                    <a:p>
                      <a:endParaRPr lang="de-DE" dirty="0"/>
                    </a:p>
                  </a:txBody>
                  <a:tcPr/>
                </a:tc>
                <a:extLst>
                  <a:ext uri="{0D108BD9-81ED-4DB2-BD59-A6C34878D82A}">
                    <a16:rowId xmlns:a16="http://schemas.microsoft.com/office/drawing/2014/main" xmlns="" val="1222872368"/>
                  </a:ext>
                </a:extLst>
              </a:tr>
              <a:tr h="669812">
                <a:tc>
                  <a:txBody>
                    <a:bodyPr/>
                    <a:lstStyle/>
                    <a:p>
                      <a:endParaRPr lang="de-DE" sz="200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148482460"/>
                  </a:ext>
                </a:extLst>
              </a:tr>
              <a:tr h="961035">
                <a:tc gridSpan="2">
                  <a:txBody>
                    <a:bodyPr/>
                    <a:lstStyle/>
                    <a:p>
                      <a:pPr algn="ctr"/>
                      <a:r>
                        <a:rPr lang="de-DE" sz="2000" b="1" dirty="0" err="1" smtClean="0"/>
                        <a:t>Feasibility</a:t>
                      </a:r>
                      <a:endParaRPr lang="de-DE" sz="2000" b="1" dirty="0" smtClean="0"/>
                    </a:p>
                    <a:p>
                      <a:pPr algn="ctr"/>
                      <a:r>
                        <a:rPr lang="de-DE" sz="2000" baseline="0" dirty="0" smtClean="0"/>
                        <a:t>Are </a:t>
                      </a:r>
                      <a:r>
                        <a:rPr lang="de-DE" sz="2000" baseline="0" dirty="0" err="1" smtClean="0"/>
                        <a:t>the</a:t>
                      </a:r>
                      <a:r>
                        <a:rPr lang="de-DE" sz="2000" baseline="0" dirty="0" smtClean="0"/>
                        <a:t> </a:t>
                      </a:r>
                      <a:r>
                        <a:rPr lang="de-DE" sz="2000" baseline="0" dirty="0" err="1" smtClean="0"/>
                        <a:t>resources</a:t>
                      </a:r>
                      <a:r>
                        <a:rPr lang="de-DE" sz="2000" baseline="0" dirty="0" smtClean="0"/>
                        <a:t> </a:t>
                      </a:r>
                      <a:r>
                        <a:rPr lang="de-DE" sz="2000" baseline="0" dirty="0" err="1" smtClean="0"/>
                        <a:t>available</a:t>
                      </a:r>
                      <a:r>
                        <a:rPr lang="de-DE" sz="2000" baseline="0" dirty="0" smtClean="0"/>
                        <a:t>? </a:t>
                      </a:r>
                      <a:r>
                        <a:rPr lang="de-DE" sz="2000" baseline="0" dirty="0" err="1" smtClean="0"/>
                        <a:t>Is</a:t>
                      </a:r>
                      <a:r>
                        <a:rPr lang="de-DE" sz="2000" baseline="0" dirty="0" smtClean="0"/>
                        <a:t> </a:t>
                      </a:r>
                      <a:r>
                        <a:rPr lang="de-DE" sz="2000" baseline="0" dirty="0" err="1" smtClean="0"/>
                        <a:t>the</a:t>
                      </a:r>
                      <a:r>
                        <a:rPr lang="de-DE" sz="2000" baseline="0" dirty="0" smtClean="0"/>
                        <a:t> </a:t>
                      </a:r>
                      <a:r>
                        <a:rPr lang="de-DE" sz="2000" baseline="0" dirty="0" err="1" smtClean="0"/>
                        <a:t>quality</a:t>
                      </a:r>
                      <a:r>
                        <a:rPr lang="de-DE" sz="2000" baseline="0" dirty="0" smtClean="0"/>
                        <a:t> </a:t>
                      </a:r>
                      <a:r>
                        <a:rPr lang="de-DE" sz="2000" baseline="0" dirty="0" err="1" smtClean="0"/>
                        <a:t>culture</a:t>
                      </a:r>
                      <a:r>
                        <a:rPr lang="de-DE" sz="2000" baseline="0" dirty="0" smtClean="0"/>
                        <a:t> </a:t>
                      </a:r>
                      <a:r>
                        <a:rPr lang="de-DE" sz="2000" baseline="0" dirty="0" err="1" smtClean="0"/>
                        <a:t>supportive</a:t>
                      </a:r>
                      <a:r>
                        <a:rPr lang="de-DE" sz="2000" baseline="0" dirty="0" smtClean="0"/>
                        <a:t> </a:t>
                      </a:r>
                      <a:r>
                        <a:rPr lang="de-DE" sz="2000" baseline="0" dirty="0" err="1" smtClean="0"/>
                        <a:t>to</a:t>
                      </a:r>
                      <a:r>
                        <a:rPr lang="de-DE" sz="2000" baseline="0" dirty="0" smtClean="0"/>
                        <a:t> </a:t>
                      </a:r>
                      <a:r>
                        <a:rPr lang="de-DE" sz="2000" baseline="0" dirty="0" err="1" smtClean="0"/>
                        <a:t>reach</a:t>
                      </a:r>
                      <a:r>
                        <a:rPr lang="de-DE" sz="2000" baseline="0" dirty="0" smtClean="0"/>
                        <a:t> </a:t>
                      </a:r>
                      <a:r>
                        <a:rPr lang="de-DE" sz="2000" baseline="0" dirty="0" err="1" smtClean="0"/>
                        <a:t>the</a:t>
                      </a:r>
                      <a:r>
                        <a:rPr lang="de-DE" sz="2000" baseline="0" dirty="0" smtClean="0"/>
                        <a:t> </a:t>
                      </a:r>
                      <a:r>
                        <a:rPr lang="de-DE" sz="2000" baseline="0" dirty="0" err="1" smtClean="0"/>
                        <a:t>objectives</a:t>
                      </a:r>
                      <a:r>
                        <a:rPr lang="de-DE" sz="2000" baseline="0" dirty="0" smtClean="0"/>
                        <a:t>?</a:t>
                      </a:r>
                      <a:endParaRPr lang="de-DE" sz="2000" dirty="0"/>
                    </a:p>
                  </a:txBody>
                  <a:tcPr/>
                </a:tc>
                <a:tc hMerge="1">
                  <a:txBody>
                    <a:bodyPr/>
                    <a:lstStyle/>
                    <a:p>
                      <a:endParaRPr lang="de-DE" dirty="0"/>
                    </a:p>
                  </a:txBody>
                  <a:tcPr/>
                </a:tc>
                <a:extLst>
                  <a:ext uri="{0D108BD9-81ED-4DB2-BD59-A6C34878D82A}">
                    <a16:rowId xmlns:a16="http://schemas.microsoft.com/office/drawing/2014/main" xmlns="" val="2462976715"/>
                  </a:ext>
                </a:extLst>
              </a:tr>
              <a:tr h="669812">
                <a:tc>
                  <a:txBody>
                    <a:bodyPr/>
                    <a:lstStyle/>
                    <a:p>
                      <a:endParaRPr lang="de-DE" sz="200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2465062634"/>
                  </a:ext>
                </a:extLst>
              </a:tr>
              <a:tr h="1013689">
                <a:tc gridSpan="2">
                  <a:txBody>
                    <a:bodyPr/>
                    <a:lstStyle/>
                    <a:p>
                      <a:pPr algn="ctr"/>
                      <a:r>
                        <a:rPr lang="de-DE" sz="2000" b="1" dirty="0" err="1" smtClean="0"/>
                        <a:t>Sustainability</a:t>
                      </a:r>
                      <a:endParaRPr lang="de-DE" sz="2000" b="1" dirty="0" smtClean="0"/>
                    </a:p>
                    <a:p>
                      <a:pPr algn="ctr"/>
                      <a:r>
                        <a:rPr lang="de-DE" sz="2000" dirty="0" smtClean="0"/>
                        <a:t>Can </a:t>
                      </a:r>
                      <a:r>
                        <a:rPr lang="de-DE" sz="2000" dirty="0" err="1" smtClean="0"/>
                        <a:t>the</a:t>
                      </a:r>
                      <a:r>
                        <a:rPr lang="de-DE" sz="2000" dirty="0" smtClean="0"/>
                        <a:t> </a:t>
                      </a:r>
                      <a:r>
                        <a:rPr lang="de-DE" sz="2000" dirty="0" err="1" smtClean="0"/>
                        <a:t>performance</a:t>
                      </a:r>
                      <a:r>
                        <a:rPr lang="de-DE" sz="2000" dirty="0" smtClean="0"/>
                        <a:t> </a:t>
                      </a:r>
                      <a:r>
                        <a:rPr lang="de-DE" sz="2000" dirty="0" err="1" smtClean="0"/>
                        <a:t>be</a:t>
                      </a:r>
                      <a:r>
                        <a:rPr lang="de-DE" sz="2000" dirty="0" smtClean="0"/>
                        <a:t> </a:t>
                      </a:r>
                      <a:r>
                        <a:rPr lang="de-DE" sz="2000" dirty="0" err="1" smtClean="0"/>
                        <a:t>continued</a:t>
                      </a:r>
                      <a:r>
                        <a:rPr lang="de-DE" sz="2000" dirty="0" smtClean="0"/>
                        <a:t> in </a:t>
                      </a:r>
                      <a:r>
                        <a:rPr lang="de-DE" sz="2000" dirty="0" err="1" smtClean="0"/>
                        <a:t>future</a:t>
                      </a:r>
                      <a:r>
                        <a:rPr lang="de-DE" sz="2000" dirty="0" smtClean="0"/>
                        <a:t>? Are </a:t>
                      </a:r>
                      <a:r>
                        <a:rPr lang="de-DE" sz="2000" dirty="0" err="1" smtClean="0"/>
                        <a:t>there</a:t>
                      </a:r>
                      <a:r>
                        <a:rPr lang="de-DE" sz="2000" dirty="0" smtClean="0"/>
                        <a:t> </a:t>
                      </a:r>
                      <a:r>
                        <a:rPr lang="de-DE" sz="2000" dirty="0" err="1" smtClean="0"/>
                        <a:t>any</a:t>
                      </a:r>
                      <a:r>
                        <a:rPr lang="de-DE" sz="2000" dirty="0" smtClean="0"/>
                        <a:t> </a:t>
                      </a:r>
                      <a:r>
                        <a:rPr lang="de-DE" sz="2000" dirty="0" err="1" smtClean="0"/>
                        <a:t>barriers</a:t>
                      </a:r>
                      <a:r>
                        <a:rPr lang="de-DE" sz="2000" baseline="0" dirty="0" smtClean="0"/>
                        <a:t>?</a:t>
                      </a:r>
                      <a:endParaRPr lang="de-DE" sz="2000" dirty="0"/>
                    </a:p>
                  </a:txBody>
                  <a:tcPr/>
                </a:tc>
                <a:tc hMerge="1">
                  <a:txBody>
                    <a:bodyPr/>
                    <a:lstStyle/>
                    <a:p>
                      <a:endParaRPr lang="de-DE" dirty="0"/>
                    </a:p>
                  </a:txBody>
                  <a:tcPr/>
                </a:tc>
                <a:extLst>
                  <a:ext uri="{0D108BD9-81ED-4DB2-BD59-A6C34878D82A}">
                    <a16:rowId xmlns:a16="http://schemas.microsoft.com/office/drawing/2014/main" xmlns="" val="1167798056"/>
                  </a:ext>
                </a:extLst>
              </a:tr>
              <a:tr h="747911">
                <a:tc>
                  <a:txBody>
                    <a:bodyPr/>
                    <a:lstStyle/>
                    <a:p>
                      <a:pPr algn="ctr"/>
                      <a:endParaRPr lang="de-DE" dirty="0"/>
                    </a:p>
                  </a:txBody>
                  <a:tcPr/>
                </a:tc>
                <a:tc>
                  <a:txBody>
                    <a:bodyPr/>
                    <a:lstStyle/>
                    <a:p>
                      <a:pPr algn="ctr"/>
                      <a:endParaRPr lang="de-DE" dirty="0"/>
                    </a:p>
                  </a:txBody>
                  <a:tcPr/>
                </a:tc>
                <a:extLst>
                  <a:ext uri="{0D108BD9-81ED-4DB2-BD59-A6C34878D82A}">
                    <a16:rowId xmlns:a16="http://schemas.microsoft.com/office/drawing/2014/main" xmlns="" val="2102521159"/>
                  </a:ext>
                </a:extLst>
              </a:tr>
            </a:tbl>
          </a:graphicData>
        </a:graphic>
      </p:graphicFrame>
    </p:spTree>
    <p:extLst>
      <p:ext uri="{BB962C8B-B14F-4D97-AF65-F5344CB8AC3E}">
        <p14:creationId xmlns:p14="http://schemas.microsoft.com/office/powerpoint/2010/main" val="15557991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nvGraphicFramePr>
        <p:xfrm>
          <a:off x="0" y="0"/>
          <a:ext cx="12192000" cy="67791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136260565"/>
                    </a:ext>
                  </a:extLst>
                </a:gridCol>
                <a:gridCol w="2032000">
                  <a:extLst>
                    <a:ext uri="{9D8B030D-6E8A-4147-A177-3AD203B41FA5}">
                      <a16:colId xmlns:a16="http://schemas.microsoft.com/office/drawing/2014/main" xmlns="" val="2564442897"/>
                    </a:ext>
                  </a:extLst>
                </a:gridCol>
                <a:gridCol w="2032000">
                  <a:extLst>
                    <a:ext uri="{9D8B030D-6E8A-4147-A177-3AD203B41FA5}">
                      <a16:colId xmlns:a16="http://schemas.microsoft.com/office/drawing/2014/main" xmlns="" val="21569012"/>
                    </a:ext>
                  </a:extLst>
                </a:gridCol>
                <a:gridCol w="4064000">
                  <a:extLst>
                    <a:ext uri="{9D8B030D-6E8A-4147-A177-3AD203B41FA5}">
                      <a16:colId xmlns:a16="http://schemas.microsoft.com/office/drawing/2014/main" xmlns="" val="785740303"/>
                    </a:ext>
                  </a:extLst>
                </a:gridCol>
              </a:tblGrid>
              <a:tr h="495079">
                <a:tc gridSpan="2">
                  <a:txBody>
                    <a:bodyPr/>
                    <a:lstStyle/>
                    <a:p>
                      <a:pPr algn="ctr"/>
                      <a:r>
                        <a:rPr lang="de-DE" sz="2800" dirty="0" err="1" smtClean="0"/>
                        <a:t>Self</a:t>
                      </a:r>
                      <a:r>
                        <a:rPr lang="de-DE" sz="2800" dirty="0" smtClean="0"/>
                        <a:t>-evaluation</a:t>
                      </a:r>
                      <a:endParaRPr lang="de-DE" sz="2800" dirty="0"/>
                    </a:p>
                  </a:txBody>
                  <a:tcPr/>
                </a:tc>
                <a:tc hMerge="1">
                  <a:txBody>
                    <a:bodyPr/>
                    <a:lstStyle/>
                    <a:p>
                      <a:endParaRPr lang="de-DE"/>
                    </a:p>
                  </a:txBody>
                  <a:tcPr/>
                </a:tc>
                <a:tc gridSpan="2">
                  <a:txBody>
                    <a:bodyPr/>
                    <a:lstStyle/>
                    <a:p>
                      <a:pPr algn="ctr"/>
                      <a:r>
                        <a:rPr lang="de-DE" sz="2800" dirty="0" smtClean="0"/>
                        <a:t>Peer </a:t>
                      </a:r>
                      <a:r>
                        <a:rPr lang="de-DE" sz="2800" dirty="0" err="1" smtClean="0"/>
                        <a:t>review</a:t>
                      </a:r>
                      <a:endParaRPr lang="de-DE" sz="2800" dirty="0"/>
                    </a:p>
                  </a:txBody>
                  <a:tcPr/>
                </a:tc>
                <a:tc hMerge="1">
                  <a:txBody>
                    <a:bodyPr/>
                    <a:lstStyle/>
                    <a:p>
                      <a:endParaRPr lang="de-DE"/>
                    </a:p>
                  </a:txBody>
                  <a:tcPr/>
                </a:tc>
                <a:extLst>
                  <a:ext uri="{0D108BD9-81ED-4DB2-BD59-A6C34878D82A}">
                    <a16:rowId xmlns:a16="http://schemas.microsoft.com/office/drawing/2014/main" xmlns="" val="1017345269"/>
                  </a:ext>
                </a:extLst>
              </a:tr>
              <a:tr h="758189">
                <a:tc gridSpan="4">
                  <a:txBody>
                    <a:bodyPr/>
                    <a:lstStyle/>
                    <a:p>
                      <a:pPr algn="ctr"/>
                      <a:r>
                        <a:rPr lang="de-DE" sz="2800" b="1" dirty="0" err="1" smtClean="0"/>
                        <a:t>Suitability</a:t>
                      </a:r>
                      <a:endParaRPr lang="de-DE" sz="2800" b="1" dirty="0" smtClean="0"/>
                    </a:p>
                    <a:p>
                      <a:pPr algn="ctr"/>
                      <a:endParaRPr lang="de-DE" sz="2400"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3432006612"/>
                  </a:ext>
                </a:extLst>
              </a:tr>
              <a:tr h="669812">
                <a:tc>
                  <a:txBody>
                    <a:bodyPr/>
                    <a:lstStyle/>
                    <a:p>
                      <a:pPr algn="ctr"/>
                      <a:r>
                        <a:rPr lang="de-DE" sz="2400" b="1" dirty="0" smtClean="0"/>
                        <a:t>Go on</a:t>
                      </a:r>
                    </a:p>
                    <a:p>
                      <a:pPr algn="ctr"/>
                      <a:endParaRPr lang="de-DE" sz="2400" b="1" dirty="0"/>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473894396"/>
                  </a:ext>
                </a:extLst>
              </a:tr>
              <a:tr h="669812">
                <a:tc gridSpan="4">
                  <a:txBody>
                    <a:bodyPr/>
                    <a:lstStyle/>
                    <a:p>
                      <a:pPr algn="ctr"/>
                      <a:r>
                        <a:rPr lang="de-DE" sz="2800" b="1" dirty="0" err="1" smtClean="0"/>
                        <a:t>Acceptability</a:t>
                      </a:r>
                      <a:endParaRPr lang="de-DE" sz="2800" b="1" dirty="0" smtClean="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222872368"/>
                  </a:ext>
                </a:extLst>
              </a:tr>
              <a:tr h="669812">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148482460"/>
                  </a:ext>
                </a:extLst>
              </a:tr>
              <a:tr h="706345">
                <a:tc gridSpan="4">
                  <a:txBody>
                    <a:bodyPr/>
                    <a:lstStyle/>
                    <a:p>
                      <a:pPr algn="ctr"/>
                      <a:r>
                        <a:rPr lang="de-DE" sz="2800" b="1" dirty="0" err="1" smtClean="0"/>
                        <a:t>Feasibility</a:t>
                      </a:r>
                      <a:endParaRPr lang="de-DE" sz="2800" b="1" dirty="0" smtClean="0"/>
                    </a:p>
                    <a:p>
                      <a:pPr algn="ctr"/>
                      <a:endParaRPr lang="de-DE" sz="2800"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2462976715"/>
                  </a:ext>
                </a:extLst>
              </a:tr>
              <a:tr h="669812">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465062634"/>
                  </a:ext>
                </a:extLst>
              </a:tr>
              <a:tr h="851873">
                <a:tc gridSpan="4">
                  <a:txBody>
                    <a:bodyPr/>
                    <a:lstStyle/>
                    <a:p>
                      <a:pPr algn="ctr"/>
                      <a:r>
                        <a:rPr lang="de-DE" sz="2800" b="1" dirty="0" err="1" smtClean="0"/>
                        <a:t>Sustainability</a:t>
                      </a:r>
                      <a:endParaRPr lang="de-DE" sz="2800" b="1" dirty="0" smtClean="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167798056"/>
                  </a:ext>
                </a:extLst>
              </a:tr>
              <a:tr h="747911">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102521159"/>
                  </a:ext>
                </a:extLst>
              </a:tr>
            </a:tbl>
          </a:graphicData>
        </a:graphic>
      </p:graphicFrame>
    </p:spTree>
    <p:extLst>
      <p:ext uri="{BB962C8B-B14F-4D97-AF65-F5344CB8AC3E}">
        <p14:creationId xmlns:p14="http://schemas.microsoft.com/office/powerpoint/2010/main" val="12501035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e 14"/>
          <p:cNvGraphicFramePr>
            <a:graphicFrameLocks noGrp="1"/>
          </p:cNvGraphicFramePr>
          <p:nvPr>
            <p:extLst/>
          </p:nvPr>
        </p:nvGraphicFramePr>
        <p:xfrm>
          <a:off x="50800" y="0"/>
          <a:ext cx="12141199" cy="7003633"/>
        </p:xfrm>
        <a:graphic>
          <a:graphicData uri="http://schemas.openxmlformats.org/drawingml/2006/table">
            <a:tbl>
              <a:tblPr firstRow="1" bandRow="1">
                <a:tableStyleId>{5C22544A-7EE6-4342-B048-85BDC9FD1C3A}</a:tableStyleId>
              </a:tblPr>
              <a:tblGrid>
                <a:gridCol w="5979450">
                  <a:extLst>
                    <a:ext uri="{9D8B030D-6E8A-4147-A177-3AD203B41FA5}">
                      <a16:colId xmlns:a16="http://schemas.microsoft.com/office/drawing/2014/main" xmlns="" val="520823584"/>
                    </a:ext>
                  </a:extLst>
                </a:gridCol>
                <a:gridCol w="6161749">
                  <a:extLst>
                    <a:ext uri="{9D8B030D-6E8A-4147-A177-3AD203B41FA5}">
                      <a16:colId xmlns:a16="http://schemas.microsoft.com/office/drawing/2014/main" xmlns="" val="538382293"/>
                    </a:ext>
                  </a:extLst>
                </a:gridCol>
              </a:tblGrid>
              <a:tr h="522304">
                <a:tc>
                  <a:txBody>
                    <a:bodyPr/>
                    <a:lstStyle/>
                    <a:p>
                      <a:pPr algn="ctr"/>
                      <a:r>
                        <a:rPr lang="de-DE" sz="2800" dirty="0" smtClean="0"/>
                        <a:t>3. Check (formative)</a:t>
                      </a:r>
                      <a:endParaRPr lang="de-DE" sz="2800" dirty="0"/>
                    </a:p>
                  </a:txBody>
                  <a:tcPr/>
                </a:tc>
                <a:tc>
                  <a:txBody>
                    <a:bodyPr/>
                    <a:lstStyle/>
                    <a:p>
                      <a:pPr algn="ctr"/>
                      <a:r>
                        <a:rPr lang="de-DE" sz="2800" dirty="0" smtClean="0"/>
                        <a:t>Do</a:t>
                      </a:r>
                      <a:r>
                        <a:rPr lang="de-DE" sz="2800" baseline="0" dirty="0" smtClean="0"/>
                        <a:t> (formative)</a:t>
                      </a:r>
                      <a:endParaRPr lang="de-DE" sz="2800" dirty="0"/>
                    </a:p>
                  </a:txBody>
                  <a:tcPr>
                    <a:solidFill>
                      <a:schemeClr val="bg1"/>
                    </a:solidFill>
                  </a:tcPr>
                </a:tc>
                <a:extLst>
                  <a:ext uri="{0D108BD9-81ED-4DB2-BD59-A6C34878D82A}">
                    <a16:rowId xmlns:a16="http://schemas.microsoft.com/office/drawing/2014/main" xmlns="" val="3712460171"/>
                  </a:ext>
                </a:extLst>
              </a:tr>
              <a:tr h="6481329">
                <a:tc>
                  <a:txBody>
                    <a:bodyPr/>
                    <a:lstStyle/>
                    <a:p>
                      <a:pPr algn="ctr"/>
                      <a:r>
                        <a:rPr lang="de-DE" sz="2400" b="1" dirty="0" smtClean="0">
                          <a:solidFill>
                            <a:srgbClr val="FF0000"/>
                          </a:solidFill>
                        </a:rPr>
                        <a:t>Programme Implementation</a:t>
                      </a:r>
                    </a:p>
                    <a:p>
                      <a:pPr algn="ctr"/>
                      <a:r>
                        <a:rPr lang="de-DE" sz="1800" b="0" dirty="0" smtClean="0">
                          <a:solidFill>
                            <a:schemeClr val="tx1"/>
                          </a:solidFill>
                        </a:rPr>
                        <a:t>Communication (Internal / </a:t>
                      </a:r>
                      <a:r>
                        <a:rPr lang="de-DE" sz="1800" b="0" dirty="0" err="1" smtClean="0">
                          <a:solidFill>
                            <a:schemeClr val="tx1"/>
                          </a:solidFill>
                        </a:rPr>
                        <a:t>External</a:t>
                      </a:r>
                      <a:r>
                        <a:rPr lang="de-DE" sz="1800" b="0" dirty="0" smtClean="0">
                          <a:solidFill>
                            <a:schemeClr val="tx1"/>
                          </a:solidFill>
                        </a:rPr>
                        <a:t>)</a:t>
                      </a:r>
                    </a:p>
                    <a:p>
                      <a:pPr algn="ctr"/>
                      <a:r>
                        <a:rPr lang="de-DE" sz="1800" b="0" dirty="0" smtClean="0">
                          <a:solidFill>
                            <a:schemeClr val="tx1"/>
                          </a:solidFill>
                        </a:rPr>
                        <a:t>Admission</a:t>
                      </a:r>
                    </a:p>
                    <a:p>
                      <a:pPr algn="ctr"/>
                      <a:r>
                        <a:rPr lang="de-DE" sz="1800" b="0" dirty="0" smtClean="0">
                          <a:solidFill>
                            <a:schemeClr val="tx1"/>
                          </a:solidFill>
                        </a:rPr>
                        <a:t>Progression</a:t>
                      </a:r>
                    </a:p>
                    <a:p>
                      <a:pPr algn="ctr"/>
                      <a:r>
                        <a:rPr lang="de-DE" sz="1800" b="0" dirty="0" err="1" smtClean="0">
                          <a:solidFill>
                            <a:schemeClr val="tx1"/>
                          </a:solidFill>
                        </a:rPr>
                        <a:t>Self</a:t>
                      </a:r>
                      <a:r>
                        <a:rPr lang="de-DE" sz="1800" b="0" dirty="0" smtClean="0">
                          <a:solidFill>
                            <a:schemeClr val="tx1"/>
                          </a:solidFill>
                        </a:rPr>
                        <a:t>-(Independent) Study</a:t>
                      </a:r>
                    </a:p>
                    <a:p>
                      <a:pPr algn="ctr"/>
                      <a:r>
                        <a:rPr lang="de-DE" sz="1800" b="0" dirty="0" smtClean="0">
                          <a:solidFill>
                            <a:schemeClr val="tx1"/>
                          </a:solidFill>
                        </a:rPr>
                        <a:t>Teaching </a:t>
                      </a:r>
                      <a:r>
                        <a:rPr lang="de-DE" sz="1800" b="0" dirty="0" err="1" smtClean="0">
                          <a:solidFill>
                            <a:schemeClr val="tx1"/>
                          </a:solidFill>
                        </a:rPr>
                        <a:t>Staff</a:t>
                      </a:r>
                      <a:endParaRPr lang="de-DE" sz="1800" b="0" dirty="0" smtClean="0">
                        <a:solidFill>
                          <a:schemeClr val="tx1"/>
                        </a:solidFill>
                      </a:endParaRPr>
                    </a:p>
                    <a:p>
                      <a:pPr algn="ctr"/>
                      <a:r>
                        <a:rPr lang="de-DE" sz="1800" b="0" dirty="0" smtClean="0">
                          <a:solidFill>
                            <a:schemeClr val="tx1"/>
                          </a:solidFill>
                        </a:rPr>
                        <a:t>Learning Resources </a:t>
                      </a:r>
                      <a:r>
                        <a:rPr lang="de-DE" sz="1800" b="0" dirty="0" err="1" smtClean="0">
                          <a:solidFill>
                            <a:schemeClr val="tx1"/>
                          </a:solidFill>
                        </a:rPr>
                        <a:t>and</a:t>
                      </a:r>
                      <a:r>
                        <a:rPr lang="de-DE" sz="1800" b="0" dirty="0" smtClean="0">
                          <a:solidFill>
                            <a:schemeClr val="tx1"/>
                          </a:solidFill>
                        </a:rPr>
                        <a:t> Student Support</a:t>
                      </a:r>
                    </a:p>
                    <a:p>
                      <a:pPr algn="ctr"/>
                      <a:r>
                        <a:rPr lang="de-DE" sz="1800" b="0" dirty="0" smtClean="0">
                          <a:solidFill>
                            <a:schemeClr val="tx1"/>
                          </a:solidFill>
                        </a:rPr>
                        <a:t>(Learning, Teaching, </a:t>
                      </a:r>
                      <a:r>
                        <a:rPr lang="de-DE" sz="1800" b="0" dirty="0" err="1" smtClean="0">
                          <a:solidFill>
                            <a:schemeClr val="tx1"/>
                          </a:solidFill>
                        </a:rPr>
                        <a:t>Counselling</a:t>
                      </a:r>
                      <a:r>
                        <a:rPr lang="de-DE" sz="1800" b="0" baseline="0" dirty="0" smtClean="0">
                          <a:solidFill>
                            <a:schemeClr val="tx1"/>
                          </a:solidFill>
                        </a:rPr>
                        <a:t> / Coaching)</a:t>
                      </a:r>
                      <a:endParaRPr lang="de-DE" sz="1800" b="0" dirty="0" smtClean="0">
                        <a:solidFill>
                          <a:schemeClr val="tx1"/>
                        </a:solidFill>
                      </a:endParaRPr>
                    </a:p>
                    <a:p>
                      <a:pPr algn="ctr"/>
                      <a:endParaRPr lang="de-DE" sz="1800" b="0" dirty="0" smtClean="0">
                        <a:solidFill>
                          <a:schemeClr val="tx1"/>
                        </a:solidFill>
                      </a:endParaRPr>
                    </a:p>
                    <a:p>
                      <a:pPr algn="ctr"/>
                      <a:endParaRPr lang="de-DE" sz="1800" b="0" dirty="0" smtClean="0">
                        <a:solidFill>
                          <a:schemeClr val="tx1"/>
                        </a:solidFill>
                      </a:endParaRPr>
                    </a:p>
                    <a:p>
                      <a:pPr algn="ctr"/>
                      <a:endParaRPr lang="de-DE" sz="1800" b="0" dirty="0" smtClean="0">
                        <a:solidFill>
                          <a:schemeClr val="tx1"/>
                        </a:solidFill>
                      </a:endParaRPr>
                    </a:p>
                    <a:p>
                      <a:pPr algn="ctr"/>
                      <a:endParaRPr lang="de-DE" sz="1800" b="0" dirty="0" smtClean="0">
                        <a:solidFill>
                          <a:schemeClr val="tx1"/>
                        </a:solidFill>
                      </a:endParaRPr>
                    </a:p>
                    <a:p>
                      <a:pPr algn="ctr"/>
                      <a:r>
                        <a:rPr lang="de-DE" sz="2400" b="1" dirty="0" smtClean="0">
                          <a:solidFill>
                            <a:srgbClr val="FF0000"/>
                          </a:solidFill>
                        </a:rPr>
                        <a:t>Programme Monitoring (</a:t>
                      </a:r>
                      <a:r>
                        <a:rPr lang="de-DE" sz="2400" b="1" dirty="0" err="1" smtClean="0">
                          <a:solidFill>
                            <a:srgbClr val="FF0000"/>
                          </a:solidFill>
                        </a:rPr>
                        <a:t>ongoing</a:t>
                      </a:r>
                      <a:r>
                        <a:rPr lang="de-DE" sz="2400" b="1" dirty="0" smtClean="0">
                          <a:solidFill>
                            <a:srgbClr val="FF0000"/>
                          </a:solidFill>
                        </a:rPr>
                        <a:t>)</a:t>
                      </a:r>
                    </a:p>
                    <a:p>
                      <a:pPr algn="ctr"/>
                      <a:r>
                        <a:rPr lang="de-DE" sz="1800" b="0" dirty="0" smtClean="0">
                          <a:solidFill>
                            <a:schemeClr val="tx1"/>
                          </a:solidFill>
                        </a:rPr>
                        <a:t>Study </a:t>
                      </a:r>
                      <a:r>
                        <a:rPr lang="de-DE" sz="1800" b="0" dirty="0" err="1" smtClean="0">
                          <a:solidFill>
                            <a:schemeClr val="tx1"/>
                          </a:solidFill>
                        </a:rPr>
                        <a:t>results</a:t>
                      </a:r>
                      <a:endParaRPr lang="de-DE" sz="1800" b="0" dirty="0" smtClean="0">
                        <a:solidFill>
                          <a:schemeClr val="tx1"/>
                        </a:solidFill>
                      </a:endParaRPr>
                    </a:p>
                    <a:p>
                      <a:pPr algn="ctr"/>
                      <a:r>
                        <a:rPr lang="de-DE" sz="1800" b="0" dirty="0" err="1" smtClean="0">
                          <a:solidFill>
                            <a:schemeClr val="tx1"/>
                          </a:solidFill>
                        </a:rPr>
                        <a:t>Applica</a:t>
                      </a:r>
                      <a:r>
                        <a:rPr lang="de-DE" sz="1800" b="0" baseline="0" dirty="0" err="1" smtClean="0">
                          <a:solidFill>
                            <a:schemeClr val="tx1"/>
                          </a:solidFill>
                        </a:rPr>
                        <a:t>nts</a:t>
                      </a:r>
                      <a:r>
                        <a:rPr lang="de-DE" sz="1800" b="0" baseline="0" dirty="0" smtClean="0">
                          <a:solidFill>
                            <a:schemeClr val="tx1"/>
                          </a:solidFill>
                        </a:rPr>
                        <a:t>/</a:t>
                      </a:r>
                      <a:r>
                        <a:rPr lang="de-DE" sz="1800" b="0" baseline="0" dirty="0" err="1" smtClean="0">
                          <a:solidFill>
                            <a:schemeClr val="tx1"/>
                          </a:solidFill>
                        </a:rPr>
                        <a:t>Application</a:t>
                      </a:r>
                      <a:endParaRPr lang="de-DE" sz="1800" b="0" baseline="0" dirty="0" smtClean="0">
                        <a:solidFill>
                          <a:schemeClr val="tx1"/>
                        </a:solidFill>
                      </a:endParaRPr>
                    </a:p>
                    <a:p>
                      <a:pPr algn="ctr"/>
                      <a:r>
                        <a:rPr lang="de-DE" sz="1800" b="0" baseline="0" dirty="0" smtClean="0">
                          <a:solidFill>
                            <a:schemeClr val="tx1"/>
                          </a:solidFill>
                        </a:rPr>
                        <a:t>Programme</a:t>
                      </a:r>
                    </a:p>
                    <a:p>
                      <a:pPr algn="ctr"/>
                      <a:r>
                        <a:rPr lang="de-DE" sz="1800" b="0" baseline="0" dirty="0" err="1" smtClean="0">
                          <a:solidFill>
                            <a:schemeClr val="tx1"/>
                          </a:solidFill>
                        </a:rPr>
                        <a:t>Students</a:t>
                      </a:r>
                      <a:endParaRPr lang="de-DE" sz="1800" b="0" baseline="0" dirty="0" smtClean="0">
                        <a:solidFill>
                          <a:schemeClr val="tx1"/>
                        </a:solidFill>
                      </a:endParaRPr>
                    </a:p>
                    <a:p>
                      <a:pPr algn="ctr"/>
                      <a:r>
                        <a:rPr lang="de-DE" sz="1800" b="0" baseline="0" dirty="0" err="1" smtClean="0">
                          <a:solidFill>
                            <a:schemeClr val="tx1"/>
                          </a:solidFill>
                        </a:rPr>
                        <a:t>Graduates</a:t>
                      </a:r>
                      <a:endParaRPr lang="de-DE" sz="1800" b="0" baseline="0" dirty="0" smtClean="0">
                        <a:solidFill>
                          <a:schemeClr val="tx1"/>
                        </a:solidFill>
                      </a:endParaRPr>
                    </a:p>
                    <a:p>
                      <a:pPr algn="ctr"/>
                      <a:r>
                        <a:rPr lang="de-DE" sz="1800" b="0" baseline="0" dirty="0" err="1" smtClean="0">
                          <a:solidFill>
                            <a:schemeClr val="tx1"/>
                          </a:solidFill>
                        </a:rPr>
                        <a:t>Success</a:t>
                      </a:r>
                      <a:r>
                        <a:rPr lang="de-DE" sz="1800" b="0" baseline="0" dirty="0" smtClean="0">
                          <a:solidFill>
                            <a:schemeClr val="tx1"/>
                          </a:solidFill>
                        </a:rPr>
                        <a:t> rate</a:t>
                      </a:r>
                    </a:p>
                    <a:p>
                      <a:pPr algn="ctr"/>
                      <a:r>
                        <a:rPr lang="de-DE" sz="1800" b="0" baseline="0" dirty="0" smtClean="0">
                          <a:solidFill>
                            <a:schemeClr val="tx1"/>
                          </a:solidFill>
                        </a:rPr>
                        <a:t>Career </a:t>
                      </a:r>
                      <a:r>
                        <a:rPr lang="de-DE" sz="1800" b="0" baseline="0" dirty="0" err="1" smtClean="0">
                          <a:solidFill>
                            <a:schemeClr val="tx1"/>
                          </a:solidFill>
                        </a:rPr>
                        <a:t>pathways</a:t>
                      </a:r>
                      <a:r>
                        <a:rPr lang="de-DE" sz="1800" b="0" baseline="0" dirty="0" smtClean="0">
                          <a:solidFill>
                            <a:schemeClr val="tx1"/>
                          </a:solidFill>
                        </a:rPr>
                        <a:t> (</a:t>
                      </a:r>
                      <a:r>
                        <a:rPr lang="de-DE" sz="1800" b="0" baseline="0" dirty="0" err="1" smtClean="0">
                          <a:solidFill>
                            <a:schemeClr val="tx1"/>
                          </a:solidFill>
                        </a:rPr>
                        <a:t>alumni</a:t>
                      </a:r>
                      <a:r>
                        <a:rPr lang="de-DE" sz="1800" b="0" baseline="0" dirty="0" smtClean="0">
                          <a:solidFill>
                            <a:schemeClr val="tx1"/>
                          </a:solidFill>
                        </a:rPr>
                        <a:t>)</a:t>
                      </a:r>
                    </a:p>
                    <a:p>
                      <a:pPr algn="ctr"/>
                      <a:r>
                        <a:rPr lang="de-DE" sz="1800" b="0" baseline="0" dirty="0" err="1" smtClean="0">
                          <a:solidFill>
                            <a:schemeClr val="tx1"/>
                          </a:solidFill>
                        </a:rPr>
                        <a:t>Validity</a:t>
                      </a:r>
                      <a:r>
                        <a:rPr lang="de-DE" sz="1800" b="0" baseline="0" dirty="0" smtClean="0">
                          <a:solidFill>
                            <a:schemeClr val="tx1"/>
                          </a:solidFill>
                        </a:rPr>
                        <a:t> </a:t>
                      </a:r>
                      <a:r>
                        <a:rPr lang="de-DE" sz="1800" b="0" baseline="0" dirty="0" err="1" smtClean="0">
                          <a:solidFill>
                            <a:schemeClr val="tx1"/>
                          </a:solidFill>
                        </a:rPr>
                        <a:t>of</a:t>
                      </a:r>
                      <a:r>
                        <a:rPr lang="de-DE" sz="1800" b="0" baseline="0" dirty="0" smtClean="0">
                          <a:solidFill>
                            <a:schemeClr val="tx1"/>
                          </a:solidFill>
                        </a:rPr>
                        <a:t> </a:t>
                      </a:r>
                      <a:r>
                        <a:rPr lang="de-DE" sz="1800" b="0" baseline="0" dirty="0" err="1" smtClean="0">
                          <a:solidFill>
                            <a:schemeClr val="tx1"/>
                          </a:solidFill>
                        </a:rPr>
                        <a:t>the</a:t>
                      </a:r>
                      <a:r>
                        <a:rPr lang="de-DE" sz="1800" b="0" baseline="0" dirty="0" smtClean="0">
                          <a:solidFill>
                            <a:schemeClr val="tx1"/>
                          </a:solidFill>
                        </a:rPr>
                        <a:t> LO</a:t>
                      </a:r>
                      <a:endParaRPr lang="de-DE" sz="1800" b="0" dirty="0">
                        <a:solidFill>
                          <a:schemeClr val="tx1"/>
                        </a:solidFill>
                      </a:endParaRPr>
                    </a:p>
                  </a:txBody>
                  <a:tcPr/>
                </a:tc>
                <a:tc>
                  <a:txBody>
                    <a:bodyPr/>
                    <a:lstStyle/>
                    <a:p>
                      <a:pPr algn="ctr"/>
                      <a:r>
                        <a:rPr lang="de-DE" sz="2400" b="1" dirty="0" smtClean="0">
                          <a:solidFill>
                            <a:srgbClr val="FF0000"/>
                          </a:solidFill>
                        </a:rPr>
                        <a:t>Programme </a:t>
                      </a:r>
                      <a:r>
                        <a:rPr lang="de-DE" sz="2400" b="1" dirty="0" err="1" smtClean="0">
                          <a:solidFill>
                            <a:srgbClr val="FF0000"/>
                          </a:solidFill>
                        </a:rPr>
                        <a:t>Objectives</a:t>
                      </a:r>
                      <a:endParaRPr lang="de-DE" sz="2400" b="1" dirty="0" smtClean="0">
                        <a:solidFill>
                          <a:srgbClr val="FF0000"/>
                        </a:solidFill>
                      </a:endParaRPr>
                    </a:p>
                    <a:p>
                      <a:pPr algn="ctr"/>
                      <a:r>
                        <a:rPr lang="de-DE" dirty="0" smtClean="0"/>
                        <a:t>Programme Design</a:t>
                      </a:r>
                    </a:p>
                    <a:p>
                      <a:pPr algn="ctr"/>
                      <a:r>
                        <a:rPr lang="de-DE" dirty="0" smtClean="0"/>
                        <a:t>(Curriculum / Syllabus)</a:t>
                      </a:r>
                    </a:p>
                    <a:p>
                      <a:pPr algn="ctr"/>
                      <a:r>
                        <a:rPr lang="de-DE" dirty="0" err="1" smtClean="0"/>
                        <a:t>Justification</a:t>
                      </a:r>
                      <a:r>
                        <a:rPr lang="de-DE" dirty="0" smtClean="0"/>
                        <a:t> / Background </a:t>
                      </a:r>
                    </a:p>
                    <a:p>
                      <a:pPr algn="ctr"/>
                      <a:r>
                        <a:rPr lang="de-DE" dirty="0" smtClean="0"/>
                        <a:t>Level</a:t>
                      </a:r>
                    </a:p>
                    <a:p>
                      <a:pPr algn="ctr"/>
                      <a:endParaRPr lang="de-DE" dirty="0" smtClean="0"/>
                    </a:p>
                    <a:p>
                      <a:pPr algn="ctr"/>
                      <a:endParaRPr lang="de-DE" dirty="0" smtClean="0"/>
                    </a:p>
                    <a:p>
                      <a:pPr algn="ctr"/>
                      <a:endParaRPr lang="de-DE" dirty="0" smtClean="0"/>
                    </a:p>
                    <a:p>
                      <a:pPr algn="ctr"/>
                      <a:endParaRPr lang="de-DE" dirty="0" smtClean="0"/>
                    </a:p>
                    <a:p>
                      <a:pPr algn="ctr"/>
                      <a:endParaRPr lang="de-DE" dirty="0" smtClean="0"/>
                    </a:p>
                    <a:p>
                      <a:pPr algn="ctr"/>
                      <a:r>
                        <a:rPr lang="de-DE" sz="2400" b="1" dirty="0" smtClean="0">
                          <a:solidFill>
                            <a:srgbClr val="FF0000"/>
                          </a:solidFill>
                        </a:rPr>
                        <a:t>Programme Learning Outcomes</a:t>
                      </a:r>
                    </a:p>
                    <a:p>
                      <a:pPr algn="ctr"/>
                      <a:r>
                        <a:rPr lang="de-DE" sz="1800" b="0" dirty="0" smtClean="0">
                          <a:solidFill>
                            <a:schemeClr val="tx1"/>
                          </a:solidFill>
                        </a:rPr>
                        <a:t>Educational</a:t>
                      </a:r>
                      <a:r>
                        <a:rPr lang="de-DE" sz="1800" b="0" baseline="0" dirty="0" smtClean="0">
                          <a:solidFill>
                            <a:schemeClr val="tx1"/>
                          </a:solidFill>
                        </a:rPr>
                        <a:t> </a:t>
                      </a:r>
                      <a:r>
                        <a:rPr lang="de-DE" sz="1800" b="0" baseline="0" dirty="0" err="1" smtClean="0">
                          <a:solidFill>
                            <a:schemeClr val="tx1"/>
                          </a:solidFill>
                        </a:rPr>
                        <a:t>Component</a:t>
                      </a:r>
                      <a:r>
                        <a:rPr lang="de-DE" sz="1800" b="0" baseline="0" dirty="0" smtClean="0">
                          <a:solidFill>
                            <a:schemeClr val="tx1"/>
                          </a:solidFill>
                        </a:rPr>
                        <a:t> (e.g. Module) Learning Outcomes</a:t>
                      </a:r>
                    </a:p>
                    <a:p>
                      <a:pPr algn="ctr"/>
                      <a:r>
                        <a:rPr lang="de-DE" sz="1800" b="0" baseline="0" dirty="0" smtClean="0">
                          <a:solidFill>
                            <a:schemeClr val="tx1"/>
                          </a:solidFill>
                        </a:rPr>
                        <a:t>Learning Outcomes </a:t>
                      </a:r>
                      <a:r>
                        <a:rPr lang="de-DE" sz="1800" b="0" baseline="0" dirty="0" err="1" smtClean="0">
                          <a:solidFill>
                            <a:schemeClr val="tx1"/>
                          </a:solidFill>
                        </a:rPr>
                        <a:t>Grid</a:t>
                      </a:r>
                      <a:endParaRPr lang="de-DE" sz="1800" b="0" baseline="0" dirty="0" smtClean="0">
                        <a:solidFill>
                          <a:schemeClr val="tx1"/>
                        </a:solidFill>
                      </a:endParaRPr>
                    </a:p>
                    <a:p>
                      <a:pPr algn="ctr"/>
                      <a:r>
                        <a:rPr lang="de-DE" sz="1800" b="0" baseline="0" dirty="0" smtClean="0">
                          <a:solidFill>
                            <a:schemeClr val="tx1"/>
                          </a:solidFill>
                        </a:rPr>
                        <a:t>Student-</a:t>
                      </a:r>
                      <a:r>
                        <a:rPr lang="de-DE" sz="1800" b="0" baseline="0" dirty="0" err="1" smtClean="0">
                          <a:solidFill>
                            <a:schemeClr val="tx1"/>
                          </a:solidFill>
                        </a:rPr>
                        <a:t>Centred</a:t>
                      </a:r>
                      <a:r>
                        <a:rPr lang="de-DE" sz="1800" b="0" baseline="0" dirty="0" smtClean="0">
                          <a:solidFill>
                            <a:schemeClr val="tx1"/>
                          </a:solidFill>
                        </a:rPr>
                        <a:t> Learning </a:t>
                      </a:r>
                      <a:r>
                        <a:rPr lang="de-DE" sz="1800" b="0" baseline="0" dirty="0" err="1" smtClean="0">
                          <a:solidFill>
                            <a:schemeClr val="tx1"/>
                          </a:solidFill>
                        </a:rPr>
                        <a:t>and</a:t>
                      </a:r>
                      <a:r>
                        <a:rPr lang="de-DE" sz="1800" b="0" baseline="0" dirty="0" smtClean="0">
                          <a:solidFill>
                            <a:schemeClr val="tx1"/>
                          </a:solidFill>
                        </a:rPr>
                        <a:t> Teaching (</a:t>
                      </a:r>
                      <a:r>
                        <a:rPr lang="de-DE" sz="1800" b="0" baseline="0" dirty="0" err="1" smtClean="0">
                          <a:solidFill>
                            <a:schemeClr val="tx1"/>
                          </a:solidFill>
                        </a:rPr>
                        <a:t>Structure</a:t>
                      </a:r>
                      <a:r>
                        <a:rPr lang="de-DE" sz="1800" b="0" baseline="0" dirty="0" smtClean="0">
                          <a:solidFill>
                            <a:schemeClr val="tx1"/>
                          </a:solidFill>
                        </a:rPr>
                        <a:t>, Forms incl. Material, Progression)</a:t>
                      </a:r>
                    </a:p>
                    <a:p>
                      <a:pPr algn="ctr"/>
                      <a:r>
                        <a:rPr lang="de-DE" sz="1800" b="0" baseline="0" dirty="0" smtClean="0">
                          <a:solidFill>
                            <a:schemeClr val="tx1"/>
                          </a:solidFill>
                        </a:rPr>
                        <a:t>Assessment </a:t>
                      </a:r>
                      <a:r>
                        <a:rPr lang="de-DE" sz="1800" b="0" baseline="0" dirty="0" err="1" smtClean="0">
                          <a:solidFill>
                            <a:schemeClr val="tx1"/>
                          </a:solidFill>
                        </a:rPr>
                        <a:t>Grid</a:t>
                      </a:r>
                      <a:r>
                        <a:rPr lang="de-DE" sz="1800" b="0" baseline="0" dirty="0" smtClean="0">
                          <a:solidFill>
                            <a:schemeClr val="tx1"/>
                          </a:solidFill>
                        </a:rPr>
                        <a:t> / </a:t>
                      </a:r>
                      <a:r>
                        <a:rPr lang="de-DE" sz="1800" b="0" baseline="0" dirty="0" err="1" smtClean="0">
                          <a:solidFill>
                            <a:schemeClr val="tx1"/>
                          </a:solidFill>
                        </a:rPr>
                        <a:t>Grading</a:t>
                      </a:r>
                      <a:r>
                        <a:rPr lang="de-DE" sz="1800" b="0" baseline="0" dirty="0" smtClean="0">
                          <a:solidFill>
                            <a:schemeClr val="tx1"/>
                          </a:solidFill>
                        </a:rPr>
                        <a:t> Framework</a:t>
                      </a:r>
                    </a:p>
                    <a:p>
                      <a:pPr algn="ctr"/>
                      <a:r>
                        <a:rPr lang="de-DE" sz="1800" b="0" baseline="0" dirty="0" smtClean="0">
                          <a:solidFill>
                            <a:schemeClr val="tx1"/>
                          </a:solidFill>
                        </a:rPr>
                        <a:t>LO-Assessment </a:t>
                      </a:r>
                      <a:r>
                        <a:rPr lang="de-DE" sz="1800" b="0" baseline="0" dirty="0" err="1" smtClean="0">
                          <a:solidFill>
                            <a:schemeClr val="tx1"/>
                          </a:solidFill>
                        </a:rPr>
                        <a:t>Grid</a:t>
                      </a:r>
                      <a:endParaRPr lang="de-DE" sz="1800" b="0" baseline="0" dirty="0" smtClean="0">
                        <a:solidFill>
                          <a:schemeClr val="tx1"/>
                        </a:solidFill>
                      </a:endParaRPr>
                    </a:p>
                    <a:p>
                      <a:pPr algn="ctr"/>
                      <a:r>
                        <a:rPr lang="de-DE" sz="1800" b="0" baseline="0" dirty="0" smtClean="0">
                          <a:solidFill>
                            <a:schemeClr val="tx1"/>
                          </a:solidFill>
                        </a:rPr>
                        <a:t>Grade Distribution</a:t>
                      </a:r>
                    </a:p>
                    <a:p>
                      <a:pPr algn="ctr"/>
                      <a:r>
                        <a:rPr lang="de-DE" sz="1800" b="0" baseline="0" dirty="0" err="1" smtClean="0">
                          <a:solidFill>
                            <a:schemeClr val="tx1"/>
                          </a:solidFill>
                        </a:rPr>
                        <a:t>Workload</a:t>
                      </a:r>
                      <a:r>
                        <a:rPr lang="de-DE" sz="1800" b="0" baseline="0" dirty="0" smtClean="0">
                          <a:solidFill>
                            <a:schemeClr val="tx1"/>
                          </a:solidFill>
                        </a:rPr>
                        <a:t> </a:t>
                      </a:r>
                      <a:r>
                        <a:rPr lang="de-DE" sz="1800" b="0" baseline="0" dirty="0" err="1" smtClean="0">
                          <a:solidFill>
                            <a:schemeClr val="tx1"/>
                          </a:solidFill>
                        </a:rPr>
                        <a:t>expressed</a:t>
                      </a:r>
                      <a:r>
                        <a:rPr lang="de-DE" sz="1800" b="0" baseline="0" dirty="0" smtClean="0">
                          <a:solidFill>
                            <a:schemeClr val="tx1"/>
                          </a:solidFill>
                        </a:rPr>
                        <a:t> in </a:t>
                      </a:r>
                      <a:r>
                        <a:rPr lang="de-DE" sz="1800" b="0" baseline="0" dirty="0" err="1" smtClean="0">
                          <a:solidFill>
                            <a:schemeClr val="tx1"/>
                          </a:solidFill>
                        </a:rPr>
                        <a:t>Credits</a:t>
                      </a:r>
                      <a:r>
                        <a:rPr lang="de-DE" sz="1800" b="0" baseline="0" dirty="0" smtClean="0">
                          <a:solidFill>
                            <a:schemeClr val="tx1"/>
                          </a:solidFill>
                        </a:rPr>
                        <a:t> (ECTS)</a:t>
                      </a:r>
                    </a:p>
                    <a:p>
                      <a:pPr algn="ctr"/>
                      <a:r>
                        <a:rPr lang="de-DE" sz="1800" b="0" baseline="0" dirty="0" smtClean="0">
                          <a:solidFill>
                            <a:schemeClr val="tx1"/>
                          </a:solidFill>
                        </a:rPr>
                        <a:t>(LO-</a:t>
                      </a:r>
                      <a:r>
                        <a:rPr lang="de-DE" sz="1800" b="0" baseline="0" dirty="0" err="1" smtClean="0">
                          <a:solidFill>
                            <a:schemeClr val="tx1"/>
                          </a:solidFill>
                        </a:rPr>
                        <a:t>Workload</a:t>
                      </a:r>
                      <a:r>
                        <a:rPr lang="de-DE" sz="1800" b="0" baseline="0" dirty="0" smtClean="0">
                          <a:solidFill>
                            <a:schemeClr val="tx1"/>
                          </a:solidFill>
                        </a:rPr>
                        <a:t> </a:t>
                      </a:r>
                      <a:r>
                        <a:rPr lang="de-DE" sz="1800" b="0" baseline="0" dirty="0" err="1" smtClean="0">
                          <a:solidFill>
                            <a:schemeClr val="tx1"/>
                          </a:solidFill>
                        </a:rPr>
                        <a:t>Grid</a:t>
                      </a:r>
                      <a:r>
                        <a:rPr lang="de-DE" sz="1800" b="0" baseline="0" dirty="0" smtClean="0">
                          <a:solidFill>
                            <a:schemeClr val="tx1"/>
                          </a:solidFill>
                        </a:rPr>
                        <a:t>)</a:t>
                      </a:r>
                    </a:p>
                    <a:p>
                      <a:pPr algn="ctr"/>
                      <a:r>
                        <a:rPr lang="de-DE" sz="1800" b="0" baseline="0" dirty="0" err="1" smtClean="0">
                          <a:solidFill>
                            <a:schemeClr val="tx1"/>
                          </a:solidFill>
                        </a:rPr>
                        <a:t>Degree</a:t>
                      </a:r>
                      <a:r>
                        <a:rPr lang="de-DE" sz="1800" b="0" baseline="0" dirty="0" smtClean="0">
                          <a:solidFill>
                            <a:schemeClr val="tx1"/>
                          </a:solidFill>
                        </a:rPr>
                        <a:t> </a:t>
                      </a:r>
                    </a:p>
                    <a:p>
                      <a:pPr algn="ctr"/>
                      <a:r>
                        <a:rPr lang="de-DE" sz="1800" b="0" baseline="0" dirty="0" smtClean="0">
                          <a:solidFill>
                            <a:schemeClr val="tx1"/>
                          </a:solidFill>
                        </a:rPr>
                        <a:t>Level, Denomination</a:t>
                      </a:r>
                      <a:endParaRPr lang="de-DE" sz="1800" b="0" dirty="0">
                        <a:solidFill>
                          <a:schemeClr val="tx1"/>
                        </a:solidFill>
                      </a:endParaRPr>
                    </a:p>
                  </a:txBody>
                  <a:tcPr>
                    <a:solidFill>
                      <a:schemeClr val="bg1"/>
                    </a:solidFill>
                  </a:tcPr>
                </a:tc>
                <a:extLst>
                  <a:ext uri="{0D108BD9-81ED-4DB2-BD59-A6C34878D82A}">
                    <a16:rowId xmlns:a16="http://schemas.microsoft.com/office/drawing/2014/main" xmlns="" val="880154383"/>
                  </a:ext>
                </a:extLst>
              </a:tr>
            </a:tbl>
          </a:graphicData>
        </a:graphic>
      </p:graphicFrame>
      <p:sp>
        <p:nvSpPr>
          <p:cNvPr id="16" name="Pfeil nach oben und unten 15"/>
          <p:cNvSpPr/>
          <p:nvPr/>
        </p:nvSpPr>
        <p:spPr>
          <a:xfrm flipV="1">
            <a:off x="8534402" y="2319865"/>
            <a:ext cx="880532" cy="982133"/>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7" name="Pfeil nach oben und unten 16"/>
          <p:cNvSpPr/>
          <p:nvPr/>
        </p:nvSpPr>
        <p:spPr>
          <a:xfrm flipV="1">
            <a:off x="2561168" y="3010749"/>
            <a:ext cx="880532" cy="982133"/>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033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981201" y="624110"/>
            <a:ext cx="9523412" cy="1280890"/>
          </a:xfrm>
        </p:spPr>
        <p:txBody>
          <a:bodyPr>
            <a:normAutofit/>
          </a:bodyPr>
          <a:lstStyle/>
          <a:p>
            <a:pPr lvl="0"/>
            <a:r>
              <a:rPr lang="de-DE" b="1" dirty="0">
                <a:solidFill>
                  <a:prstClr val="black"/>
                </a:solidFill>
              </a:rPr>
              <a:t>Learning </a:t>
            </a:r>
            <a:r>
              <a:rPr lang="de-DE" b="1" dirty="0" err="1">
                <a:solidFill>
                  <a:prstClr val="black"/>
                </a:solidFill>
              </a:rPr>
              <a:t>Pathway</a:t>
            </a:r>
            <a:r>
              <a:rPr lang="de-DE" b="1" dirty="0">
                <a:solidFill>
                  <a:prstClr val="black"/>
                </a:solidFill>
              </a:rPr>
              <a:t/>
            </a:r>
            <a:br>
              <a:rPr lang="de-DE" b="1" dirty="0">
                <a:solidFill>
                  <a:prstClr val="black"/>
                </a:solidFill>
              </a:rPr>
            </a:br>
            <a:endParaRPr lang="de-DE" dirty="0"/>
          </a:p>
        </p:txBody>
      </p:sp>
      <p:sp>
        <p:nvSpPr>
          <p:cNvPr id="3" name="Inhaltsplatzhalter 2"/>
          <p:cNvSpPr>
            <a:spLocks noGrp="1"/>
          </p:cNvSpPr>
          <p:nvPr>
            <p:ph idx="1"/>
          </p:nvPr>
        </p:nvSpPr>
        <p:spPr>
          <a:xfrm>
            <a:off x="1981200" y="1268760"/>
            <a:ext cx="8229600" cy="5328592"/>
          </a:xfrm>
        </p:spPr>
        <p:txBody>
          <a:bodyPr>
            <a:normAutofit/>
          </a:bodyPr>
          <a:lstStyle/>
          <a:p>
            <a:pPr marL="0" indent="0">
              <a:buNone/>
            </a:pPr>
            <a:r>
              <a:rPr lang="de-DE" b="1" dirty="0" smtClean="0">
                <a:solidFill>
                  <a:prstClr val="black"/>
                </a:solidFill>
              </a:rPr>
              <a:t>ECTS </a:t>
            </a:r>
            <a:r>
              <a:rPr lang="de-DE" b="1" dirty="0" err="1" smtClean="0">
                <a:solidFill>
                  <a:prstClr val="black"/>
                </a:solidFill>
              </a:rPr>
              <a:t>User´s</a:t>
            </a:r>
            <a:r>
              <a:rPr lang="de-DE" b="1" dirty="0" smtClean="0">
                <a:solidFill>
                  <a:prstClr val="black"/>
                </a:solidFill>
              </a:rPr>
              <a:t> Guide</a:t>
            </a:r>
          </a:p>
          <a:p>
            <a:pPr marL="0" indent="0">
              <a:buNone/>
            </a:pPr>
            <a:r>
              <a:rPr lang="de-DE" sz="2800" dirty="0">
                <a:solidFill>
                  <a:prstClr val="black"/>
                </a:solidFill>
              </a:rPr>
              <a:t>A </a:t>
            </a:r>
            <a:r>
              <a:rPr lang="de-DE" sz="2800" b="1" dirty="0">
                <a:solidFill>
                  <a:prstClr val="black"/>
                </a:solidFill>
              </a:rPr>
              <a:t>route </a:t>
            </a:r>
            <a:r>
              <a:rPr lang="de-DE" sz="2800" dirty="0" err="1">
                <a:solidFill>
                  <a:prstClr val="black"/>
                </a:solidFill>
              </a:rPr>
              <a:t>taken</a:t>
            </a:r>
            <a:r>
              <a:rPr lang="de-DE" sz="2800" dirty="0">
                <a:solidFill>
                  <a:prstClr val="black"/>
                </a:solidFill>
              </a:rPr>
              <a:t> </a:t>
            </a:r>
            <a:r>
              <a:rPr lang="de-DE" sz="2800" dirty="0" err="1">
                <a:solidFill>
                  <a:prstClr val="black"/>
                </a:solidFill>
              </a:rPr>
              <a:t>by</a:t>
            </a:r>
            <a:r>
              <a:rPr lang="de-DE" sz="2800" dirty="0">
                <a:solidFill>
                  <a:prstClr val="black"/>
                </a:solidFill>
              </a:rPr>
              <a:t> a </a:t>
            </a:r>
            <a:r>
              <a:rPr lang="de-DE" sz="2800" dirty="0" err="1">
                <a:solidFill>
                  <a:prstClr val="black"/>
                </a:solidFill>
              </a:rPr>
              <a:t>learner</a:t>
            </a:r>
            <a:r>
              <a:rPr lang="de-DE" sz="2800" dirty="0">
                <a:solidFill>
                  <a:prstClr val="black"/>
                </a:solidFill>
              </a:rPr>
              <a:t> </a:t>
            </a:r>
            <a:r>
              <a:rPr lang="de-DE" sz="2800" dirty="0" err="1">
                <a:solidFill>
                  <a:prstClr val="black"/>
                </a:solidFill>
              </a:rPr>
              <a:t>allowing</a:t>
            </a:r>
            <a:r>
              <a:rPr lang="de-DE" sz="2800" dirty="0">
                <a:solidFill>
                  <a:prstClr val="black"/>
                </a:solidFill>
              </a:rPr>
              <a:t> </a:t>
            </a:r>
            <a:r>
              <a:rPr lang="de-DE" sz="2800" dirty="0" err="1">
                <a:solidFill>
                  <a:prstClr val="black"/>
                </a:solidFill>
              </a:rPr>
              <a:t>him</a:t>
            </a:r>
            <a:r>
              <a:rPr lang="de-DE" sz="2800" dirty="0">
                <a:solidFill>
                  <a:prstClr val="black"/>
                </a:solidFill>
              </a:rPr>
              <a:t>/her </a:t>
            </a:r>
            <a:r>
              <a:rPr lang="de-DE" sz="2800" dirty="0" err="1">
                <a:solidFill>
                  <a:prstClr val="black"/>
                </a:solidFill>
              </a:rPr>
              <a:t>to</a:t>
            </a:r>
            <a:r>
              <a:rPr lang="de-DE" sz="2800" dirty="0">
                <a:solidFill>
                  <a:prstClr val="black"/>
                </a:solidFill>
              </a:rPr>
              <a:t> </a:t>
            </a:r>
            <a:r>
              <a:rPr lang="de-DE" sz="2800" dirty="0" err="1">
                <a:solidFill>
                  <a:prstClr val="black"/>
                </a:solidFill>
              </a:rPr>
              <a:t>build</a:t>
            </a:r>
            <a:r>
              <a:rPr lang="de-DE" sz="2800" dirty="0">
                <a:solidFill>
                  <a:prstClr val="black"/>
                </a:solidFill>
              </a:rPr>
              <a:t> </a:t>
            </a:r>
            <a:r>
              <a:rPr lang="de-DE" sz="2800" dirty="0" err="1">
                <a:solidFill>
                  <a:prstClr val="black"/>
                </a:solidFill>
              </a:rPr>
              <a:t>knowledge</a:t>
            </a:r>
            <a:r>
              <a:rPr lang="de-DE" sz="2800" dirty="0">
                <a:solidFill>
                  <a:prstClr val="black"/>
                </a:solidFill>
              </a:rPr>
              <a:t> </a:t>
            </a:r>
            <a:r>
              <a:rPr lang="de-DE" sz="2800" dirty="0" err="1" smtClean="0">
                <a:solidFill>
                  <a:prstClr val="black"/>
                </a:solidFill>
              </a:rPr>
              <a:t>progressively</a:t>
            </a:r>
            <a:r>
              <a:rPr lang="de-DE" sz="2800" dirty="0" smtClean="0">
                <a:solidFill>
                  <a:prstClr val="black"/>
                </a:solidFill>
              </a:rPr>
              <a:t> </a:t>
            </a:r>
            <a:r>
              <a:rPr lang="de-DE" sz="2800" dirty="0" err="1">
                <a:solidFill>
                  <a:prstClr val="black"/>
                </a:solidFill>
              </a:rPr>
              <a:t>and</a:t>
            </a:r>
            <a:r>
              <a:rPr lang="de-DE" sz="2800" dirty="0">
                <a:solidFill>
                  <a:prstClr val="black"/>
                </a:solidFill>
              </a:rPr>
              <a:t> </a:t>
            </a:r>
            <a:r>
              <a:rPr lang="de-DE" sz="2800" dirty="0" err="1">
                <a:solidFill>
                  <a:prstClr val="black"/>
                </a:solidFill>
              </a:rPr>
              <a:t>acquire</a:t>
            </a:r>
            <a:r>
              <a:rPr lang="de-DE" sz="2800" dirty="0">
                <a:solidFill>
                  <a:prstClr val="black"/>
                </a:solidFill>
              </a:rPr>
              <a:t> </a:t>
            </a:r>
            <a:r>
              <a:rPr lang="de-DE" sz="2800" dirty="0" err="1">
                <a:solidFill>
                  <a:prstClr val="black"/>
                </a:solidFill>
              </a:rPr>
              <a:t>the</a:t>
            </a:r>
            <a:r>
              <a:rPr lang="de-DE" sz="2800" dirty="0">
                <a:solidFill>
                  <a:prstClr val="black"/>
                </a:solidFill>
              </a:rPr>
              <a:t> </a:t>
            </a:r>
            <a:r>
              <a:rPr lang="de-DE" sz="2800" b="1" dirty="0" err="1">
                <a:solidFill>
                  <a:prstClr val="black"/>
                </a:solidFill>
              </a:rPr>
              <a:t>desired</a:t>
            </a:r>
            <a:r>
              <a:rPr lang="de-DE" sz="2800" b="1" dirty="0">
                <a:solidFill>
                  <a:prstClr val="black"/>
                </a:solidFill>
              </a:rPr>
              <a:t> </a:t>
            </a:r>
            <a:r>
              <a:rPr lang="de-DE" sz="2800" b="1" dirty="0" err="1">
                <a:solidFill>
                  <a:prstClr val="black"/>
                </a:solidFill>
              </a:rPr>
              <a:t>set</a:t>
            </a:r>
            <a:r>
              <a:rPr lang="de-DE" sz="2800" b="1" dirty="0">
                <a:solidFill>
                  <a:prstClr val="black"/>
                </a:solidFill>
              </a:rPr>
              <a:t> </a:t>
            </a:r>
            <a:r>
              <a:rPr lang="de-DE" sz="2800" b="1" dirty="0" err="1">
                <a:solidFill>
                  <a:prstClr val="black"/>
                </a:solidFill>
              </a:rPr>
              <a:t>of</a:t>
            </a:r>
            <a:r>
              <a:rPr lang="de-DE" sz="2800" b="1" dirty="0">
                <a:solidFill>
                  <a:prstClr val="black"/>
                </a:solidFill>
              </a:rPr>
              <a:t> </a:t>
            </a:r>
            <a:r>
              <a:rPr lang="de-DE" sz="2800" b="1" dirty="0" err="1">
                <a:solidFill>
                  <a:prstClr val="black"/>
                </a:solidFill>
              </a:rPr>
              <a:t>competences</a:t>
            </a:r>
            <a:r>
              <a:rPr lang="de-DE" sz="2800" dirty="0">
                <a:solidFill>
                  <a:prstClr val="black"/>
                </a:solidFill>
              </a:rPr>
              <a:t>.</a:t>
            </a:r>
          </a:p>
          <a:p>
            <a:pPr marL="0" indent="0">
              <a:buNone/>
            </a:pPr>
            <a:r>
              <a:rPr lang="de-DE" sz="2800" dirty="0">
                <a:solidFill>
                  <a:prstClr val="black"/>
                </a:solidFill>
              </a:rPr>
              <a:t>The </a:t>
            </a:r>
            <a:r>
              <a:rPr lang="de-DE" sz="2800" dirty="0" err="1">
                <a:solidFill>
                  <a:prstClr val="black"/>
                </a:solidFill>
              </a:rPr>
              <a:t>learning</a:t>
            </a:r>
            <a:r>
              <a:rPr lang="de-DE" sz="2800" dirty="0">
                <a:solidFill>
                  <a:prstClr val="black"/>
                </a:solidFill>
              </a:rPr>
              <a:t> </a:t>
            </a:r>
            <a:r>
              <a:rPr lang="de-DE" sz="2800" dirty="0" err="1">
                <a:solidFill>
                  <a:prstClr val="black"/>
                </a:solidFill>
              </a:rPr>
              <a:t>pathway</a:t>
            </a:r>
            <a:r>
              <a:rPr lang="de-DE" sz="2800" dirty="0">
                <a:solidFill>
                  <a:prstClr val="black"/>
                </a:solidFill>
              </a:rPr>
              <a:t> </a:t>
            </a:r>
            <a:r>
              <a:rPr lang="de-DE" sz="2800" b="1" dirty="0" err="1">
                <a:solidFill>
                  <a:prstClr val="black"/>
                </a:solidFill>
              </a:rPr>
              <a:t>may</a:t>
            </a:r>
            <a:r>
              <a:rPr lang="de-DE" sz="2800" b="1" dirty="0">
                <a:solidFill>
                  <a:prstClr val="black"/>
                </a:solidFill>
              </a:rPr>
              <a:t> </a:t>
            </a:r>
            <a:r>
              <a:rPr lang="de-DE" sz="2800" b="1" dirty="0" err="1">
                <a:solidFill>
                  <a:prstClr val="black"/>
                </a:solidFill>
              </a:rPr>
              <a:t>be</a:t>
            </a:r>
            <a:r>
              <a:rPr lang="de-DE" sz="2800" b="1" dirty="0">
                <a:solidFill>
                  <a:prstClr val="black"/>
                </a:solidFill>
              </a:rPr>
              <a:t> </a:t>
            </a:r>
            <a:r>
              <a:rPr lang="de-DE" sz="2800" dirty="0" err="1">
                <a:solidFill>
                  <a:prstClr val="black"/>
                </a:solidFill>
              </a:rPr>
              <a:t>signposted</a:t>
            </a:r>
            <a:r>
              <a:rPr lang="de-DE" sz="2800" dirty="0">
                <a:solidFill>
                  <a:prstClr val="black"/>
                </a:solidFill>
              </a:rPr>
              <a:t>…(</a:t>
            </a:r>
            <a:r>
              <a:rPr lang="de-DE" sz="2800" dirty="0" err="1">
                <a:solidFill>
                  <a:prstClr val="black"/>
                </a:solidFill>
              </a:rPr>
              <a:t>including</a:t>
            </a:r>
            <a:r>
              <a:rPr lang="de-DE" sz="2800" dirty="0">
                <a:solidFill>
                  <a:prstClr val="black"/>
                </a:solidFill>
              </a:rPr>
              <a:t> </a:t>
            </a:r>
            <a:r>
              <a:rPr lang="de-DE" sz="2800" dirty="0" err="1">
                <a:solidFill>
                  <a:prstClr val="black"/>
                </a:solidFill>
              </a:rPr>
              <a:t>the</a:t>
            </a:r>
            <a:r>
              <a:rPr lang="de-DE" sz="2800" dirty="0">
                <a:solidFill>
                  <a:prstClr val="black"/>
                </a:solidFill>
              </a:rPr>
              <a:t> </a:t>
            </a:r>
            <a:r>
              <a:rPr lang="de-DE" sz="2800" dirty="0" err="1">
                <a:solidFill>
                  <a:prstClr val="black"/>
                </a:solidFill>
              </a:rPr>
              <a:t>recognition</a:t>
            </a:r>
            <a:r>
              <a:rPr lang="de-DE" sz="2800" dirty="0">
                <a:solidFill>
                  <a:prstClr val="black"/>
                </a:solidFill>
              </a:rPr>
              <a:t> </a:t>
            </a:r>
            <a:r>
              <a:rPr lang="de-DE" sz="2800" dirty="0" err="1">
                <a:solidFill>
                  <a:prstClr val="black"/>
                </a:solidFill>
              </a:rPr>
              <a:t>of</a:t>
            </a:r>
            <a:r>
              <a:rPr lang="de-DE" sz="2800" dirty="0">
                <a:solidFill>
                  <a:prstClr val="black"/>
                </a:solidFill>
              </a:rPr>
              <a:t> </a:t>
            </a:r>
            <a:r>
              <a:rPr lang="de-DE" sz="2800" b="1" dirty="0" err="1">
                <a:solidFill>
                  <a:prstClr val="black"/>
                </a:solidFill>
              </a:rPr>
              <a:t>prior</a:t>
            </a:r>
            <a:r>
              <a:rPr lang="de-DE" sz="2800" b="1" dirty="0">
                <a:solidFill>
                  <a:prstClr val="black"/>
                </a:solidFill>
              </a:rPr>
              <a:t> </a:t>
            </a:r>
            <a:r>
              <a:rPr lang="de-DE" sz="2800" b="1" dirty="0" err="1">
                <a:solidFill>
                  <a:prstClr val="black"/>
                </a:solidFill>
              </a:rPr>
              <a:t>learning</a:t>
            </a:r>
            <a:r>
              <a:rPr lang="de-DE" sz="2800" b="1" dirty="0">
                <a:solidFill>
                  <a:prstClr val="black"/>
                </a:solidFill>
              </a:rPr>
              <a:t> </a:t>
            </a:r>
            <a:r>
              <a:rPr lang="de-DE" sz="2800" b="1" dirty="0" err="1">
                <a:solidFill>
                  <a:prstClr val="black"/>
                </a:solidFill>
              </a:rPr>
              <a:t>and</a:t>
            </a:r>
            <a:r>
              <a:rPr lang="de-DE" sz="2800" b="1" dirty="0">
                <a:solidFill>
                  <a:prstClr val="black"/>
                </a:solidFill>
              </a:rPr>
              <a:t> </a:t>
            </a:r>
            <a:r>
              <a:rPr lang="de-DE" sz="2800" b="1" dirty="0" err="1">
                <a:solidFill>
                  <a:prstClr val="black"/>
                </a:solidFill>
              </a:rPr>
              <a:t>experience</a:t>
            </a:r>
            <a:r>
              <a:rPr lang="de-DE" sz="2800" dirty="0">
                <a:solidFill>
                  <a:prstClr val="black"/>
                </a:solidFill>
              </a:rPr>
              <a:t>) </a:t>
            </a:r>
          </a:p>
          <a:p>
            <a:pPr marL="0" indent="0">
              <a:buNone/>
            </a:pPr>
            <a:r>
              <a:rPr lang="de-DE" sz="2800" b="1" dirty="0">
                <a:solidFill>
                  <a:prstClr val="black"/>
                </a:solidFill>
              </a:rPr>
              <a:t>Different </a:t>
            </a:r>
            <a:r>
              <a:rPr lang="de-DE" sz="2800" b="1" dirty="0" err="1">
                <a:solidFill>
                  <a:prstClr val="black"/>
                </a:solidFill>
              </a:rPr>
              <a:t>pathways</a:t>
            </a:r>
            <a:r>
              <a:rPr lang="de-DE" sz="2800" dirty="0">
                <a:solidFill>
                  <a:prstClr val="black"/>
                </a:solidFill>
              </a:rPr>
              <a:t> </a:t>
            </a:r>
            <a:r>
              <a:rPr lang="de-DE" sz="2800" dirty="0" err="1">
                <a:solidFill>
                  <a:prstClr val="black"/>
                </a:solidFill>
              </a:rPr>
              <a:t>may</a:t>
            </a:r>
            <a:r>
              <a:rPr lang="de-DE" sz="2800" dirty="0">
                <a:solidFill>
                  <a:prstClr val="black"/>
                </a:solidFill>
              </a:rPr>
              <a:t> </a:t>
            </a:r>
            <a:r>
              <a:rPr lang="de-DE" sz="2800" dirty="0" err="1">
                <a:solidFill>
                  <a:prstClr val="black"/>
                </a:solidFill>
              </a:rPr>
              <a:t>lead</a:t>
            </a:r>
            <a:r>
              <a:rPr lang="de-DE" sz="2800" dirty="0">
                <a:solidFill>
                  <a:prstClr val="black"/>
                </a:solidFill>
              </a:rPr>
              <a:t> </a:t>
            </a:r>
            <a:r>
              <a:rPr lang="de-DE" sz="2800" dirty="0" err="1">
                <a:solidFill>
                  <a:prstClr val="black"/>
                </a:solidFill>
              </a:rPr>
              <a:t>to</a:t>
            </a:r>
            <a:r>
              <a:rPr lang="de-DE" sz="2800" dirty="0">
                <a:solidFill>
                  <a:prstClr val="black"/>
                </a:solidFill>
              </a:rPr>
              <a:t> </a:t>
            </a:r>
            <a:r>
              <a:rPr lang="de-DE" sz="2800" dirty="0" err="1">
                <a:solidFill>
                  <a:prstClr val="black"/>
                </a:solidFill>
              </a:rPr>
              <a:t>the</a:t>
            </a:r>
            <a:r>
              <a:rPr lang="de-DE" sz="2800" dirty="0">
                <a:solidFill>
                  <a:prstClr val="black"/>
                </a:solidFill>
              </a:rPr>
              <a:t> </a:t>
            </a:r>
            <a:r>
              <a:rPr lang="de-DE" sz="2800" dirty="0" err="1">
                <a:solidFill>
                  <a:prstClr val="black"/>
                </a:solidFill>
              </a:rPr>
              <a:t>award</a:t>
            </a:r>
            <a:r>
              <a:rPr lang="de-DE" sz="2800" dirty="0">
                <a:solidFill>
                  <a:prstClr val="black"/>
                </a:solidFill>
              </a:rPr>
              <a:t> </a:t>
            </a:r>
            <a:r>
              <a:rPr lang="de-DE" sz="2800" dirty="0" err="1">
                <a:solidFill>
                  <a:prstClr val="black"/>
                </a:solidFill>
              </a:rPr>
              <a:t>of</a:t>
            </a:r>
            <a:r>
              <a:rPr lang="de-DE" sz="2800" dirty="0">
                <a:solidFill>
                  <a:prstClr val="black"/>
                </a:solidFill>
              </a:rPr>
              <a:t> </a:t>
            </a:r>
            <a:r>
              <a:rPr lang="de-DE" sz="2800" dirty="0" err="1">
                <a:solidFill>
                  <a:prstClr val="black"/>
                </a:solidFill>
              </a:rPr>
              <a:t>the</a:t>
            </a:r>
            <a:r>
              <a:rPr lang="de-DE" sz="2800" dirty="0">
                <a:solidFill>
                  <a:prstClr val="black"/>
                </a:solidFill>
              </a:rPr>
              <a:t> </a:t>
            </a:r>
            <a:r>
              <a:rPr lang="de-DE" sz="2800" b="1" dirty="0">
                <a:solidFill>
                  <a:prstClr val="black"/>
                </a:solidFill>
              </a:rPr>
              <a:t>same </a:t>
            </a:r>
            <a:r>
              <a:rPr lang="de-DE" sz="2800" b="1" dirty="0" err="1">
                <a:solidFill>
                  <a:prstClr val="black"/>
                </a:solidFill>
              </a:rPr>
              <a:t>qualification</a:t>
            </a:r>
            <a:endParaRPr lang="de-DE" sz="2800" b="1" dirty="0">
              <a:solidFill>
                <a:prstClr val="black"/>
              </a:solidFill>
            </a:endParaRPr>
          </a:p>
          <a:p>
            <a:pPr marL="0" indent="0">
              <a:buNone/>
            </a:pPr>
            <a:r>
              <a:rPr lang="de-DE" sz="2800" dirty="0" err="1">
                <a:solidFill>
                  <a:prstClr val="black"/>
                </a:solidFill>
              </a:rPr>
              <a:t>It</a:t>
            </a:r>
            <a:r>
              <a:rPr lang="de-DE" sz="2800" dirty="0">
                <a:solidFill>
                  <a:prstClr val="black"/>
                </a:solidFill>
              </a:rPr>
              <a:t> </a:t>
            </a:r>
            <a:r>
              <a:rPr lang="de-DE" sz="2800" dirty="0" err="1">
                <a:solidFill>
                  <a:prstClr val="black"/>
                </a:solidFill>
              </a:rPr>
              <a:t>emphasises</a:t>
            </a:r>
            <a:r>
              <a:rPr lang="de-DE" sz="2800" dirty="0">
                <a:solidFill>
                  <a:prstClr val="black"/>
                </a:solidFill>
              </a:rPr>
              <a:t> </a:t>
            </a:r>
            <a:r>
              <a:rPr lang="de-DE" sz="2800" dirty="0" err="1">
                <a:solidFill>
                  <a:prstClr val="black"/>
                </a:solidFill>
              </a:rPr>
              <a:t>the</a:t>
            </a:r>
            <a:r>
              <a:rPr lang="de-DE" sz="2800" dirty="0">
                <a:solidFill>
                  <a:prstClr val="black"/>
                </a:solidFill>
              </a:rPr>
              <a:t> </a:t>
            </a:r>
            <a:r>
              <a:rPr lang="de-DE" sz="2800" b="1" dirty="0" err="1">
                <a:solidFill>
                  <a:prstClr val="black"/>
                </a:solidFill>
              </a:rPr>
              <a:t>choice</a:t>
            </a:r>
            <a:r>
              <a:rPr lang="de-DE" sz="2800" dirty="0">
                <a:solidFill>
                  <a:prstClr val="black"/>
                </a:solidFill>
              </a:rPr>
              <a:t> </a:t>
            </a:r>
            <a:r>
              <a:rPr lang="de-DE" sz="2800" dirty="0" err="1">
                <a:solidFill>
                  <a:prstClr val="black"/>
                </a:solidFill>
              </a:rPr>
              <a:t>of</a:t>
            </a:r>
            <a:r>
              <a:rPr lang="de-DE" sz="2800" dirty="0">
                <a:solidFill>
                  <a:prstClr val="black"/>
                </a:solidFill>
              </a:rPr>
              <a:t> </a:t>
            </a:r>
            <a:r>
              <a:rPr lang="de-DE" sz="2800" dirty="0" err="1">
                <a:solidFill>
                  <a:prstClr val="black"/>
                </a:solidFill>
              </a:rPr>
              <a:t>the</a:t>
            </a:r>
            <a:r>
              <a:rPr lang="de-DE" sz="2800" dirty="0">
                <a:solidFill>
                  <a:prstClr val="black"/>
                </a:solidFill>
              </a:rPr>
              <a:t> </a:t>
            </a:r>
            <a:r>
              <a:rPr lang="de-DE" sz="2800" dirty="0" err="1">
                <a:solidFill>
                  <a:prstClr val="black"/>
                </a:solidFill>
              </a:rPr>
              <a:t>student</a:t>
            </a:r>
            <a:r>
              <a:rPr lang="de-DE" sz="2800" dirty="0">
                <a:solidFill>
                  <a:prstClr val="black"/>
                </a:solidFill>
              </a:rPr>
              <a:t> in </a:t>
            </a:r>
            <a:r>
              <a:rPr lang="de-DE" sz="2800" dirty="0" err="1">
                <a:solidFill>
                  <a:prstClr val="black"/>
                </a:solidFill>
              </a:rPr>
              <a:t>reaching</a:t>
            </a:r>
            <a:r>
              <a:rPr lang="de-DE" sz="2800" dirty="0">
                <a:solidFill>
                  <a:prstClr val="black"/>
                </a:solidFill>
              </a:rPr>
              <a:t> </a:t>
            </a:r>
            <a:r>
              <a:rPr lang="de-DE" sz="2800" dirty="0" err="1">
                <a:solidFill>
                  <a:prstClr val="black"/>
                </a:solidFill>
              </a:rPr>
              <a:t>the</a:t>
            </a:r>
            <a:r>
              <a:rPr lang="de-DE" sz="2800" dirty="0">
                <a:solidFill>
                  <a:prstClr val="black"/>
                </a:solidFill>
              </a:rPr>
              <a:t> </a:t>
            </a:r>
            <a:r>
              <a:rPr lang="de-DE" sz="2800" b="1" dirty="0" err="1">
                <a:solidFill>
                  <a:prstClr val="black"/>
                </a:solidFill>
              </a:rPr>
              <a:t>desired</a:t>
            </a:r>
            <a:r>
              <a:rPr lang="de-DE" sz="2800" b="1" dirty="0">
                <a:solidFill>
                  <a:prstClr val="black"/>
                </a:solidFill>
              </a:rPr>
              <a:t> </a:t>
            </a:r>
            <a:r>
              <a:rPr lang="de-DE" sz="2800" b="1" dirty="0" err="1">
                <a:solidFill>
                  <a:prstClr val="black"/>
                </a:solidFill>
              </a:rPr>
              <a:t>educational</a:t>
            </a:r>
            <a:r>
              <a:rPr lang="de-DE" sz="2800" b="1" dirty="0">
                <a:solidFill>
                  <a:prstClr val="black"/>
                </a:solidFill>
              </a:rPr>
              <a:t> </a:t>
            </a:r>
            <a:r>
              <a:rPr lang="de-DE" sz="2800" b="1" dirty="0" err="1">
                <a:solidFill>
                  <a:prstClr val="black"/>
                </a:solidFill>
              </a:rPr>
              <a:t>goals</a:t>
            </a:r>
            <a:r>
              <a:rPr lang="de-DE" sz="2800" dirty="0">
                <a:solidFill>
                  <a:prstClr val="black"/>
                </a:solidFill>
              </a:rPr>
              <a:t>.</a:t>
            </a:r>
          </a:p>
          <a:p>
            <a:pPr marL="0" indent="0">
              <a:buNone/>
            </a:pPr>
            <a:endParaRPr lang="de-DE" b="1" dirty="0">
              <a:solidFill>
                <a:prstClr val="black"/>
              </a:solidFill>
            </a:endParaRPr>
          </a:p>
        </p:txBody>
      </p:sp>
    </p:spTree>
    <p:extLst>
      <p:ext uri="{BB962C8B-B14F-4D97-AF65-F5344CB8AC3E}">
        <p14:creationId xmlns:p14="http://schemas.microsoft.com/office/powerpoint/2010/main" val="11995434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0" y="0"/>
          <a:ext cx="12192000" cy="701325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xmlns="" val="3548578565"/>
                    </a:ext>
                  </a:extLst>
                </a:gridCol>
              </a:tblGrid>
              <a:tr h="532256">
                <a:tc>
                  <a:txBody>
                    <a:bodyPr/>
                    <a:lstStyle/>
                    <a:p>
                      <a:pPr algn="ctr"/>
                      <a:r>
                        <a:rPr lang="de-DE" sz="2800" dirty="0" smtClean="0"/>
                        <a:t>3. Check (formative)</a:t>
                      </a:r>
                      <a:endParaRPr lang="de-DE" sz="2800" dirty="0"/>
                    </a:p>
                  </a:txBody>
                  <a:tcPr/>
                </a:tc>
                <a:extLst>
                  <a:ext uri="{0D108BD9-81ED-4DB2-BD59-A6C34878D82A}">
                    <a16:rowId xmlns:a16="http://schemas.microsoft.com/office/drawing/2014/main" xmlns="" val="185690853"/>
                  </a:ext>
                </a:extLst>
              </a:tr>
              <a:tr h="6481003">
                <a:tc>
                  <a:txBody>
                    <a:bodyPr/>
                    <a:lstStyle/>
                    <a:p>
                      <a:pPr algn="ctr"/>
                      <a:endParaRPr lang="de-DE" sz="2400" b="1" dirty="0" smtClean="0">
                        <a:solidFill>
                          <a:srgbClr val="FF0000"/>
                        </a:solidFill>
                      </a:endParaRPr>
                    </a:p>
                    <a:p>
                      <a:pPr algn="ctr"/>
                      <a:r>
                        <a:rPr lang="de-DE" sz="2400" b="1" dirty="0" smtClean="0">
                          <a:solidFill>
                            <a:srgbClr val="FF0000"/>
                          </a:solidFill>
                        </a:rPr>
                        <a:t>Programme Implementation</a:t>
                      </a:r>
                    </a:p>
                    <a:p>
                      <a:pPr algn="ctr"/>
                      <a:r>
                        <a:rPr lang="de-DE" sz="1800" b="0" dirty="0" smtClean="0">
                          <a:solidFill>
                            <a:schemeClr val="tx1"/>
                          </a:solidFill>
                        </a:rPr>
                        <a:t>Communication (Internal / </a:t>
                      </a:r>
                      <a:r>
                        <a:rPr lang="de-DE" sz="1800" b="0" dirty="0" err="1" smtClean="0">
                          <a:solidFill>
                            <a:schemeClr val="tx1"/>
                          </a:solidFill>
                        </a:rPr>
                        <a:t>External</a:t>
                      </a:r>
                      <a:r>
                        <a:rPr lang="de-DE" sz="1800" b="0" dirty="0" smtClean="0">
                          <a:solidFill>
                            <a:schemeClr val="tx1"/>
                          </a:solidFill>
                        </a:rPr>
                        <a:t>)</a:t>
                      </a:r>
                    </a:p>
                    <a:p>
                      <a:pPr algn="ctr"/>
                      <a:r>
                        <a:rPr lang="de-DE" sz="1800" b="0" dirty="0" smtClean="0">
                          <a:solidFill>
                            <a:schemeClr val="tx1"/>
                          </a:solidFill>
                        </a:rPr>
                        <a:t>Admission</a:t>
                      </a:r>
                    </a:p>
                    <a:p>
                      <a:pPr algn="ctr"/>
                      <a:r>
                        <a:rPr lang="de-DE" sz="1800" b="0" dirty="0" smtClean="0">
                          <a:solidFill>
                            <a:schemeClr val="tx1"/>
                          </a:solidFill>
                        </a:rPr>
                        <a:t>Progression</a:t>
                      </a:r>
                    </a:p>
                    <a:p>
                      <a:pPr algn="ctr"/>
                      <a:r>
                        <a:rPr lang="de-DE" sz="1800" b="0" dirty="0" err="1" smtClean="0">
                          <a:solidFill>
                            <a:schemeClr val="tx1"/>
                          </a:solidFill>
                        </a:rPr>
                        <a:t>Self</a:t>
                      </a:r>
                      <a:r>
                        <a:rPr lang="de-DE" sz="1800" b="0" dirty="0" smtClean="0">
                          <a:solidFill>
                            <a:schemeClr val="tx1"/>
                          </a:solidFill>
                        </a:rPr>
                        <a:t>-(Independent) Study</a:t>
                      </a:r>
                    </a:p>
                    <a:p>
                      <a:pPr algn="ctr"/>
                      <a:r>
                        <a:rPr lang="de-DE" sz="1800" b="0" dirty="0" smtClean="0">
                          <a:solidFill>
                            <a:schemeClr val="tx1"/>
                          </a:solidFill>
                        </a:rPr>
                        <a:t>Teaching </a:t>
                      </a:r>
                      <a:r>
                        <a:rPr lang="de-DE" sz="1800" b="0" dirty="0" err="1" smtClean="0">
                          <a:solidFill>
                            <a:schemeClr val="tx1"/>
                          </a:solidFill>
                        </a:rPr>
                        <a:t>Staff</a:t>
                      </a:r>
                      <a:endParaRPr lang="de-DE" sz="1800" b="0" dirty="0" smtClean="0">
                        <a:solidFill>
                          <a:schemeClr val="tx1"/>
                        </a:solidFill>
                      </a:endParaRPr>
                    </a:p>
                    <a:p>
                      <a:pPr algn="ctr"/>
                      <a:r>
                        <a:rPr lang="de-DE" sz="1800" b="0" dirty="0" smtClean="0">
                          <a:solidFill>
                            <a:schemeClr val="tx1"/>
                          </a:solidFill>
                        </a:rPr>
                        <a:t>Learning Resources </a:t>
                      </a:r>
                      <a:r>
                        <a:rPr lang="de-DE" sz="1800" b="0" dirty="0" err="1" smtClean="0">
                          <a:solidFill>
                            <a:schemeClr val="tx1"/>
                          </a:solidFill>
                        </a:rPr>
                        <a:t>and</a:t>
                      </a:r>
                      <a:r>
                        <a:rPr lang="de-DE" sz="1800" b="0" dirty="0" smtClean="0">
                          <a:solidFill>
                            <a:schemeClr val="tx1"/>
                          </a:solidFill>
                        </a:rPr>
                        <a:t> Student Support</a:t>
                      </a:r>
                    </a:p>
                    <a:p>
                      <a:pPr algn="ctr"/>
                      <a:r>
                        <a:rPr lang="de-DE" sz="1800" b="0" dirty="0" smtClean="0">
                          <a:solidFill>
                            <a:schemeClr val="tx1"/>
                          </a:solidFill>
                        </a:rPr>
                        <a:t>(Learning, Teaching, </a:t>
                      </a:r>
                      <a:r>
                        <a:rPr lang="de-DE" sz="1800" b="0" dirty="0" err="1" smtClean="0">
                          <a:solidFill>
                            <a:schemeClr val="tx1"/>
                          </a:solidFill>
                        </a:rPr>
                        <a:t>Counselling</a:t>
                      </a:r>
                      <a:r>
                        <a:rPr lang="de-DE" sz="1800" b="0" baseline="0" dirty="0" smtClean="0">
                          <a:solidFill>
                            <a:schemeClr val="tx1"/>
                          </a:solidFill>
                        </a:rPr>
                        <a:t> / Coaching)</a:t>
                      </a:r>
                      <a:endParaRPr lang="de-DE" sz="1800" b="0" dirty="0" smtClean="0">
                        <a:solidFill>
                          <a:schemeClr val="tx1"/>
                        </a:solidFill>
                      </a:endParaRPr>
                    </a:p>
                    <a:p>
                      <a:pPr algn="ctr"/>
                      <a:endParaRPr lang="de-DE" sz="1800" b="0" dirty="0" smtClean="0">
                        <a:solidFill>
                          <a:schemeClr val="tx1"/>
                        </a:solidFill>
                      </a:endParaRPr>
                    </a:p>
                    <a:p>
                      <a:pPr algn="ctr"/>
                      <a:endParaRPr lang="de-DE" sz="1800" b="0" dirty="0" smtClean="0">
                        <a:solidFill>
                          <a:schemeClr val="tx1"/>
                        </a:solidFill>
                      </a:endParaRPr>
                    </a:p>
                    <a:p>
                      <a:pPr algn="ctr"/>
                      <a:r>
                        <a:rPr lang="de-DE" sz="2400" b="1" dirty="0" smtClean="0">
                          <a:solidFill>
                            <a:srgbClr val="FF0000"/>
                          </a:solidFill>
                        </a:rPr>
                        <a:t>Programme Monitoring (</a:t>
                      </a:r>
                      <a:r>
                        <a:rPr lang="de-DE" sz="2400" b="1" dirty="0" err="1" smtClean="0">
                          <a:solidFill>
                            <a:srgbClr val="FF0000"/>
                          </a:solidFill>
                        </a:rPr>
                        <a:t>ongoing</a:t>
                      </a:r>
                      <a:r>
                        <a:rPr lang="de-DE" sz="2400" b="1" dirty="0" smtClean="0">
                          <a:solidFill>
                            <a:srgbClr val="FF0000"/>
                          </a:solidFill>
                        </a:rPr>
                        <a:t>)</a:t>
                      </a:r>
                    </a:p>
                    <a:p>
                      <a:pPr algn="ctr"/>
                      <a:r>
                        <a:rPr lang="de-DE" sz="1800" b="0" dirty="0" smtClean="0">
                          <a:solidFill>
                            <a:schemeClr val="tx1"/>
                          </a:solidFill>
                        </a:rPr>
                        <a:t>Study </a:t>
                      </a:r>
                      <a:r>
                        <a:rPr lang="de-DE" sz="1800" b="0" dirty="0" err="1" smtClean="0">
                          <a:solidFill>
                            <a:schemeClr val="tx1"/>
                          </a:solidFill>
                        </a:rPr>
                        <a:t>results</a:t>
                      </a:r>
                      <a:endParaRPr lang="de-DE" sz="1800" b="0" dirty="0" smtClean="0">
                        <a:solidFill>
                          <a:schemeClr val="tx1"/>
                        </a:solidFill>
                      </a:endParaRPr>
                    </a:p>
                    <a:p>
                      <a:pPr algn="ctr"/>
                      <a:r>
                        <a:rPr lang="de-DE" sz="1800" b="0" dirty="0" err="1" smtClean="0">
                          <a:solidFill>
                            <a:schemeClr val="tx1"/>
                          </a:solidFill>
                        </a:rPr>
                        <a:t>Applica</a:t>
                      </a:r>
                      <a:r>
                        <a:rPr lang="de-DE" sz="1800" b="0" baseline="0" dirty="0" err="1" smtClean="0">
                          <a:solidFill>
                            <a:schemeClr val="tx1"/>
                          </a:solidFill>
                        </a:rPr>
                        <a:t>nts</a:t>
                      </a:r>
                      <a:r>
                        <a:rPr lang="de-DE" sz="1800" b="0" baseline="0" dirty="0" smtClean="0">
                          <a:solidFill>
                            <a:schemeClr val="tx1"/>
                          </a:solidFill>
                        </a:rPr>
                        <a:t>/</a:t>
                      </a:r>
                      <a:r>
                        <a:rPr lang="de-DE" sz="1800" b="0" baseline="0" dirty="0" err="1" smtClean="0">
                          <a:solidFill>
                            <a:schemeClr val="tx1"/>
                          </a:solidFill>
                        </a:rPr>
                        <a:t>Application</a:t>
                      </a:r>
                      <a:endParaRPr lang="de-DE" sz="1800" b="0" baseline="0" dirty="0" smtClean="0">
                        <a:solidFill>
                          <a:schemeClr val="tx1"/>
                        </a:solidFill>
                      </a:endParaRPr>
                    </a:p>
                    <a:p>
                      <a:pPr algn="ctr"/>
                      <a:r>
                        <a:rPr lang="de-DE" sz="1800" b="0" baseline="0" dirty="0" smtClean="0">
                          <a:solidFill>
                            <a:schemeClr val="tx1"/>
                          </a:solidFill>
                        </a:rPr>
                        <a:t>Programme</a:t>
                      </a:r>
                    </a:p>
                    <a:p>
                      <a:pPr algn="ctr"/>
                      <a:r>
                        <a:rPr lang="de-DE" sz="1800" b="0" baseline="0" dirty="0" err="1" smtClean="0">
                          <a:solidFill>
                            <a:schemeClr val="tx1"/>
                          </a:solidFill>
                        </a:rPr>
                        <a:t>Students</a:t>
                      </a:r>
                      <a:endParaRPr lang="de-DE" sz="1800" b="0" baseline="0" dirty="0" smtClean="0">
                        <a:solidFill>
                          <a:schemeClr val="tx1"/>
                        </a:solidFill>
                      </a:endParaRPr>
                    </a:p>
                    <a:p>
                      <a:pPr algn="ctr"/>
                      <a:r>
                        <a:rPr lang="de-DE" sz="1800" b="0" baseline="0" dirty="0" err="1" smtClean="0">
                          <a:solidFill>
                            <a:schemeClr val="tx1"/>
                          </a:solidFill>
                        </a:rPr>
                        <a:t>Graduates</a:t>
                      </a:r>
                      <a:endParaRPr lang="de-DE" sz="1800" b="0" baseline="0" dirty="0" smtClean="0">
                        <a:solidFill>
                          <a:schemeClr val="tx1"/>
                        </a:solidFill>
                      </a:endParaRPr>
                    </a:p>
                    <a:p>
                      <a:pPr algn="ctr"/>
                      <a:r>
                        <a:rPr lang="de-DE" sz="1800" b="0" baseline="0" dirty="0" err="1" smtClean="0">
                          <a:solidFill>
                            <a:schemeClr val="tx1"/>
                          </a:solidFill>
                        </a:rPr>
                        <a:t>Success</a:t>
                      </a:r>
                      <a:r>
                        <a:rPr lang="de-DE" sz="1800" b="0" baseline="0" dirty="0" smtClean="0">
                          <a:solidFill>
                            <a:schemeClr val="tx1"/>
                          </a:solidFill>
                        </a:rPr>
                        <a:t> rate</a:t>
                      </a:r>
                    </a:p>
                    <a:p>
                      <a:pPr algn="ctr"/>
                      <a:r>
                        <a:rPr lang="de-DE" sz="1800" b="0" baseline="0" dirty="0" err="1" smtClean="0">
                          <a:solidFill>
                            <a:schemeClr val="tx1"/>
                          </a:solidFill>
                        </a:rPr>
                        <a:t>Graduates</a:t>
                      </a:r>
                      <a:endParaRPr lang="de-DE" sz="1800" b="0" baseline="0" dirty="0" smtClean="0">
                        <a:solidFill>
                          <a:schemeClr val="tx1"/>
                        </a:solidFill>
                      </a:endParaRPr>
                    </a:p>
                    <a:p>
                      <a:pPr algn="ctr"/>
                      <a:r>
                        <a:rPr lang="de-DE" sz="1800" b="0" baseline="0" dirty="0" smtClean="0">
                          <a:solidFill>
                            <a:schemeClr val="tx1"/>
                          </a:solidFill>
                        </a:rPr>
                        <a:t>Career </a:t>
                      </a:r>
                      <a:r>
                        <a:rPr lang="de-DE" sz="1800" b="0" baseline="0" dirty="0" err="1" smtClean="0">
                          <a:solidFill>
                            <a:schemeClr val="tx1"/>
                          </a:solidFill>
                        </a:rPr>
                        <a:t>pathways</a:t>
                      </a:r>
                      <a:r>
                        <a:rPr lang="de-DE" sz="1800" b="0" baseline="0" dirty="0" smtClean="0">
                          <a:solidFill>
                            <a:schemeClr val="tx1"/>
                          </a:solidFill>
                        </a:rPr>
                        <a:t> (</a:t>
                      </a:r>
                      <a:r>
                        <a:rPr lang="de-DE" sz="1800" b="0" baseline="0" dirty="0" err="1" smtClean="0">
                          <a:solidFill>
                            <a:schemeClr val="tx1"/>
                          </a:solidFill>
                        </a:rPr>
                        <a:t>alumni</a:t>
                      </a:r>
                      <a:r>
                        <a:rPr lang="de-DE" sz="1800" b="0" baseline="0" dirty="0" smtClean="0">
                          <a:solidFill>
                            <a:schemeClr val="tx1"/>
                          </a:solidFill>
                        </a:rPr>
                        <a:t>)</a:t>
                      </a:r>
                    </a:p>
                    <a:p>
                      <a:pPr algn="ctr"/>
                      <a:r>
                        <a:rPr lang="de-DE" sz="1800" b="0" baseline="0" dirty="0" err="1" smtClean="0">
                          <a:solidFill>
                            <a:schemeClr val="tx1"/>
                          </a:solidFill>
                        </a:rPr>
                        <a:t>Validity</a:t>
                      </a:r>
                      <a:r>
                        <a:rPr lang="de-DE" sz="1800" b="0" baseline="0" dirty="0" smtClean="0">
                          <a:solidFill>
                            <a:schemeClr val="tx1"/>
                          </a:solidFill>
                        </a:rPr>
                        <a:t> </a:t>
                      </a:r>
                      <a:r>
                        <a:rPr lang="de-DE" sz="1800" b="0" baseline="0" dirty="0" err="1" smtClean="0">
                          <a:solidFill>
                            <a:schemeClr val="tx1"/>
                          </a:solidFill>
                        </a:rPr>
                        <a:t>of</a:t>
                      </a:r>
                      <a:r>
                        <a:rPr lang="de-DE" sz="1800" b="0" baseline="0" dirty="0" smtClean="0">
                          <a:solidFill>
                            <a:schemeClr val="tx1"/>
                          </a:solidFill>
                        </a:rPr>
                        <a:t> </a:t>
                      </a:r>
                      <a:r>
                        <a:rPr lang="de-DE" sz="1800" b="0" baseline="0" dirty="0" err="1" smtClean="0">
                          <a:solidFill>
                            <a:schemeClr val="tx1"/>
                          </a:solidFill>
                        </a:rPr>
                        <a:t>the</a:t>
                      </a:r>
                      <a:r>
                        <a:rPr lang="de-DE" sz="1800" b="0" baseline="0" dirty="0" smtClean="0">
                          <a:solidFill>
                            <a:schemeClr val="tx1"/>
                          </a:solidFill>
                        </a:rPr>
                        <a:t> LO</a:t>
                      </a:r>
                      <a:endParaRPr lang="de-DE" sz="1800" b="0" dirty="0">
                        <a:solidFill>
                          <a:schemeClr val="tx1"/>
                        </a:solidFill>
                      </a:endParaRPr>
                    </a:p>
                  </a:txBody>
                  <a:tcPr/>
                </a:tc>
                <a:extLst>
                  <a:ext uri="{0D108BD9-81ED-4DB2-BD59-A6C34878D82A}">
                    <a16:rowId xmlns:a16="http://schemas.microsoft.com/office/drawing/2014/main" xmlns="" val="1082804323"/>
                  </a:ext>
                </a:extLst>
              </a:tr>
            </a:tbl>
          </a:graphicData>
        </a:graphic>
      </p:graphicFrame>
    </p:spTree>
    <p:extLst>
      <p:ext uri="{BB962C8B-B14F-4D97-AF65-F5344CB8AC3E}">
        <p14:creationId xmlns:p14="http://schemas.microsoft.com/office/powerpoint/2010/main" val="40243871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471487" y="1343027"/>
          <a:ext cx="11372852" cy="4723962"/>
        </p:xfrm>
        <a:graphic>
          <a:graphicData uri="http://schemas.openxmlformats.org/drawingml/2006/table">
            <a:tbl>
              <a:tblPr firstRow="1" bandRow="1">
                <a:tableStyleId>{5C22544A-7EE6-4342-B048-85BDC9FD1C3A}</a:tableStyleId>
              </a:tblPr>
              <a:tblGrid>
                <a:gridCol w="5686426">
                  <a:extLst>
                    <a:ext uri="{9D8B030D-6E8A-4147-A177-3AD203B41FA5}">
                      <a16:colId xmlns:a16="http://schemas.microsoft.com/office/drawing/2014/main" xmlns="" val="300156818"/>
                    </a:ext>
                  </a:extLst>
                </a:gridCol>
                <a:gridCol w="5686426">
                  <a:extLst>
                    <a:ext uri="{9D8B030D-6E8A-4147-A177-3AD203B41FA5}">
                      <a16:colId xmlns:a16="http://schemas.microsoft.com/office/drawing/2014/main" xmlns="" val="2214617405"/>
                    </a:ext>
                  </a:extLst>
                </a:gridCol>
              </a:tblGrid>
              <a:tr h="442911">
                <a:tc>
                  <a:txBody>
                    <a:bodyPr/>
                    <a:lstStyle/>
                    <a:p>
                      <a:pPr algn="ctr"/>
                      <a:r>
                        <a:rPr lang="de-DE" sz="2400" dirty="0" smtClean="0"/>
                        <a:t>State </a:t>
                      </a:r>
                      <a:r>
                        <a:rPr lang="de-DE" sz="2400" dirty="0" err="1" smtClean="0"/>
                        <a:t>of</a:t>
                      </a:r>
                      <a:r>
                        <a:rPr lang="de-DE" sz="2400" dirty="0" smtClean="0"/>
                        <a:t> Programme Implementation</a:t>
                      </a:r>
                      <a:endParaRPr lang="de-DE" sz="2400" dirty="0"/>
                    </a:p>
                  </a:txBody>
                  <a:tcPr/>
                </a:tc>
                <a:tc>
                  <a:txBody>
                    <a:bodyPr/>
                    <a:lstStyle/>
                    <a:p>
                      <a:pPr algn="ctr"/>
                      <a:r>
                        <a:rPr lang="de-DE" sz="2400" dirty="0" err="1" smtClean="0"/>
                        <a:t>Indicator</a:t>
                      </a:r>
                      <a:endParaRPr lang="de-DE" sz="2400" dirty="0"/>
                    </a:p>
                  </a:txBody>
                  <a:tcPr/>
                </a:tc>
                <a:extLst>
                  <a:ext uri="{0D108BD9-81ED-4DB2-BD59-A6C34878D82A}">
                    <a16:rowId xmlns:a16="http://schemas.microsoft.com/office/drawing/2014/main" xmlns="" val="3300162149"/>
                  </a:ext>
                </a:extLst>
              </a:tr>
              <a:tr h="711127">
                <a:tc>
                  <a:txBody>
                    <a:bodyPr/>
                    <a:lstStyle/>
                    <a:p>
                      <a:r>
                        <a:rPr lang="de-DE" dirty="0" smtClean="0"/>
                        <a:t>Internal / </a:t>
                      </a:r>
                      <a:r>
                        <a:rPr lang="de-DE" dirty="0" err="1" smtClean="0"/>
                        <a:t>external</a:t>
                      </a:r>
                      <a:r>
                        <a:rPr lang="de-DE" dirty="0" smtClean="0"/>
                        <a:t> </a:t>
                      </a:r>
                      <a:r>
                        <a:rPr lang="de-DE" dirty="0" err="1" smtClean="0"/>
                        <a:t>communication</a:t>
                      </a:r>
                      <a:endParaRPr lang="de-DE" dirty="0"/>
                    </a:p>
                  </a:txBody>
                  <a:tcPr/>
                </a:tc>
                <a:tc>
                  <a:txBody>
                    <a:bodyPr/>
                    <a:lstStyle/>
                    <a:p>
                      <a:r>
                        <a:rPr lang="de-DE" dirty="0" smtClean="0"/>
                        <a:t>Intranet, </a:t>
                      </a:r>
                      <a:r>
                        <a:rPr lang="de-DE" dirty="0" err="1" smtClean="0"/>
                        <a:t>meetings</a:t>
                      </a:r>
                      <a:r>
                        <a:rPr lang="de-DE" dirty="0" smtClean="0"/>
                        <a:t>, </a:t>
                      </a:r>
                      <a:r>
                        <a:rPr lang="de-DE" dirty="0" err="1" smtClean="0"/>
                        <a:t>workshops</a:t>
                      </a:r>
                      <a:r>
                        <a:rPr lang="de-DE" dirty="0" smtClean="0"/>
                        <a:t>, </a:t>
                      </a:r>
                      <a:r>
                        <a:rPr lang="de-DE" dirty="0" err="1" smtClean="0"/>
                        <a:t>trainings</a:t>
                      </a:r>
                      <a:r>
                        <a:rPr lang="de-DE" dirty="0" smtClean="0"/>
                        <a:t> Internet, </a:t>
                      </a:r>
                      <a:r>
                        <a:rPr lang="de-DE" dirty="0" err="1" smtClean="0"/>
                        <a:t>printed</a:t>
                      </a:r>
                      <a:r>
                        <a:rPr lang="de-DE" baseline="0" dirty="0" smtClean="0"/>
                        <a:t> </a:t>
                      </a:r>
                      <a:r>
                        <a:rPr lang="de-DE" baseline="0" dirty="0" err="1" smtClean="0"/>
                        <a:t>materials</a:t>
                      </a:r>
                      <a:r>
                        <a:rPr lang="de-DE" baseline="0" dirty="0" smtClean="0"/>
                        <a:t>, </a:t>
                      </a:r>
                      <a:r>
                        <a:rPr lang="de-DE" baseline="0" dirty="0" err="1" smtClean="0"/>
                        <a:t>conferences</a:t>
                      </a:r>
                      <a:r>
                        <a:rPr lang="de-DE" baseline="0" dirty="0" smtClean="0"/>
                        <a:t>, </a:t>
                      </a:r>
                      <a:r>
                        <a:rPr lang="de-DE" baseline="0" dirty="0" err="1" smtClean="0"/>
                        <a:t>presentations</a:t>
                      </a:r>
                      <a:endParaRPr lang="de-DE" dirty="0"/>
                    </a:p>
                  </a:txBody>
                  <a:tcPr/>
                </a:tc>
                <a:extLst>
                  <a:ext uri="{0D108BD9-81ED-4DB2-BD59-A6C34878D82A}">
                    <a16:rowId xmlns:a16="http://schemas.microsoft.com/office/drawing/2014/main" xmlns="" val="2010985104"/>
                  </a:ext>
                </a:extLst>
              </a:tr>
              <a:tr h="711127">
                <a:tc>
                  <a:txBody>
                    <a:bodyPr/>
                    <a:lstStyle/>
                    <a:p>
                      <a:r>
                        <a:rPr lang="de-DE" dirty="0" smtClean="0"/>
                        <a:t>Independent Study</a:t>
                      </a:r>
                      <a:endParaRPr lang="de-DE" dirty="0"/>
                    </a:p>
                  </a:txBody>
                  <a:tcPr/>
                </a:tc>
                <a:tc>
                  <a:txBody>
                    <a:bodyPr/>
                    <a:lstStyle/>
                    <a:p>
                      <a:r>
                        <a:rPr lang="de-DE" dirty="0" err="1" smtClean="0"/>
                        <a:t>Scheduled</a:t>
                      </a:r>
                      <a:r>
                        <a:rPr lang="de-DE" dirty="0" smtClean="0"/>
                        <a:t>;</a:t>
                      </a:r>
                    </a:p>
                    <a:p>
                      <a:r>
                        <a:rPr lang="de-DE" dirty="0" smtClean="0"/>
                        <a:t>Space, </a:t>
                      </a:r>
                      <a:r>
                        <a:rPr lang="de-DE" dirty="0" err="1" smtClean="0"/>
                        <a:t>other</a:t>
                      </a:r>
                      <a:r>
                        <a:rPr lang="de-DE" dirty="0" smtClean="0"/>
                        <a:t> </a:t>
                      </a:r>
                      <a:r>
                        <a:rPr lang="de-DE" dirty="0" err="1" smtClean="0"/>
                        <a:t>resources</a:t>
                      </a:r>
                      <a:r>
                        <a:rPr lang="de-DE" dirty="0" smtClean="0"/>
                        <a:t> (</a:t>
                      </a:r>
                      <a:r>
                        <a:rPr lang="de-DE" dirty="0" err="1" smtClean="0"/>
                        <a:t>laptops</a:t>
                      </a:r>
                      <a:r>
                        <a:rPr lang="de-DE" dirty="0" smtClean="0"/>
                        <a:t>, </a:t>
                      </a:r>
                      <a:r>
                        <a:rPr lang="de-DE" dirty="0" err="1" smtClean="0"/>
                        <a:t>printer</a:t>
                      </a:r>
                      <a:r>
                        <a:rPr lang="de-DE" dirty="0" smtClean="0"/>
                        <a:t>, etc.)</a:t>
                      </a:r>
                      <a:endParaRPr lang="de-DE" dirty="0"/>
                    </a:p>
                  </a:txBody>
                  <a:tcPr/>
                </a:tc>
                <a:extLst>
                  <a:ext uri="{0D108BD9-81ED-4DB2-BD59-A6C34878D82A}">
                    <a16:rowId xmlns:a16="http://schemas.microsoft.com/office/drawing/2014/main" xmlns="" val="1863318387"/>
                  </a:ext>
                </a:extLst>
              </a:tr>
              <a:tr h="711127">
                <a:tc>
                  <a:txBody>
                    <a:bodyPr/>
                    <a:lstStyle/>
                    <a:p>
                      <a:r>
                        <a:rPr lang="de-DE" dirty="0" smtClean="0"/>
                        <a:t>Student (</a:t>
                      </a:r>
                      <a:r>
                        <a:rPr lang="de-DE" dirty="0" err="1" smtClean="0"/>
                        <a:t>Learner</a:t>
                      </a:r>
                      <a:r>
                        <a:rPr lang="de-DE" dirty="0" smtClean="0"/>
                        <a:t>) Support</a:t>
                      </a:r>
                      <a:endParaRPr lang="de-DE" dirty="0"/>
                    </a:p>
                  </a:txBody>
                  <a:tcPr/>
                </a:tc>
                <a:tc>
                  <a:txBody>
                    <a:bodyPr/>
                    <a:lstStyle/>
                    <a:p>
                      <a:r>
                        <a:rPr lang="de-DE" dirty="0" smtClean="0"/>
                        <a:t>Learning </a:t>
                      </a:r>
                      <a:r>
                        <a:rPr lang="de-DE" dirty="0" err="1" smtClean="0"/>
                        <a:t>resources</a:t>
                      </a:r>
                      <a:endParaRPr lang="de-DE" dirty="0" smtClean="0"/>
                    </a:p>
                    <a:p>
                      <a:r>
                        <a:rPr lang="de-DE" dirty="0" err="1" smtClean="0"/>
                        <a:t>Scheduled</a:t>
                      </a:r>
                      <a:r>
                        <a:rPr lang="de-DE" baseline="0" dirty="0" smtClean="0"/>
                        <a:t> </a:t>
                      </a:r>
                      <a:r>
                        <a:rPr lang="de-DE" baseline="0" dirty="0" err="1" smtClean="0"/>
                        <a:t>counselling</a:t>
                      </a:r>
                      <a:r>
                        <a:rPr lang="de-DE" baseline="0" dirty="0" smtClean="0"/>
                        <a:t> / </a:t>
                      </a:r>
                      <a:r>
                        <a:rPr lang="de-DE" baseline="0" dirty="0" err="1" smtClean="0"/>
                        <a:t>coaching</a:t>
                      </a:r>
                      <a:endParaRPr lang="de-DE" dirty="0"/>
                    </a:p>
                  </a:txBody>
                  <a:tcPr/>
                </a:tc>
                <a:extLst>
                  <a:ext uri="{0D108BD9-81ED-4DB2-BD59-A6C34878D82A}">
                    <a16:rowId xmlns:a16="http://schemas.microsoft.com/office/drawing/2014/main" xmlns="" val="3897408784"/>
                  </a:ext>
                </a:extLst>
              </a:tr>
              <a:tr h="711127">
                <a:tc>
                  <a:txBody>
                    <a:bodyPr/>
                    <a:lstStyle/>
                    <a:p>
                      <a:r>
                        <a:rPr lang="de-DE" dirty="0" smtClean="0"/>
                        <a:t>Teaching </a:t>
                      </a:r>
                      <a:r>
                        <a:rPr lang="de-DE" dirty="0" err="1" smtClean="0"/>
                        <a:t>staff</a:t>
                      </a:r>
                      <a:endParaRPr lang="de-DE" dirty="0"/>
                    </a:p>
                  </a:txBody>
                  <a:tcPr/>
                </a:tc>
                <a:tc>
                  <a:txBody>
                    <a:bodyPr/>
                    <a:lstStyle/>
                    <a:p>
                      <a:r>
                        <a:rPr lang="de-DE" dirty="0" smtClean="0"/>
                        <a:t>Development </a:t>
                      </a:r>
                      <a:r>
                        <a:rPr lang="de-DE" dirty="0" err="1" smtClean="0"/>
                        <a:t>opportunities</a:t>
                      </a:r>
                      <a:endParaRPr lang="de-DE" dirty="0"/>
                    </a:p>
                  </a:txBody>
                  <a:tcPr/>
                </a:tc>
                <a:extLst>
                  <a:ext uri="{0D108BD9-81ED-4DB2-BD59-A6C34878D82A}">
                    <a16:rowId xmlns:a16="http://schemas.microsoft.com/office/drawing/2014/main" xmlns="" val="1004536048"/>
                  </a:ext>
                </a:extLst>
              </a:tr>
              <a:tr h="711127">
                <a:tc>
                  <a:txBody>
                    <a:bodyPr/>
                    <a:lstStyle/>
                    <a:p>
                      <a:r>
                        <a:rPr lang="de-DE" dirty="0" smtClean="0"/>
                        <a:t>Admission</a:t>
                      </a:r>
                      <a:endParaRPr lang="de-DE" dirty="0"/>
                    </a:p>
                  </a:txBody>
                  <a:tcPr/>
                </a:tc>
                <a:tc>
                  <a:txBody>
                    <a:bodyPr/>
                    <a:lstStyle/>
                    <a:p>
                      <a:r>
                        <a:rPr lang="de-DE" dirty="0" smtClean="0"/>
                        <a:t>See </a:t>
                      </a:r>
                      <a:r>
                        <a:rPr lang="de-DE" dirty="0" err="1" smtClean="0"/>
                        <a:t>existing</a:t>
                      </a:r>
                      <a:r>
                        <a:rPr lang="de-DE" dirty="0" smtClean="0"/>
                        <a:t> KPI</a:t>
                      </a:r>
                      <a:endParaRPr lang="de-DE" dirty="0"/>
                    </a:p>
                  </a:txBody>
                  <a:tcPr/>
                </a:tc>
                <a:extLst>
                  <a:ext uri="{0D108BD9-81ED-4DB2-BD59-A6C34878D82A}">
                    <a16:rowId xmlns:a16="http://schemas.microsoft.com/office/drawing/2014/main" xmlns="" val="3532892209"/>
                  </a:ext>
                </a:extLst>
              </a:tr>
              <a:tr h="711127">
                <a:tc>
                  <a:txBody>
                    <a:bodyPr/>
                    <a:lstStyle/>
                    <a:p>
                      <a:r>
                        <a:rPr lang="de-DE" dirty="0" err="1" smtClean="0"/>
                        <a:t>progression</a:t>
                      </a:r>
                      <a:endParaRPr lang="de-DE" dirty="0"/>
                    </a:p>
                  </a:txBody>
                  <a:tcPr/>
                </a:tc>
                <a:tc>
                  <a:txBody>
                    <a:bodyPr/>
                    <a:lstStyle/>
                    <a:p>
                      <a:r>
                        <a:rPr lang="de-DE" dirty="0" err="1" smtClean="0"/>
                        <a:t>dtto</a:t>
                      </a:r>
                      <a:endParaRPr lang="de-DE" dirty="0"/>
                    </a:p>
                  </a:txBody>
                  <a:tcPr/>
                </a:tc>
                <a:extLst>
                  <a:ext uri="{0D108BD9-81ED-4DB2-BD59-A6C34878D82A}">
                    <a16:rowId xmlns:a16="http://schemas.microsoft.com/office/drawing/2014/main" xmlns="" val="3757391226"/>
                  </a:ext>
                </a:extLst>
              </a:tr>
            </a:tbl>
          </a:graphicData>
        </a:graphic>
      </p:graphicFrame>
      <p:sp>
        <p:nvSpPr>
          <p:cNvPr id="3" name="Textfeld 2"/>
          <p:cNvSpPr txBox="1"/>
          <p:nvPr/>
        </p:nvSpPr>
        <p:spPr>
          <a:xfrm>
            <a:off x="1728789" y="257175"/>
            <a:ext cx="1011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Possible</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indicators</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for</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internal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quality</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de-D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4087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471487" y="1343027"/>
          <a:ext cx="11372852" cy="4723962"/>
        </p:xfrm>
        <a:graphic>
          <a:graphicData uri="http://schemas.openxmlformats.org/drawingml/2006/table">
            <a:tbl>
              <a:tblPr firstRow="1" bandRow="1">
                <a:tableStyleId>{5C22544A-7EE6-4342-B048-85BDC9FD1C3A}</a:tableStyleId>
              </a:tblPr>
              <a:tblGrid>
                <a:gridCol w="5686426">
                  <a:extLst>
                    <a:ext uri="{9D8B030D-6E8A-4147-A177-3AD203B41FA5}">
                      <a16:colId xmlns:a16="http://schemas.microsoft.com/office/drawing/2014/main" xmlns="" val="300156818"/>
                    </a:ext>
                  </a:extLst>
                </a:gridCol>
                <a:gridCol w="5686426">
                  <a:extLst>
                    <a:ext uri="{9D8B030D-6E8A-4147-A177-3AD203B41FA5}">
                      <a16:colId xmlns:a16="http://schemas.microsoft.com/office/drawing/2014/main" xmlns="" val="2214617405"/>
                    </a:ext>
                  </a:extLst>
                </a:gridCol>
              </a:tblGrid>
              <a:tr h="442911">
                <a:tc>
                  <a:txBody>
                    <a:bodyPr/>
                    <a:lstStyle/>
                    <a:p>
                      <a:pPr algn="ctr"/>
                      <a:r>
                        <a:rPr lang="de-DE" sz="2400" dirty="0" smtClean="0"/>
                        <a:t>State </a:t>
                      </a:r>
                      <a:r>
                        <a:rPr lang="de-DE" sz="2400" dirty="0" err="1" smtClean="0"/>
                        <a:t>of</a:t>
                      </a:r>
                      <a:r>
                        <a:rPr lang="de-DE" sz="2400" dirty="0" smtClean="0"/>
                        <a:t> Programme Monitoring</a:t>
                      </a:r>
                      <a:endParaRPr lang="de-DE" sz="2400" dirty="0"/>
                    </a:p>
                  </a:txBody>
                  <a:tcPr/>
                </a:tc>
                <a:tc>
                  <a:txBody>
                    <a:bodyPr/>
                    <a:lstStyle/>
                    <a:p>
                      <a:pPr algn="ctr"/>
                      <a:r>
                        <a:rPr lang="de-DE" sz="2400" dirty="0" err="1" smtClean="0"/>
                        <a:t>Indicator</a:t>
                      </a:r>
                      <a:endParaRPr lang="de-DE" sz="2400" dirty="0"/>
                    </a:p>
                  </a:txBody>
                  <a:tcPr/>
                </a:tc>
                <a:extLst>
                  <a:ext uri="{0D108BD9-81ED-4DB2-BD59-A6C34878D82A}">
                    <a16:rowId xmlns:a16="http://schemas.microsoft.com/office/drawing/2014/main" xmlns="" val="3300162149"/>
                  </a:ext>
                </a:extLst>
              </a:tr>
              <a:tr h="711127">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2010985104"/>
                  </a:ext>
                </a:extLst>
              </a:tr>
              <a:tr h="711127">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1863318387"/>
                  </a:ext>
                </a:extLst>
              </a:tr>
              <a:tr h="711127">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897408784"/>
                  </a:ext>
                </a:extLst>
              </a:tr>
              <a:tr h="711127">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1004536048"/>
                  </a:ext>
                </a:extLst>
              </a:tr>
              <a:tr h="711127">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532892209"/>
                  </a:ext>
                </a:extLst>
              </a:tr>
              <a:tr h="711127">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757391226"/>
                  </a:ext>
                </a:extLst>
              </a:tr>
            </a:tbl>
          </a:graphicData>
        </a:graphic>
      </p:graphicFrame>
      <p:sp>
        <p:nvSpPr>
          <p:cNvPr id="3" name="Textfeld 2"/>
          <p:cNvSpPr txBox="1"/>
          <p:nvPr/>
        </p:nvSpPr>
        <p:spPr>
          <a:xfrm>
            <a:off x="1728789" y="257175"/>
            <a:ext cx="1011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Possible</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indicators</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for</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internal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quality</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de-D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5231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80368" y="242887"/>
            <a:ext cx="87066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SWOT-Matrix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In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relation</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third</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stage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PDCA-Cycle: </a:t>
            </a:r>
            <a:r>
              <a:rPr kumimoji="0" lang="de-DE"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Check </a:t>
            </a:r>
            <a:endParaRPr kumimoji="0" lang="de-D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4" name="Tabelle 3"/>
          <p:cNvGraphicFramePr>
            <a:graphicFrameLocks noGrp="1"/>
          </p:cNvGraphicFramePr>
          <p:nvPr>
            <p:extLst/>
          </p:nvPr>
        </p:nvGraphicFramePr>
        <p:xfrm>
          <a:off x="171449" y="1534052"/>
          <a:ext cx="11830050" cy="5120640"/>
        </p:xfrm>
        <a:graphic>
          <a:graphicData uri="http://schemas.openxmlformats.org/drawingml/2006/table">
            <a:tbl>
              <a:tblPr firstRow="1" bandRow="1">
                <a:tableStyleId>{5C22544A-7EE6-4342-B048-85BDC9FD1C3A}</a:tableStyleId>
              </a:tblPr>
              <a:tblGrid>
                <a:gridCol w="2366010">
                  <a:extLst>
                    <a:ext uri="{9D8B030D-6E8A-4147-A177-3AD203B41FA5}">
                      <a16:colId xmlns:a16="http://schemas.microsoft.com/office/drawing/2014/main" xmlns="" val="1411217"/>
                    </a:ext>
                  </a:extLst>
                </a:gridCol>
                <a:gridCol w="2366010">
                  <a:extLst>
                    <a:ext uri="{9D8B030D-6E8A-4147-A177-3AD203B41FA5}">
                      <a16:colId xmlns:a16="http://schemas.microsoft.com/office/drawing/2014/main" xmlns="" val="3052926403"/>
                    </a:ext>
                  </a:extLst>
                </a:gridCol>
                <a:gridCol w="2366010">
                  <a:extLst>
                    <a:ext uri="{9D8B030D-6E8A-4147-A177-3AD203B41FA5}">
                      <a16:colId xmlns:a16="http://schemas.microsoft.com/office/drawing/2014/main" xmlns="" val="377852674"/>
                    </a:ext>
                  </a:extLst>
                </a:gridCol>
                <a:gridCol w="2366010">
                  <a:extLst>
                    <a:ext uri="{9D8B030D-6E8A-4147-A177-3AD203B41FA5}">
                      <a16:colId xmlns:a16="http://schemas.microsoft.com/office/drawing/2014/main" xmlns="" val="406055828"/>
                    </a:ext>
                  </a:extLst>
                </a:gridCol>
                <a:gridCol w="2366010">
                  <a:extLst>
                    <a:ext uri="{9D8B030D-6E8A-4147-A177-3AD203B41FA5}">
                      <a16:colId xmlns:a16="http://schemas.microsoft.com/office/drawing/2014/main" xmlns="" val="1465510744"/>
                    </a:ext>
                  </a:extLst>
                </a:gridCol>
              </a:tblGrid>
              <a:tr h="370840">
                <a:tc>
                  <a:txBody>
                    <a:bodyPr/>
                    <a:lstStyle/>
                    <a:p>
                      <a:r>
                        <a:rPr lang="de-DE" sz="2400" dirty="0" smtClean="0"/>
                        <a:t>Programme Implementation</a:t>
                      </a:r>
                      <a:endParaRPr lang="de-DE" sz="2400"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tc>
                  <a:txBody>
                    <a:bodyPr/>
                    <a:lstStyle/>
                    <a:p>
                      <a:r>
                        <a:rPr lang="de-DE" sz="2400" dirty="0" err="1" smtClean="0"/>
                        <a:t>Opportunities</a:t>
                      </a:r>
                      <a:endParaRPr lang="de-DE" sz="2400" dirty="0"/>
                    </a:p>
                  </a:txBody>
                  <a:tcPr/>
                </a:tc>
                <a:tc>
                  <a:txBody>
                    <a:bodyPr/>
                    <a:lstStyle/>
                    <a:p>
                      <a:r>
                        <a:rPr lang="de-DE" sz="2400" dirty="0" err="1" smtClean="0"/>
                        <a:t>Threats</a:t>
                      </a:r>
                      <a:endParaRPr lang="de-DE" sz="2400" dirty="0"/>
                    </a:p>
                  </a:txBody>
                  <a:tcPr/>
                </a:tc>
                <a:extLst>
                  <a:ext uri="{0D108BD9-81ED-4DB2-BD59-A6C34878D82A}">
                    <a16:rowId xmlns:a16="http://schemas.microsoft.com/office/drawing/2014/main" xmlns="" val="790300296"/>
                  </a:ext>
                </a:extLst>
              </a:tr>
              <a:tr h="370840">
                <a:tc>
                  <a:txBody>
                    <a:bodyPr/>
                    <a:lstStyle/>
                    <a:p>
                      <a:r>
                        <a:rPr lang="de-DE" sz="2400" b="1" dirty="0" smtClean="0"/>
                        <a:t>Communication</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2239616611"/>
                  </a:ext>
                </a:extLst>
              </a:tr>
              <a:tr h="370840">
                <a:tc>
                  <a:txBody>
                    <a:bodyPr/>
                    <a:lstStyle/>
                    <a:p>
                      <a:r>
                        <a:rPr lang="de-DE" sz="2400" b="1" dirty="0" smtClean="0"/>
                        <a:t>Admission</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4015526673"/>
                  </a:ext>
                </a:extLst>
              </a:tr>
              <a:tr h="370840">
                <a:tc>
                  <a:txBody>
                    <a:bodyPr/>
                    <a:lstStyle/>
                    <a:p>
                      <a:r>
                        <a:rPr lang="de-DE" sz="2400" b="1" dirty="0" smtClean="0"/>
                        <a:t>Progression</a:t>
                      </a:r>
                    </a:p>
                    <a:p>
                      <a:r>
                        <a:rPr lang="de-DE" sz="2400" b="1" dirty="0" err="1" smtClean="0"/>
                        <a:t>Self</a:t>
                      </a:r>
                      <a:r>
                        <a:rPr lang="de-DE" sz="2400" b="1" dirty="0" smtClean="0"/>
                        <a:t>-Study</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xmlns="" val="2771877431"/>
                  </a:ext>
                </a:extLst>
              </a:tr>
              <a:tr h="370840">
                <a:tc>
                  <a:txBody>
                    <a:bodyPr/>
                    <a:lstStyle/>
                    <a:p>
                      <a:r>
                        <a:rPr lang="de-DE" sz="2400" b="1" dirty="0" smtClean="0"/>
                        <a:t>Teaching </a:t>
                      </a:r>
                      <a:r>
                        <a:rPr lang="de-DE" sz="2400" b="1" dirty="0" err="1" smtClean="0"/>
                        <a:t>Staff</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572565234"/>
                  </a:ext>
                </a:extLst>
              </a:tr>
              <a:tr h="370840">
                <a:tc>
                  <a:txBody>
                    <a:bodyPr/>
                    <a:lstStyle/>
                    <a:p>
                      <a:r>
                        <a:rPr lang="de-DE" sz="2400" b="1" dirty="0" smtClean="0"/>
                        <a:t>Learning Resources</a:t>
                      </a:r>
                      <a:r>
                        <a:rPr lang="de-DE" sz="2400" b="1" baseline="0" dirty="0" smtClean="0"/>
                        <a:t> </a:t>
                      </a:r>
                      <a:r>
                        <a:rPr lang="de-DE" sz="2400" b="1" baseline="0" dirty="0" err="1" smtClean="0"/>
                        <a:t>and</a:t>
                      </a:r>
                      <a:r>
                        <a:rPr lang="de-DE" sz="2400" b="1" baseline="0" dirty="0" smtClean="0"/>
                        <a:t> Student Support</a:t>
                      </a:r>
                      <a:endParaRPr lang="de-DE" sz="2400" b="1" dirty="0" smtClean="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xmlns="" val="1954378836"/>
                  </a:ext>
                </a:extLst>
              </a:tr>
              <a:tr h="370840">
                <a:tc>
                  <a:txBody>
                    <a:bodyPr/>
                    <a:lstStyle/>
                    <a:p>
                      <a:endParaRPr lang="de-DE" sz="2400" b="1"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569530985"/>
                  </a:ext>
                </a:extLst>
              </a:tr>
              <a:tr h="370840">
                <a:tc>
                  <a:txBody>
                    <a:bodyPr/>
                    <a:lstStyle/>
                    <a:p>
                      <a:endParaRPr lang="de-DE" sz="2400" b="1"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922074955"/>
                  </a:ext>
                </a:extLst>
              </a:tr>
            </a:tbl>
          </a:graphicData>
        </a:graphic>
      </p:graphicFrame>
    </p:spTree>
    <p:extLst>
      <p:ext uri="{BB962C8B-B14F-4D97-AF65-F5344CB8AC3E}">
        <p14:creationId xmlns:p14="http://schemas.microsoft.com/office/powerpoint/2010/main" val="2527159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80368" y="242887"/>
            <a:ext cx="87066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SWOT-Matrix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In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relation</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third</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stage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PDCA-Cycle: </a:t>
            </a:r>
            <a:r>
              <a:rPr kumimoji="0" lang="de-DE"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Check </a:t>
            </a:r>
            <a:endParaRPr kumimoji="0" lang="de-D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4" name="Tabelle 3"/>
          <p:cNvGraphicFramePr>
            <a:graphicFrameLocks noGrp="1"/>
          </p:cNvGraphicFramePr>
          <p:nvPr>
            <p:extLst/>
          </p:nvPr>
        </p:nvGraphicFramePr>
        <p:xfrm>
          <a:off x="171449" y="1534052"/>
          <a:ext cx="11830050" cy="4480560"/>
        </p:xfrm>
        <a:graphic>
          <a:graphicData uri="http://schemas.openxmlformats.org/drawingml/2006/table">
            <a:tbl>
              <a:tblPr firstRow="1" bandRow="1">
                <a:tableStyleId>{5C22544A-7EE6-4342-B048-85BDC9FD1C3A}</a:tableStyleId>
              </a:tblPr>
              <a:tblGrid>
                <a:gridCol w="2366010">
                  <a:extLst>
                    <a:ext uri="{9D8B030D-6E8A-4147-A177-3AD203B41FA5}">
                      <a16:colId xmlns:a16="http://schemas.microsoft.com/office/drawing/2014/main" xmlns="" val="1411217"/>
                    </a:ext>
                  </a:extLst>
                </a:gridCol>
                <a:gridCol w="2366010">
                  <a:extLst>
                    <a:ext uri="{9D8B030D-6E8A-4147-A177-3AD203B41FA5}">
                      <a16:colId xmlns:a16="http://schemas.microsoft.com/office/drawing/2014/main" xmlns="" val="3052926403"/>
                    </a:ext>
                  </a:extLst>
                </a:gridCol>
                <a:gridCol w="2366010">
                  <a:extLst>
                    <a:ext uri="{9D8B030D-6E8A-4147-A177-3AD203B41FA5}">
                      <a16:colId xmlns:a16="http://schemas.microsoft.com/office/drawing/2014/main" xmlns="" val="377852674"/>
                    </a:ext>
                  </a:extLst>
                </a:gridCol>
                <a:gridCol w="2366010">
                  <a:extLst>
                    <a:ext uri="{9D8B030D-6E8A-4147-A177-3AD203B41FA5}">
                      <a16:colId xmlns:a16="http://schemas.microsoft.com/office/drawing/2014/main" xmlns="" val="406055828"/>
                    </a:ext>
                  </a:extLst>
                </a:gridCol>
                <a:gridCol w="2366010">
                  <a:extLst>
                    <a:ext uri="{9D8B030D-6E8A-4147-A177-3AD203B41FA5}">
                      <a16:colId xmlns:a16="http://schemas.microsoft.com/office/drawing/2014/main" xmlns="" val="1465510744"/>
                    </a:ext>
                  </a:extLst>
                </a:gridCol>
              </a:tblGrid>
              <a:tr h="370840">
                <a:tc>
                  <a:txBody>
                    <a:bodyPr/>
                    <a:lstStyle/>
                    <a:p>
                      <a:r>
                        <a:rPr lang="de-DE" sz="2400" dirty="0" smtClean="0"/>
                        <a:t>Programme Monitoring</a:t>
                      </a:r>
                      <a:endParaRPr lang="de-DE" sz="2400"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tc>
                  <a:txBody>
                    <a:bodyPr/>
                    <a:lstStyle/>
                    <a:p>
                      <a:r>
                        <a:rPr lang="de-DE" sz="2400" dirty="0" err="1" smtClean="0"/>
                        <a:t>Opportunities</a:t>
                      </a:r>
                      <a:endParaRPr lang="de-DE" sz="2400" dirty="0"/>
                    </a:p>
                  </a:txBody>
                  <a:tcPr/>
                </a:tc>
                <a:tc>
                  <a:txBody>
                    <a:bodyPr/>
                    <a:lstStyle/>
                    <a:p>
                      <a:r>
                        <a:rPr lang="de-DE" sz="2400" dirty="0" err="1" smtClean="0"/>
                        <a:t>Threats</a:t>
                      </a:r>
                      <a:endParaRPr lang="de-DE" sz="2400" dirty="0"/>
                    </a:p>
                  </a:txBody>
                  <a:tcPr/>
                </a:tc>
                <a:extLst>
                  <a:ext uri="{0D108BD9-81ED-4DB2-BD59-A6C34878D82A}">
                    <a16:rowId xmlns:a16="http://schemas.microsoft.com/office/drawing/2014/main" xmlns="" val="790300296"/>
                  </a:ext>
                </a:extLst>
              </a:tr>
              <a:tr h="370840">
                <a:tc>
                  <a:txBody>
                    <a:bodyPr/>
                    <a:lstStyle/>
                    <a:p>
                      <a:r>
                        <a:rPr lang="de-DE" sz="2400" b="1" dirty="0" smtClean="0"/>
                        <a:t>Study </a:t>
                      </a:r>
                      <a:r>
                        <a:rPr lang="de-DE" sz="2400" b="1" dirty="0" err="1" smtClean="0"/>
                        <a:t>results</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2239616611"/>
                  </a:ext>
                </a:extLst>
              </a:tr>
              <a:tr h="370840">
                <a:tc>
                  <a:txBody>
                    <a:bodyPr/>
                    <a:lstStyle/>
                    <a:p>
                      <a:r>
                        <a:rPr lang="de-DE" sz="2400" b="1" dirty="0" err="1" smtClean="0"/>
                        <a:t>Applicants</a:t>
                      </a:r>
                      <a:r>
                        <a:rPr lang="de-DE" sz="2400" b="1" dirty="0" smtClean="0"/>
                        <a:t> </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4015526673"/>
                  </a:ext>
                </a:extLst>
              </a:tr>
              <a:tr h="370840">
                <a:tc>
                  <a:txBody>
                    <a:bodyPr/>
                    <a:lstStyle/>
                    <a:p>
                      <a:r>
                        <a:rPr lang="de-DE" sz="2400" b="1" dirty="0" smtClean="0"/>
                        <a:t>Programme</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xmlns="" val="2771877431"/>
                  </a:ext>
                </a:extLst>
              </a:tr>
              <a:tr h="370840">
                <a:tc>
                  <a:txBody>
                    <a:bodyPr/>
                    <a:lstStyle/>
                    <a:p>
                      <a:r>
                        <a:rPr lang="de-DE" sz="2400" b="1" dirty="0" err="1" smtClean="0"/>
                        <a:t>Students</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572565234"/>
                  </a:ext>
                </a:extLst>
              </a:tr>
              <a:tr h="370840">
                <a:tc>
                  <a:txBody>
                    <a:bodyPr/>
                    <a:lstStyle/>
                    <a:p>
                      <a:r>
                        <a:rPr lang="de-DE" sz="2400" b="1" dirty="0" err="1" smtClean="0"/>
                        <a:t>Graduates</a:t>
                      </a:r>
                      <a:endParaRPr lang="de-DE" sz="2400" b="1" dirty="0" smtClean="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xmlns="" val="1954378836"/>
                  </a:ext>
                </a:extLst>
              </a:tr>
              <a:tr h="370840">
                <a:tc>
                  <a:txBody>
                    <a:bodyPr/>
                    <a:lstStyle/>
                    <a:p>
                      <a:r>
                        <a:rPr lang="de-DE" sz="2400" b="1" dirty="0" err="1" smtClean="0"/>
                        <a:t>Success</a:t>
                      </a:r>
                      <a:r>
                        <a:rPr lang="de-DE" sz="2400" b="1" dirty="0" smtClean="0"/>
                        <a:t> </a:t>
                      </a:r>
                      <a:r>
                        <a:rPr lang="de-DE" sz="2400" b="1" dirty="0" err="1" smtClean="0"/>
                        <a:t>rates</a:t>
                      </a:r>
                      <a:endParaRPr lang="de-DE" sz="2400" b="1" dirty="0"/>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569530985"/>
                  </a:ext>
                </a:extLst>
              </a:tr>
              <a:tr h="370840">
                <a:tc>
                  <a:txBody>
                    <a:bodyPr/>
                    <a:lstStyle/>
                    <a:p>
                      <a:r>
                        <a:rPr lang="de-DE" sz="2400" b="1" dirty="0" smtClean="0"/>
                        <a:t>Career </a:t>
                      </a:r>
                      <a:r>
                        <a:rPr lang="de-DE" sz="2400" b="1" dirty="0" err="1" smtClean="0"/>
                        <a:t>pathways</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922074955"/>
                  </a:ext>
                </a:extLst>
              </a:tr>
              <a:tr h="370840">
                <a:tc>
                  <a:txBody>
                    <a:bodyPr/>
                    <a:lstStyle/>
                    <a:p>
                      <a:r>
                        <a:rPr lang="de-DE" sz="2400" b="1" dirty="0" err="1" smtClean="0"/>
                        <a:t>Validity</a:t>
                      </a:r>
                      <a:r>
                        <a:rPr lang="de-DE" sz="2400" b="1" baseline="0" dirty="0" smtClean="0"/>
                        <a:t> </a:t>
                      </a:r>
                      <a:r>
                        <a:rPr lang="de-DE" sz="2400" b="1" baseline="0" dirty="0" err="1" smtClean="0"/>
                        <a:t>of</a:t>
                      </a:r>
                      <a:r>
                        <a:rPr lang="de-DE" sz="2400" b="1" baseline="0" dirty="0" smtClean="0"/>
                        <a:t> </a:t>
                      </a:r>
                      <a:r>
                        <a:rPr lang="de-DE" sz="2400" b="1" baseline="0" dirty="0" err="1" smtClean="0"/>
                        <a:t>the</a:t>
                      </a:r>
                      <a:r>
                        <a:rPr lang="de-DE" sz="2400" b="1" baseline="0" dirty="0" smtClean="0"/>
                        <a:t> LO</a:t>
                      </a:r>
                      <a:endParaRPr lang="de-DE" sz="2400" b="1"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2813301400"/>
                  </a:ext>
                </a:extLst>
              </a:tr>
            </a:tbl>
          </a:graphicData>
        </a:graphic>
      </p:graphicFrame>
    </p:spTree>
    <p:extLst>
      <p:ext uri="{BB962C8B-B14F-4D97-AF65-F5344CB8AC3E}">
        <p14:creationId xmlns:p14="http://schemas.microsoft.com/office/powerpoint/2010/main" val="38343667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214313" y="2877077"/>
          <a:ext cx="11815761" cy="3440997"/>
        </p:xfrm>
        <a:graphic>
          <a:graphicData uri="http://schemas.openxmlformats.org/drawingml/2006/table">
            <a:tbl>
              <a:tblPr firstRow="1" bandRow="1">
                <a:tableStyleId>{5C22544A-7EE6-4342-B048-85BDC9FD1C3A}</a:tableStyleId>
              </a:tblPr>
              <a:tblGrid>
                <a:gridCol w="3938587">
                  <a:extLst>
                    <a:ext uri="{9D8B030D-6E8A-4147-A177-3AD203B41FA5}">
                      <a16:colId xmlns:a16="http://schemas.microsoft.com/office/drawing/2014/main" xmlns="" val="307979633"/>
                    </a:ext>
                  </a:extLst>
                </a:gridCol>
                <a:gridCol w="3938587">
                  <a:extLst>
                    <a:ext uri="{9D8B030D-6E8A-4147-A177-3AD203B41FA5}">
                      <a16:colId xmlns:a16="http://schemas.microsoft.com/office/drawing/2014/main" xmlns="" val="3566032381"/>
                    </a:ext>
                  </a:extLst>
                </a:gridCol>
                <a:gridCol w="3938587">
                  <a:extLst>
                    <a:ext uri="{9D8B030D-6E8A-4147-A177-3AD203B41FA5}">
                      <a16:colId xmlns:a16="http://schemas.microsoft.com/office/drawing/2014/main" xmlns="" val="1116156197"/>
                    </a:ext>
                  </a:extLst>
                </a:gridCol>
              </a:tblGrid>
              <a:tr h="684290">
                <a:tc>
                  <a:txBody>
                    <a:bodyPr/>
                    <a:lstStyle/>
                    <a:p>
                      <a:endParaRPr lang="de-DE" dirty="0"/>
                    </a:p>
                  </a:txBody>
                  <a:tcPr/>
                </a:tc>
                <a:tc>
                  <a:txBody>
                    <a:bodyPr/>
                    <a:lstStyle/>
                    <a:p>
                      <a:r>
                        <a:rPr lang="de-DE" sz="2400" dirty="0" err="1" smtClean="0"/>
                        <a:t>Strengths</a:t>
                      </a:r>
                      <a:endParaRPr lang="de-DE" sz="2400" dirty="0"/>
                    </a:p>
                  </a:txBody>
                  <a:tcPr/>
                </a:tc>
                <a:tc>
                  <a:txBody>
                    <a:bodyPr/>
                    <a:lstStyle/>
                    <a:p>
                      <a:r>
                        <a:rPr lang="de-DE" sz="2400" dirty="0" err="1" smtClean="0"/>
                        <a:t>Weaknesses</a:t>
                      </a:r>
                      <a:endParaRPr lang="de-DE" sz="2400" dirty="0"/>
                    </a:p>
                  </a:txBody>
                  <a:tcPr/>
                </a:tc>
                <a:extLst>
                  <a:ext uri="{0D108BD9-81ED-4DB2-BD59-A6C34878D82A}">
                    <a16:rowId xmlns:a16="http://schemas.microsoft.com/office/drawing/2014/main" xmlns="" val="622219578"/>
                  </a:ext>
                </a:extLst>
              </a:tr>
              <a:tr h="1524983">
                <a:tc>
                  <a:txBody>
                    <a:bodyPr/>
                    <a:lstStyle/>
                    <a:p>
                      <a:r>
                        <a:rPr lang="de-DE" sz="2400" b="1" dirty="0" err="1" smtClean="0"/>
                        <a:t>Opportunities</a:t>
                      </a:r>
                      <a:endParaRPr lang="de-DE" sz="2400" b="1" dirty="0"/>
                    </a:p>
                  </a:txBody>
                  <a:tcPr/>
                </a:tc>
                <a:tc>
                  <a:txBody>
                    <a:bodyPr/>
                    <a:lstStyle/>
                    <a:p>
                      <a:r>
                        <a:rPr lang="de-DE" sz="2400" dirty="0" err="1" smtClean="0"/>
                        <a:t>Use</a:t>
                      </a:r>
                      <a:r>
                        <a:rPr lang="de-DE" sz="2400" dirty="0" smtClean="0"/>
                        <a:t> </a:t>
                      </a:r>
                      <a:r>
                        <a:rPr lang="de-DE" sz="2400" dirty="0" err="1" smtClean="0"/>
                        <a:t>strengths</a:t>
                      </a:r>
                      <a:r>
                        <a:rPr lang="de-DE" sz="2400" dirty="0" smtClean="0"/>
                        <a:t> </a:t>
                      </a:r>
                      <a:r>
                        <a:rPr lang="de-DE" sz="2400" dirty="0" err="1" smtClean="0"/>
                        <a:t>to</a:t>
                      </a:r>
                      <a:r>
                        <a:rPr lang="de-DE" sz="2400" dirty="0" smtClean="0"/>
                        <a:t> </a:t>
                      </a:r>
                      <a:r>
                        <a:rPr lang="de-DE" sz="2400" dirty="0" err="1" smtClean="0"/>
                        <a:t>exploit</a:t>
                      </a:r>
                      <a:r>
                        <a:rPr lang="de-DE" sz="2400" dirty="0" smtClean="0"/>
                        <a:t> </a:t>
                      </a:r>
                      <a:r>
                        <a:rPr lang="de-DE" sz="2400" dirty="0" err="1" smtClean="0"/>
                        <a:t>opportunities</a:t>
                      </a:r>
                      <a:endParaRPr lang="de-DE" sz="2400" dirty="0"/>
                    </a:p>
                  </a:txBody>
                  <a:tcPr/>
                </a:tc>
                <a:tc>
                  <a:txBody>
                    <a:bodyPr/>
                    <a:lstStyle/>
                    <a:p>
                      <a:r>
                        <a:rPr lang="de-DE" sz="2400" dirty="0" smtClean="0"/>
                        <a:t>Take </a:t>
                      </a:r>
                      <a:r>
                        <a:rPr lang="de-DE" sz="2400" dirty="0" err="1" smtClean="0"/>
                        <a:t>advantage</a:t>
                      </a:r>
                      <a:r>
                        <a:rPr lang="de-DE" sz="2400" baseline="0" dirty="0" smtClean="0"/>
                        <a:t> </a:t>
                      </a:r>
                      <a:r>
                        <a:rPr lang="de-DE" sz="2400" baseline="0" dirty="0" err="1" smtClean="0"/>
                        <a:t>of</a:t>
                      </a:r>
                      <a:r>
                        <a:rPr lang="de-DE" sz="2400" baseline="0" dirty="0" smtClean="0"/>
                        <a:t> </a:t>
                      </a:r>
                      <a:r>
                        <a:rPr lang="de-DE" sz="2400" baseline="0" dirty="0" err="1" smtClean="0"/>
                        <a:t>opportunities</a:t>
                      </a:r>
                      <a:r>
                        <a:rPr lang="de-DE" sz="2400" baseline="0" dirty="0" smtClean="0"/>
                        <a:t> </a:t>
                      </a:r>
                      <a:r>
                        <a:rPr lang="de-DE" sz="2400" baseline="0" dirty="0" err="1" smtClean="0"/>
                        <a:t>to</a:t>
                      </a:r>
                      <a:r>
                        <a:rPr lang="de-DE" sz="2400" baseline="0" dirty="0" smtClean="0"/>
                        <a:t> </a:t>
                      </a:r>
                      <a:r>
                        <a:rPr lang="de-DE" sz="2400" baseline="0" dirty="0" err="1" smtClean="0"/>
                        <a:t>overcome</a:t>
                      </a:r>
                      <a:r>
                        <a:rPr lang="de-DE" sz="2400" baseline="0" dirty="0" smtClean="0"/>
                        <a:t> </a:t>
                      </a:r>
                      <a:r>
                        <a:rPr lang="de-DE" sz="2400" baseline="0" dirty="0" err="1" smtClean="0"/>
                        <a:t>weaknesses</a:t>
                      </a:r>
                      <a:endParaRPr lang="de-DE" sz="2400" dirty="0"/>
                    </a:p>
                  </a:txBody>
                  <a:tcPr/>
                </a:tc>
                <a:extLst>
                  <a:ext uri="{0D108BD9-81ED-4DB2-BD59-A6C34878D82A}">
                    <a16:rowId xmlns:a16="http://schemas.microsoft.com/office/drawing/2014/main" xmlns="" val="2875291738"/>
                  </a:ext>
                </a:extLst>
              </a:tr>
              <a:tr h="1231724">
                <a:tc>
                  <a:txBody>
                    <a:bodyPr/>
                    <a:lstStyle/>
                    <a:p>
                      <a:r>
                        <a:rPr lang="de-DE" sz="2400" b="1" dirty="0" err="1" smtClean="0"/>
                        <a:t>Threats</a:t>
                      </a:r>
                      <a:endParaRPr lang="de-DE" sz="2400" b="1" dirty="0"/>
                    </a:p>
                  </a:txBody>
                  <a:tcPr/>
                </a:tc>
                <a:tc>
                  <a:txBody>
                    <a:bodyPr/>
                    <a:lstStyle/>
                    <a:p>
                      <a:r>
                        <a:rPr lang="de-DE" sz="2400" dirty="0" err="1" smtClean="0"/>
                        <a:t>Use</a:t>
                      </a:r>
                      <a:r>
                        <a:rPr lang="de-DE" sz="2400" dirty="0" smtClean="0"/>
                        <a:t> </a:t>
                      </a:r>
                      <a:r>
                        <a:rPr lang="de-DE" sz="2400" dirty="0" err="1" smtClean="0"/>
                        <a:t>strengths</a:t>
                      </a:r>
                      <a:r>
                        <a:rPr lang="de-DE" sz="2400" dirty="0" smtClean="0"/>
                        <a:t> </a:t>
                      </a:r>
                      <a:r>
                        <a:rPr lang="de-DE" sz="2400" dirty="0" err="1" smtClean="0"/>
                        <a:t>to</a:t>
                      </a:r>
                      <a:r>
                        <a:rPr lang="de-DE" sz="2400" dirty="0" smtClean="0"/>
                        <a:t> </a:t>
                      </a:r>
                      <a:r>
                        <a:rPr lang="de-DE" sz="2400" dirty="0" err="1" smtClean="0"/>
                        <a:t>avoid</a:t>
                      </a:r>
                      <a:r>
                        <a:rPr lang="de-DE" sz="2400" dirty="0" smtClean="0"/>
                        <a:t> </a:t>
                      </a:r>
                      <a:r>
                        <a:rPr lang="de-DE" sz="2400" dirty="0" err="1" smtClean="0"/>
                        <a:t>threats</a:t>
                      </a:r>
                      <a:endParaRPr lang="de-DE" sz="2400" dirty="0"/>
                    </a:p>
                  </a:txBody>
                  <a:tcPr/>
                </a:tc>
                <a:tc>
                  <a:txBody>
                    <a:bodyPr/>
                    <a:lstStyle/>
                    <a:p>
                      <a:r>
                        <a:rPr lang="de-DE" sz="2400" dirty="0" err="1" smtClean="0"/>
                        <a:t>Minimise</a:t>
                      </a:r>
                      <a:r>
                        <a:rPr lang="de-DE" sz="2400" baseline="0" dirty="0" smtClean="0"/>
                        <a:t> </a:t>
                      </a:r>
                      <a:r>
                        <a:rPr lang="de-DE" sz="2400" baseline="0" dirty="0" err="1" smtClean="0"/>
                        <a:t>weaknesses</a:t>
                      </a:r>
                      <a:r>
                        <a:rPr lang="de-DE" sz="2400" baseline="0" dirty="0" smtClean="0"/>
                        <a:t> </a:t>
                      </a:r>
                      <a:r>
                        <a:rPr lang="de-DE" sz="2400" baseline="0" dirty="0" err="1" smtClean="0"/>
                        <a:t>and</a:t>
                      </a:r>
                      <a:r>
                        <a:rPr lang="de-DE" sz="2400" baseline="0" dirty="0" smtClean="0"/>
                        <a:t> </a:t>
                      </a:r>
                      <a:r>
                        <a:rPr lang="de-DE" sz="2400" baseline="0" dirty="0" err="1" smtClean="0"/>
                        <a:t>avoid</a:t>
                      </a:r>
                      <a:r>
                        <a:rPr lang="de-DE" sz="2400" baseline="0" dirty="0" smtClean="0"/>
                        <a:t> </a:t>
                      </a:r>
                      <a:r>
                        <a:rPr lang="de-DE" sz="2400" baseline="0" dirty="0" err="1" smtClean="0"/>
                        <a:t>threats</a:t>
                      </a:r>
                      <a:endParaRPr lang="de-DE" sz="2400" dirty="0"/>
                    </a:p>
                  </a:txBody>
                  <a:tcPr/>
                </a:tc>
                <a:extLst>
                  <a:ext uri="{0D108BD9-81ED-4DB2-BD59-A6C34878D82A}">
                    <a16:rowId xmlns:a16="http://schemas.microsoft.com/office/drawing/2014/main" xmlns="" val="901253199"/>
                  </a:ext>
                </a:extLst>
              </a:tr>
            </a:tbl>
          </a:graphicData>
        </a:graphic>
      </p:graphicFrame>
      <p:sp>
        <p:nvSpPr>
          <p:cNvPr id="3" name="Rechteck 2"/>
          <p:cNvSpPr/>
          <p:nvPr/>
        </p:nvSpPr>
        <p:spPr>
          <a:xfrm>
            <a:off x="2003426" y="1055013"/>
            <a:ext cx="8127998"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TOWS-Matrix</a:t>
            </a:r>
            <a:endParaRPr kumimoji="0" lang="de-DE"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Strategic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options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develop</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internal </a:t>
            </a:r>
            <a:r>
              <a:rPr kumimoji="0" lang="de-DE" sz="2400" b="1" i="0" u="none" strike="noStrike" kern="1200" cap="none" spc="0" normalizeH="0" baseline="0" noProof="0" dirty="0" err="1">
                <a:ln>
                  <a:noFill/>
                </a:ln>
                <a:solidFill>
                  <a:prstClr val="black"/>
                </a:solidFill>
                <a:effectLst/>
                <a:uLnTx/>
                <a:uFillTx/>
                <a:latin typeface="Calibri" panose="020F0502020204030204"/>
                <a:ea typeface="+mn-ea"/>
                <a:cs typeface="+mn-cs"/>
              </a:rPr>
              <a:t>quality</a:t>
            </a: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asssurance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on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basis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SWOT </a:t>
            </a:r>
            <a:r>
              <a:rPr kumimoji="0" lang="de-DE"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findings</a:t>
            </a:r>
            <a:r>
              <a:rPr kumimoji="0" lang="de-DE"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0984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nvPr>
        </p:nvGraphicFramePr>
        <p:xfrm>
          <a:off x="0" y="1"/>
          <a:ext cx="12192000" cy="7705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2136260565"/>
                    </a:ext>
                  </a:extLst>
                </a:gridCol>
                <a:gridCol w="6096000">
                  <a:extLst>
                    <a:ext uri="{9D8B030D-6E8A-4147-A177-3AD203B41FA5}">
                      <a16:colId xmlns:a16="http://schemas.microsoft.com/office/drawing/2014/main" xmlns="" val="21569012"/>
                    </a:ext>
                  </a:extLst>
                </a:gridCol>
              </a:tblGrid>
              <a:tr h="495079">
                <a:tc>
                  <a:txBody>
                    <a:bodyPr/>
                    <a:lstStyle/>
                    <a:p>
                      <a:pPr algn="ctr"/>
                      <a:r>
                        <a:rPr lang="de-DE" sz="2800" dirty="0" err="1" smtClean="0"/>
                        <a:t>Self</a:t>
                      </a:r>
                      <a:r>
                        <a:rPr lang="de-DE" sz="2800" dirty="0" smtClean="0"/>
                        <a:t>-evaluation</a:t>
                      </a:r>
                      <a:endParaRPr lang="de-DE" sz="2800" dirty="0"/>
                    </a:p>
                  </a:txBody>
                  <a:tcPr/>
                </a:tc>
                <a:tc>
                  <a:txBody>
                    <a:bodyPr/>
                    <a:lstStyle/>
                    <a:p>
                      <a:pPr algn="ctr"/>
                      <a:r>
                        <a:rPr lang="de-DE" sz="2800" dirty="0" smtClean="0"/>
                        <a:t>Peer </a:t>
                      </a:r>
                      <a:r>
                        <a:rPr lang="de-DE" sz="2800" dirty="0" err="1" smtClean="0"/>
                        <a:t>review</a:t>
                      </a:r>
                      <a:endParaRPr lang="de-DE" sz="2800" dirty="0"/>
                    </a:p>
                  </a:txBody>
                  <a:tcPr/>
                </a:tc>
                <a:extLst>
                  <a:ext uri="{0D108BD9-81ED-4DB2-BD59-A6C34878D82A}">
                    <a16:rowId xmlns:a16="http://schemas.microsoft.com/office/drawing/2014/main" xmlns="" val="1017345269"/>
                  </a:ext>
                </a:extLst>
              </a:tr>
              <a:tr h="961035">
                <a:tc gridSpan="2">
                  <a:txBody>
                    <a:bodyPr/>
                    <a:lstStyle/>
                    <a:p>
                      <a:pPr algn="ctr"/>
                      <a:r>
                        <a:rPr lang="de-DE" sz="2000" b="1" dirty="0" err="1" smtClean="0"/>
                        <a:t>Suitability</a:t>
                      </a:r>
                      <a:endParaRPr lang="de-DE" sz="2000" b="1" dirty="0" smtClean="0"/>
                    </a:p>
                    <a:p>
                      <a:pPr algn="ctr"/>
                      <a:r>
                        <a:rPr lang="de-DE" sz="2000" b="0" dirty="0" err="1" smtClean="0"/>
                        <a:t>What</a:t>
                      </a:r>
                      <a:r>
                        <a:rPr lang="de-DE" sz="2000" b="0" dirty="0" smtClean="0"/>
                        <a:t> </a:t>
                      </a:r>
                      <a:r>
                        <a:rPr lang="de-DE" sz="2000" b="0" dirty="0" err="1" smtClean="0"/>
                        <a:t>are</a:t>
                      </a:r>
                      <a:r>
                        <a:rPr lang="de-DE" sz="2000" b="0" dirty="0" smtClean="0"/>
                        <a:t> </a:t>
                      </a:r>
                      <a:r>
                        <a:rPr lang="de-DE" sz="2000" b="0" dirty="0" err="1" smtClean="0"/>
                        <a:t>the</a:t>
                      </a:r>
                      <a:r>
                        <a:rPr lang="de-DE" sz="2000" b="0" dirty="0" smtClean="0"/>
                        <a:t> </a:t>
                      </a:r>
                      <a:r>
                        <a:rPr lang="de-DE" sz="2000" b="0" dirty="0" err="1" smtClean="0"/>
                        <a:t>objectives</a:t>
                      </a:r>
                      <a:r>
                        <a:rPr lang="de-DE" sz="2000" b="0" dirty="0" smtClean="0"/>
                        <a:t>? Are</a:t>
                      </a:r>
                      <a:r>
                        <a:rPr lang="de-DE" sz="2000" b="0" baseline="0" dirty="0" smtClean="0"/>
                        <a:t> </a:t>
                      </a:r>
                      <a:r>
                        <a:rPr lang="de-DE" sz="2000" b="0" baseline="0" dirty="0" err="1" smtClean="0"/>
                        <a:t>curriculum</a:t>
                      </a:r>
                      <a:r>
                        <a:rPr lang="de-DE" sz="2000" b="0" baseline="0" dirty="0" smtClean="0"/>
                        <a:t> </a:t>
                      </a:r>
                      <a:r>
                        <a:rPr lang="de-DE" sz="2000" b="0" baseline="0" dirty="0" err="1" smtClean="0"/>
                        <a:t>and</a:t>
                      </a:r>
                      <a:r>
                        <a:rPr lang="de-DE" sz="2000" b="0" baseline="0" dirty="0" smtClean="0"/>
                        <a:t> </a:t>
                      </a:r>
                      <a:r>
                        <a:rPr lang="de-DE" sz="2000" b="0" baseline="0" dirty="0" err="1" smtClean="0"/>
                        <a:t>syllabus</a:t>
                      </a:r>
                      <a:r>
                        <a:rPr lang="de-DE" sz="2000" b="0" baseline="0" dirty="0" smtClean="0"/>
                        <a:t> </a:t>
                      </a:r>
                      <a:r>
                        <a:rPr lang="de-DE" sz="2000" b="0" baseline="0" dirty="0" err="1" smtClean="0"/>
                        <a:t>suitable</a:t>
                      </a:r>
                      <a:r>
                        <a:rPr lang="de-DE" sz="2000" b="0" baseline="0" dirty="0" smtClean="0"/>
                        <a:t> </a:t>
                      </a:r>
                      <a:r>
                        <a:rPr lang="de-DE" sz="2000" b="0" baseline="0" dirty="0" err="1" smtClean="0"/>
                        <a:t>to</a:t>
                      </a:r>
                      <a:r>
                        <a:rPr lang="de-DE" sz="2000" b="0" baseline="0" dirty="0" smtClean="0"/>
                        <a:t> </a:t>
                      </a:r>
                      <a:r>
                        <a:rPr lang="de-DE" sz="2000" b="0" baseline="0" dirty="0" err="1" smtClean="0"/>
                        <a:t>reach</a:t>
                      </a:r>
                      <a:r>
                        <a:rPr lang="de-DE" sz="2000" b="0" baseline="0" dirty="0" smtClean="0"/>
                        <a:t> </a:t>
                      </a:r>
                      <a:r>
                        <a:rPr lang="de-DE" sz="2000" b="0" baseline="0" dirty="0" err="1" smtClean="0"/>
                        <a:t>them</a:t>
                      </a:r>
                      <a:r>
                        <a:rPr lang="de-DE" sz="2000" b="0" baseline="0" dirty="0" smtClean="0"/>
                        <a:t>? </a:t>
                      </a:r>
                      <a:r>
                        <a:rPr lang="de-DE" sz="2000" b="0" baseline="0" dirty="0" err="1" smtClean="0"/>
                        <a:t>Is</a:t>
                      </a:r>
                      <a:r>
                        <a:rPr lang="de-DE" sz="2000" b="0" baseline="0" dirty="0" smtClean="0"/>
                        <a:t> </a:t>
                      </a:r>
                      <a:r>
                        <a:rPr lang="de-DE" sz="2000" b="0" baseline="0" dirty="0" err="1" smtClean="0"/>
                        <a:t>the</a:t>
                      </a:r>
                      <a:r>
                        <a:rPr lang="de-DE" sz="2000" b="0" baseline="0" dirty="0" smtClean="0"/>
                        <a:t> </a:t>
                      </a:r>
                      <a:r>
                        <a:rPr lang="de-DE" sz="2000" b="0" baseline="0" dirty="0" err="1" smtClean="0"/>
                        <a:t>programme</a:t>
                      </a:r>
                      <a:r>
                        <a:rPr lang="de-DE" sz="2000" b="0" baseline="0" dirty="0" smtClean="0"/>
                        <a:t> </a:t>
                      </a:r>
                      <a:r>
                        <a:rPr lang="de-DE" sz="2000" b="0" baseline="0" dirty="0" err="1" smtClean="0"/>
                        <a:t>justified</a:t>
                      </a:r>
                      <a:r>
                        <a:rPr lang="de-DE" sz="2000" b="0" baseline="0" dirty="0" smtClean="0"/>
                        <a:t> (</a:t>
                      </a:r>
                      <a:r>
                        <a:rPr lang="de-DE" sz="2000" b="0" baseline="0" dirty="0" err="1" smtClean="0"/>
                        <a:t>Why</a:t>
                      </a:r>
                      <a:r>
                        <a:rPr lang="de-DE" sz="2000" b="0" baseline="0" dirty="0" smtClean="0"/>
                        <a:t> </a:t>
                      </a:r>
                      <a:r>
                        <a:rPr lang="de-DE" sz="2000" b="0" baseline="0" dirty="0" err="1" smtClean="0"/>
                        <a:t>is</a:t>
                      </a:r>
                      <a:r>
                        <a:rPr lang="de-DE" sz="2000" b="0" baseline="0" dirty="0" smtClean="0"/>
                        <a:t> </a:t>
                      </a:r>
                      <a:r>
                        <a:rPr lang="de-DE" sz="2000" b="0" baseline="0" dirty="0" err="1" smtClean="0"/>
                        <a:t>it</a:t>
                      </a:r>
                      <a:r>
                        <a:rPr lang="de-DE" sz="2000" b="0" baseline="0" dirty="0" smtClean="0"/>
                        <a:t> </a:t>
                      </a:r>
                      <a:r>
                        <a:rPr lang="de-DE" sz="2000" b="0" baseline="0" dirty="0" err="1" smtClean="0"/>
                        <a:t>offered</a:t>
                      </a:r>
                      <a:r>
                        <a:rPr lang="de-DE" sz="2000" b="0" baseline="0" dirty="0" smtClean="0"/>
                        <a:t>? </a:t>
                      </a:r>
                      <a:r>
                        <a:rPr lang="de-DE" sz="2000" b="0" baseline="0" dirty="0" err="1" smtClean="0"/>
                        <a:t>Added</a:t>
                      </a:r>
                      <a:r>
                        <a:rPr lang="de-DE" sz="2000" b="0" baseline="0" dirty="0" smtClean="0"/>
                        <a:t> </a:t>
                      </a:r>
                      <a:r>
                        <a:rPr lang="de-DE" sz="2000" b="0" baseline="0" dirty="0" err="1" smtClean="0"/>
                        <a:t>value</a:t>
                      </a:r>
                      <a:r>
                        <a:rPr lang="de-DE" sz="2000" b="0" baseline="0" dirty="0" smtClean="0"/>
                        <a:t>?). </a:t>
                      </a:r>
                      <a:r>
                        <a:rPr lang="de-DE" sz="2000" b="0" baseline="0" dirty="0" err="1" smtClean="0"/>
                        <a:t>Is</a:t>
                      </a:r>
                      <a:r>
                        <a:rPr lang="de-DE" sz="2000" b="0" baseline="0" dirty="0" smtClean="0"/>
                        <a:t> </a:t>
                      </a:r>
                      <a:r>
                        <a:rPr lang="de-DE" sz="2000" b="0" baseline="0" dirty="0" err="1" smtClean="0"/>
                        <a:t>there</a:t>
                      </a:r>
                      <a:r>
                        <a:rPr lang="de-DE" sz="2000" b="0" baseline="0" dirty="0" smtClean="0"/>
                        <a:t> an international / national / </a:t>
                      </a:r>
                      <a:r>
                        <a:rPr lang="de-DE" sz="2000" b="0" baseline="0" dirty="0" err="1" smtClean="0"/>
                        <a:t>institutional</a:t>
                      </a:r>
                      <a:r>
                        <a:rPr lang="de-DE" sz="2000" b="0" baseline="0" dirty="0" smtClean="0"/>
                        <a:t> </a:t>
                      </a:r>
                      <a:r>
                        <a:rPr lang="de-DE" sz="2000" b="0" baseline="0" dirty="0" err="1" smtClean="0"/>
                        <a:t>background</a:t>
                      </a:r>
                      <a:r>
                        <a:rPr lang="de-DE" sz="2000" b="0" baseline="0" dirty="0" smtClean="0"/>
                        <a:t>? Are </a:t>
                      </a:r>
                      <a:r>
                        <a:rPr lang="de-DE" sz="2000" b="0" baseline="0" dirty="0" err="1" smtClean="0"/>
                        <a:t>the</a:t>
                      </a:r>
                      <a:r>
                        <a:rPr lang="de-DE" sz="2000" b="0" baseline="0" dirty="0" smtClean="0"/>
                        <a:t> </a:t>
                      </a:r>
                      <a:r>
                        <a:rPr lang="de-DE" sz="2000" b="0" baseline="0" dirty="0" err="1" smtClean="0"/>
                        <a:t>assessment</a:t>
                      </a:r>
                      <a:r>
                        <a:rPr lang="de-DE" sz="2000" b="0" baseline="0" dirty="0" smtClean="0"/>
                        <a:t> </a:t>
                      </a:r>
                      <a:r>
                        <a:rPr lang="de-DE" sz="2000" b="0" baseline="0" dirty="0" err="1" smtClean="0"/>
                        <a:t>forms</a:t>
                      </a:r>
                      <a:r>
                        <a:rPr lang="de-DE" sz="2000" b="0" baseline="0" dirty="0" smtClean="0"/>
                        <a:t> </a:t>
                      </a:r>
                      <a:r>
                        <a:rPr lang="de-DE" sz="2000" b="0" baseline="0" dirty="0" err="1" smtClean="0"/>
                        <a:t>suitable</a:t>
                      </a:r>
                      <a:r>
                        <a:rPr lang="de-DE" sz="2000" b="0" baseline="0" dirty="0" smtClean="0"/>
                        <a:t> </a:t>
                      </a:r>
                      <a:r>
                        <a:rPr lang="de-DE" sz="2000" b="0" baseline="0" dirty="0" err="1" smtClean="0"/>
                        <a:t>to</a:t>
                      </a:r>
                      <a:r>
                        <a:rPr lang="de-DE" sz="2000" b="0" baseline="0" dirty="0" smtClean="0"/>
                        <a:t> </a:t>
                      </a:r>
                      <a:r>
                        <a:rPr lang="de-DE" sz="2000" b="0" baseline="0" dirty="0" err="1" smtClean="0"/>
                        <a:t>assess</a:t>
                      </a:r>
                      <a:r>
                        <a:rPr lang="de-DE" sz="2000" b="0" baseline="0" dirty="0" smtClean="0"/>
                        <a:t> </a:t>
                      </a:r>
                      <a:r>
                        <a:rPr lang="de-DE" sz="2000" b="0" baseline="0" dirty="0" err="1" smtClean="0"/>
                        <a:t>whether</a:t>
                      </a:r>
                      <a:r>
                        <a:rPr lang="de-DE" sz="2000" b="0" baseline="0" dirty="0" smtClean="0"/>
                        <a:t> </a:t>
                      </a:r>
                      <a:r>
                        <a:rPr lang="de-DE" sz="2000" b="0" baseline="0" dirty="0" err="1" smtClean="0"/>
                        <a:t>the</a:t>
                      </a:r>
                      <a:r>
                        <a:rPr lang="de-DE" sz="2000" b="0" baseline="0" dirty="0" smtClean="0"/>
                        <a:t> </a:t>
                      </a:r>
                      <a:r>
                        <a:rPr lang="de-DE" sz="2000" b="0" baseline="0" dirty="0" err="1" smtClean="0"/>
                        <a:t>learning</a:t>
                      </a:r>
                      <a:r>
                        <a:rPr lang="de-DE" sz="2000" b="0" baseline="0" dirty="0" smtClean="0"/>
                        <a:t> </a:t>
                      </a:r>
                      <a:r>
                        <a:rPr lang="de-DE" sz="2000" b="0" baseline="0" dirty="0" err="1" smtClean="0"/>
                        <a:t>outcomes</a:t>
                      </a:r>
                      <a:r>
                        <a:rPr lang="de-DE" sz="2000" b="0" baseline="0" dirty="0" smtClean="0"/>
                        <a:t> </a:t>
                      </a:r>
                      <a:r>
                        <a:rPr lang="de-DE" sz="2000" b="0" baseline="0" dirty="0" err="1" smtClean="0"/>
                        <a:t>have</a:t>
                      </a:r>
                      <a:r>
                        <a:rPr lang="de-DE" sz="2000" b="0" baseline="0" dirty="0" smtClean="0"/>
                        <a:t> </a:t>
                      </a:r>
                      <a:r>
                        <a:rPr lang="de-DE" sz="2000" b="0" baseline="0" dirty="0" err="1" smtClean="0"/>
                        <a:t>been</a:t>
                      </a:r>
                      <a:r>
                        <a:rPr lang="de-DE" sz="2000" b="0" baseline="0" dirty="0" smtClean="0"/>
                        <a:t> </a:t>
                      </a:r>
                      <a:r>
                        <a:rPr lang="de-DE" sz="2000" b="0" baseline="0" dirty="0" err="1" smtClean="0"/>
                        <a:t>achieved</a:t>
                      </a:r>
                      <a:r>
                        <a:rPr lang="de-DE" sz="2000" b="0" baseline="0" dirty="0" smtClean="0"/>
                        <a:t> </a:t>
                      </a:r>
                      <a:r>
                        <a:rPr lang="de-DE" sz="2000" b="0" baseline="0" dirty="0" err="1" smtClean="0"/>
                        <a:t>by</a:t>
                      </a:r>
                      <a:r>
                        <a:rPr lang="de-DE" sz="2000" b="0" baseline="0" dirty="0" smtClean="0"/>
                        <a:t> </a:t>
                      </a:r>
                      <a:r>
                        <a:rPr lang="de-DE" sz="2000" b="0" baseline="0" dirty="0" err="1" smtClean="0"/>
                        <a:t>the</a:t>
                      </a:r>
                      <a:r>
                        <a:rPr lang="de-DE" sz="2000" b="0" baseline="0" dirty="0" smtClean="0"/>
                        <a:t> </a:t>
                      </a:r>
                      <a:r>
                        <a:rPr lang="de-DE" sz="2000" b="0" baseline="0" dirty="0" err="1" smtClean="0"/>
                        <a:t>learner</a:t>
                      </a:r>
                      <a:r>
                        <a:rPr lang="de-DE" sz="2000" b="0" baseline="0" dirty="0" smtClean="0"/>
                        <a:t>? </a:t>
                      </a:r>
                      <a:r>
                        <a:rPr lang="de-DE" sz="2000" b="0" baseline="0" dirty="0" err="1" smtClean="0"/>
                        <a:t>Is</a:t>
                      </a:r>
                      <a:r>
                        <a:rPr lang="de-DE" sz="2000" b="0" baseline="0" dirty="0" smtClean="0"/>
                        <a:t> </a:t>
                      </a:r>
                      <a:r>
                        <a:rPr lang="de-DE" sz="2000" b="0" baseline="0" dirty="0" err="1" smtClean="0"/>
                        <a:t>there</a:t>
                      </a:r>
                      <a:r>
                        <a:rPr lang="de-DE" sz="2000" b="0" baseline="0" dirty="0" smtClean="0"/>
                        <a:t> an </a:t>
                      </a:r>
                      <a:r>
                        <a:rPr lang="de-DE" sz="2000" b="0" baseline="0" dirty="0" err="1" smtClean="0"/>
                        <a:t>added-value</a:t>
                      </a:r>
                      <a:r>
                        <a:rPr lang="de-DE" sz="2000" b="0" baseline="0" dirty="0" smtClean="0"/>
                        <a:t>? </a:t>
                      </a:r>
                      <a:r>
                        <a:rPr lang="de-DE" sz="2000" b="0" baseline="0" dirty="0" err="1" smtClean="0"/>
                        <a:t>What</a:t>
                      </a:r>
                      <a:r>
                        <a:rPr lang="de-DE" sz="2000" b="0" baseline="0" dirty="0" smtClean="0"/>
                        <a:t> </a:t>
                      </a:r>
                      <a:r>
                        <a:rPr lang="de-DE" sz="2000" b="0" baseline="0" dirty="0" err="1" smtClean="0"/>
                        <a:t>are</a:t>
                      </a:r>
                      <a:r>
                        <a:rPr lang="de-DE" sz="2000" b="0" baseline="0" dirty="0" smtClean="0"/>
                        <a:t> </a:t>
                      </a:r>
                      <a:r>
                        <a:rPr lang="de-DE" sz="2000" b="0" baseline="0" dirty="0" err="1" smtClean="0"/>
                        <a:t>the</a:t>
                      </a:r>
                      <a:r>
                        <a:rPr lang="de-DE" sz="2000" b="0" baseline="0" dirty="0" smtClean="0"/>
                        <a:t> </a:t>
                      </a:r>
                      <a:r>
                        <a:rPr lang="de-DE" sz="2000" b="0" baseline="0" dirty="0" err="1" smtClean="0"/>
                        <a:t>prospectives</a:t>
                      </a:r>
                      <a:r>
                        <a:rPr lang="de-DE" sz="2000" b="0" baseline="0" dirty="0" smtClean="0"/>
                        <a:t> </a:t>
                      </a:r>
                      <a:r>
                        <a:rPr lang="de-DE" sz="2000" b="0" baseline="0" dirty="0" err="1" smtClean="0"/>
                        <a:t>of</a:t>
                      </a:r>
                      <a:r>
                        <a:rPr lang="de-DE" sz="2000" b="0" baseline="0" dirty="0" smtClean="0"/>
                        <a:t> </a:t>
                      </a:r>
                      <a:r>
                        <a:rPr lang="de-DE" sz="2000" b="0" baseline="0" dirty="0" err="1" smtClean="0"/>
                        <a:t>the</a:t>
                      </a:r>
                      <a:r>
                        <a:rPr lang="de-DE" sz="2000" b="0" baseline="0" dirty="0" smtClean="0"/>
                        <a:t> </a:t>
                      </a:r>
                      <a:r>
                        <a:rPr lang="de-DE" sz="2000" b="0" baseline="0" dirty="0" err="1" smtClean="0"/>
                        <a:t>graduates</a:t>
                      </a:r>
                      <a:r>
                        <a:rPr lang="de-DE" sz="2000" b="0" baseline="0" dirty="0" smtClean="0"/>
                        <a:t>?</a:t>
                      </a:r>
                      <a:endParaRPr lang="de-DE" sz="2000" b="0" dirty="0" smtClean="0"/>
                    </a:p>
                  </a:txBody>
                  <a:tcPr/>
                </a:tc>
                <a:tc hMerge="1">
                  <a:txBody>
                    <a:bodyPr/>
                    <a:lstStyle/>
                    <a:p>
                      <a:endParaRPr lang="de-DE" dirty="0"/>
                    </a:p>
                  </a:txBody>
                  <a:tcPr/>
                </a:tc>
                <a:extLst>
                  <a:ext uri="{0D108BD9-81ED-4DB2-BD59-A6C34878D82A}">
                    <a16:rowId xmlns:a16="http://schemas.microsoft.com/office/drawing/2014/main" xmlns="" val="3432006612"/>
                  </a:ext>
                </a:extLst>
              </a:tr>
              <a:tr h="669812">
                <a:tc>
                  <a:txBody>
                    <a:bodyPr/>
                    <a:lstStyle/>
                    <a:p>
                      <a:endParaRPr lang="de-DE" sz="2000" b="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473894396"/>
                  </a:ext>
                </a:extLst>
              </a:tr>
              <a:tr h="669812">
                <a:tc gridSpan="2">
                  <a:txBody>
                    <a:bodyPr/>
                    <a:lstStyle/>
                    <a:p>
                      <a:pPr algn="ctr"/>
                      <a:r>
                        <a:rPr lang="de-DE" sz="2000" b="1" dirty="0" err="1" smtClean="0"/>
                        <a:t>Acceptability</a:t>
                      </a:r>
                      <a:endParaRPr lang="de-DE" sz="2000" b="1" dirty="0" smtClean="0"/>
                    </a:p>
                    <a:p>
                      <a:pPr algn="ctr"/>
                      <a:r>
                        <a:rPr lang="de-DE" sz="2000" b="0" dirty="0" smtClean="0"/>
                        <a:t>Are </a:t>
                      </a:r>
                      <a:r>
                        <a:rPr lang="de-DE" sz="2000" b="0" dirty="0" err="1" smtClean="0"/>
                        <a:t>the</a:t>
                      </a:r>
                      <a:r>
                        <a:rPr lang="de-DE" sz="2000" b="0" dirty="0" smtClean="0"/>
                        <a:t> </a:t>
                      </a:r>
                      <a:r>
                        <a:rPr lang="de-DE" sz="2000" b="0" dirty="0" err="1" smtClean="0"/>
                        <a:t>learning</a:t>
                      </a:r>
                      <a:r>
                        <a:rPr lang="de-DE" sz="2000" b="0" dirty="0" smtClean="0"/>
                        <a:t> </a:t>
                      </a:r>
                      <a:r>
                        <a:rPr lang="de-DE" sz="2000" b="0" dirty="0" err="1" smtClean="0"/>
                        <a:t>outcomes</a:t>
                      </a:r>
                      <a:r>
                        <a:rPr lang="de-DE" sz="2000" b="0" dirty="0" smtClean="0"/>
                        <a:t> </a:t>
                      </a:r>
                      <a:r>
                        <a:rPr lang="de-DE" sz="2000" b="0" dirty="0" err="1" smtClean="0"/>
                        <a:t>of</a:t>
                      </a:r>
                      <a:r>
                        <a:rPr lang="de-DE" sz="2000" b="0" dirty="0" smtClean="0"/>
                        <a:t> </a:t>
                      </a:r>
                      <a:r>
                        <a:rPr lang="de-DE" sz="2000" b="0" dirty="0" err="1" smtClean="0"/>
                        <a:t>the</a:t>
                      </a:r>
                      <a:r>
                        <a:rPr lang="de-DE" sz="2000" b="0" dirty="0" smtClean="0"/>
                        <a:t> </a:t>
                      </a:r>
                      <a:r>
                        <a:rPr lang="de-DE" sz="2000" b="0" dirty="0" err="1" smtClean="0"/>
                        <a:t>programme</a:t>
                      </a:r>
                      <a:r>
                        <a:rPr lang="de-DE" sz="2000" b="0" dirty="0" smtClean="0"/>
                        <a:t> </a:t>
                      </a:r>
                      <a:r>
                        <a:rPr lang="de-DE" sz="2000" b="0" dirty="0" err="1" smtClean="0"/>
                        <a:t>acceptable</a:t>
                      </a:r>
                      <a:r>
                        <a:rPr lang="de-DE" sz="2000" b="0" dirty="0" smtClean="0"/>
                        <a:t> </a:t>
                      </a:r>
                      <a:r>
                        <a:rPr lang="de-DE" sz="2000" b="0" dirty="0" err="1" smtClean="0"/>
                        <a:t>for</a:t>
                      </a:r>
                      <a:r>
                        <a:rPr lang="de-DE" sz="2000" b="0" dirty="0" smtClean="0"/>
                        <a:t> </a:t>
                      </a:r>
                      <a:r>
                        <a:rPr lang="de-DE" sz="2000" b="0" dirty="0" err="1" smtClean="0"/>
                        <a:t>the</a:t>
                      </a:r>
                      <a:r>
                        <a:rPr lang="de-DE" sz="2000" b="0" dirty="0" smtClean="0"/>
                        <a:t> </a:t>
                      </a:r>
                      <a:r>
                        <a:rPr lang="de-DE" sz="2000" b="0" dirty="0" err="1" smtClean="0"/>
                        <a:t>stakeholders</a:t>
                      </a:r>
                      <a:r>
                        <a:rPr lang="de-DE" sz="2000" b="0" dirty="0" smtClean="0"/>
                        <a:t> (</a:t>
                      </a:r>
                      <a:r>
                        <a:rPr lang="de-DE" sz="2000" b="0" dirty="0" err="1" smtClean="0"/>
                        <a:t>learners</a:t>
                      </a:r>
                      <a:r>
                        <a:rPr lang="de-DE" sz="2000" b="0" dirty="0" smtClean="0"/>
                        <a:t>, </a:t>
                      </a:r>
                      <a:r>
                        <a:rPr lang="de-DE" sz="2000" b="0" dirty="0" err="1" smtClean="0"/>
                        <a:t>industry</a:t>
                      </a:r>
                      <a:r>
                        <a:rPr lang="de-DE" sz="2000" b="0" dirty="0" smtClean="0"/>
                        <a:t>, </a:t>
                      </a:r>
                      <a:r>
                        <a:rPr lang="de-DE" sz="2000" b="0" dirty="0" err="1" smtClean="0"/>
                        <a:t>society</a:t>
                      </a:r>
                      <a:r>
                        <a:rPr lang="de-DE" sz="2000" b="0" dirty="0" smtClean="0"/>
                        <a:t> at large)?</a:t>
                      </a:r>
                    </a:p>
                  </a:txBody>
                  <a:tcPr/>
                </a:tc>
                <a:tc hMerge="1">
                  <a:txBody>
                    <a:bodyPr/>
                    <a:lstStyle/>
                    <a:p>
                      <a:endParaRPr lang="de-DE" dirty="0"/>
                    </a:p>
                  </a:txBody>
                  <a:tcPr/>
                </a:tc>
                <a:extLst>
                  <a:ext uri="{0D108BD9-81ED-4DB2-BD59-A6C34878D82A}">
                    <a16:rowId xmlns:a16="http://schemas.microsoft.com/office/drawing/2014/main" xmlns="" val="1222872368"/>
                  </a:ext>
                </a:extLst>
              </a:tr>
              <a:tr h="669812">
                <a:tc>
                  <a:txBody>
                    <a:bodyPr/>
                    <a:lstStyle/>
                    <a:p>
                      <a:endParaRPr lang="de-DE" sz="200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148482460"/>
                  </a:ext>
                </a:extLst>
              </a:tr>
              <a:tr h="961035">
                <a:tc gridSpan="2">
                  <a:txBody>
                    <a:bodyPr/>
                    <a:lstStyle/>
                    <a:p>
                      <a:pPr algn="ctr"/>
                      <a:r>
                        <a:rPr lang="de-DE" sz="2000" b="1" dirty="0" err="1" smtClean="0"/>
                        <a:t>Feasibility</a:t>
                      </a:r>
                      <a:endParaRPr lang="de-DE" sz="2000" b="1" dirty="0" smtClean="0"/>
                    </a:p>
                    <a:p>
                      <a:pPr algn="ctr"/>
                      <a:r>
                        <a:rPr lang="de-DE" sz="2000" b="0" dirty="0" smtClean="0"/>
                        <a:t>Are </a:t>
                      </a:r>
                      <a:r>
                        <a:rPr lang="de-DE" sz="2000" b="0" dirty="0" err="1" smtClean="0"/>
                        <a:t>the</a:t>
                      </a:r>
                      <a:r>
                        <a:rPr lang="de-DE" sz="2000" b="0" dirty="0" smtClean="0"/>
                        <a:t> </a:t>
                      </a:r>
                      <a:r>
                        <a:rPr lang="de-DE" sz="2000" b="0" dirty="0" err="1" smtClean="0"/>
                        <a:t>educational</a:t>
                      </a:r>
                      <a:r>
                        <a:rPr lang="de-DE" sz="2000" b="0" baseline="0" dirty="0" smtClean="0"/>
                        <a:t> </a:t>
                      </a:r>
                      <a:r>
                        <a:rPr lang="de-DE" sz="2000" b="0" baseline="0" dirty="0" err="1" smtClean="0"/>
                        <a:t>components</a:t>
                      </a:r>
                      <a:r>
                        <a:rPr lang="de-DE" sz="2000" b="0" baseline="0" dirty="0" smtClean="0"/>
                        <a:t> </a:t>
                      </a:r>
                      <a:r>
                        <a:rPr lang="de-DE" sz="2000" b="0" baseline="0" dirty="0" err="1" smtClean="0"/>
                        <a:t>and</a:t>
                      </a:r>
                      <a:r>
                        <a:rPr lang="de-DE" sz="2000" b="0" baseline="0" dirty="0" smtClean="0"/>
                        <a:t> </a:t>
                      </a:r>
                      <a:r>
                        <a:rPr lang="de-DE" sz="2000" b="0" baseline="0" dirty="0" err="1" smtClean="0"/>
                        <a:t>their</a:t>
                      </a:r>
                      <a:r>
                        <a:rPr lang="de-DE" sz="2000" b="0" baseline="0" dirty="0" smtClean="0"/>
                        <a:t> </a:t>
                      </a:r>
                      <a:r>
                        <a:rPr lang="de-DE" sz="2000" b="0" baseline="0" dirty="0" err="1" smtClean="0"/>
                        <a:t>learning</a:t>
                      </a:r>
                      <a:r>
                        <a:rPr lang="de-DE" sz="2000" b="0" baseline="0" dirty="0" smtClean="0"/>
                        <a:t> </a:t>
                      </a:r>
                      <a:r>
                        <a:rPr lang="de-DE" sz="2000" b="0" baseline="0" dirty="0" err="1" smtClean="0"/>
                        <a:t>outcomes</a:t>
                      </a:r>
                      <a:r>
                        <a:rPr lang="de-DE" sz="2000" b="0" baseline="0" dirty="0" smtClean="0"/>
                        <a:t> </a:t>
                      </a:r>
                      <a:r>
                        <a:rPr lang="de-DE" sz="2000" b="0" baseline="0" dirty="0" err="1" smtClean="0"/>
                        <a:t>directed</a:t>
                      </a:r>
                      <a:r>
                        <a:rPr lang="de-DE" sz="2000" b="0" baseline="0" dirty="0" smtClean="0"/>
                        <a:t> </a:t>
                      </a:r>
                      <a:r>
                        <a:rPr lang="de-DE" sz="2000" b="0" baseline="0" dirty="0" err="1" smtClean="0"/>
                        <a:t>to</a:t>
                      </a:r>
                      <a:r>
                        <a:rPr lang="de-DE" sz="2000" b="0" baseline="0" dirty="0" smtClean="0"/>
                        <a:t> </a:t>
                      </a:r>
                      <a:r>
                        <a:rPr lang="de-DE" sz="2000" b="0" baseline="0" dirty="0" err="1" smtClean="0"/>
                        <a:t>the</a:t>
                      </a:r>
                      <a:r>
                        <a:rPr lang="de-DE" sz="2000" b="0" baseline="0" dirty="0" smtClean="0"/>
                        <a:t> </a:t>
                      </a:r>
                      <a:r>
                        <a:rPr lang="de-DE" sz="2000" b="0" baseline="0" dirty="0" err="1" smtClean="0"/>
                        <a:t>learning</a:t>
                      </a:r>
                      <a:r>
                        <a:rPr lang="de-DE" sz="2000" b="0" baseline="0" dirty="0" smtClean="0"/>
                        <a:t> </a:t>
                      </a:r>
                      <a:r>
                        <a:rPr lang="de-DE" sz="2000" b="0" baseline="0" dirty="0" err="1" smtClean="0"/>
                        <a:t>outcomes</a:t>
                      </a:r>
                      <a:r>
                        <a:rPr lang="de-DE" sz="2000" b="0" baseline="0" dirty="0" smtClean="0"/>
                        <a:t> </a:t>
                      </a:r>
                      <a:r>
                        <a:rPr lang="de-DE" sz="2000" b="0" baseline="0" dirty="0" err="1" smtClean="0"/>
                        <a:t>of</a:t>
                      </a:r>
                      <a:r>
                        <a:rPr lang="de-DE" sz="2000" b="0" baseline="0" dirty="0" smtClean="0"/>
                        <a:t> </a:t>
                      </a:r>
                      <a:r>
                        <a:rPr lang="de-DE" sz="2000" b="0" baseline="0" dirty="0" err="1" smtClean="0"/>
                        <a:t>the</a:t>
                      </a:r>
                      <a:r>
                        <a:rPr lang="de-DE" sz="2000" b="0" baseline="0" dirty="0" smtClean="0"/>
                        <a:t> </a:t>
                      </a:r>
                      <a:r>
                        <a:rPr lang="de-DE" sz="2000" b="0" baseline="0" dirty="0" err="1" smtClean="0"/>
                        <a:t>programme</a:t>
                      </a:r>
                      <a:r>
                        <a:rPr lang="de-DE" sz="2000" b="0" baseline="0" dirty="0" smtClean="0"/>
                        <a:t>? Can </a:t>
                      </a:r>
                      <a:r>
                        <a:rPr lang="de-DE" sz="2000" b="0" baseline="0" dirty="0" err="1" smtClean="0"/>
                        <a:t>the</a:t>
                      </a:r>
                      <a:r>
                        <a:rPr lang="de-DE" sz="2000" b="0" baseline="0" dirty="0" smtClean="0"/>
                        <a:t> </a:t>
                      </a:r>
                      <a:r>
                        <a:rPr lang="de-DE" sz="2000" b="0" baseline="0" dirty="0" err="1" smtClean="0"/>
                        <a:t>assessment</a:t>
                      </a:r>
                      <a:r>
                        <a:rPr lang="de-DE" sz="2000" b="0" baseline="0" dirty="0" smtClean="0"/>
                        <a:t> </a:t>
                      </a:r>
                      <a:r>
                        <a:rPr lang="de-DE" sz="2000" b="0" baseline="0" dirty="0" err="1" smtClean="0"/>
                        <a:t>forms</a:t>
                      </a:r>
                      <a:r>
                        <a:rPr lang="de-DE" sz="2000" b="0" baseline="0" dirty="0" smtClean="0"/>
                        <a:t>/</a:t>
                      </a:r>
                      <a:r>
                        <a:rPr lang="de-DE" sz="2000" b="0" baseline="0" dirty="0" err="1" smtClean="0"/>
                        <a:t>types</a:t>
                      </a:r>
                      <a:r>
                        <a:rPr lang="de-DE" sz="2000" b="0" baseline="0" dirty="0" smtClean="0"/>
                        <a:t> </a:t>
                      </a:r>
                      <a:r>
                        <a:rPr lang="de-DE" sz="2000" b="0" baseline="0" dirty="0" err="1" smtClean="0"/>
                        <a:t>verify</a:t>
                      </a:r>
                      <a:r>
                        <a:rPr lang="de-DE" sz="2000" b="0" baseline="0" dirty="0" smtClean="0"/>
                        <a:t> </a:t>
                      </a:r>
                      <a:r>
                        <a:rPr lang="de-DE" sz="2000" b="0" baseline="0" dirty="0" err="1" smtClean="0"/>
                        <a:t>this</a:t>
                      </a:r>
                      <a:r>
                        <a:rPr lang="de-DE" sz="2000" b="0" baseline="0" dirty="0" smtClean="0"/>
                        <a:t>? </a:t>
                      </a:r>
                      <a:r>
                        <a:rPr lang="de-DE" sz="2000" b="0" baseline="0" dirty="0" err="1" smtClean="0"/>
                        <a:t>Is</a:t>
                      </a:r>
                      <a:r>
                        <a:rPr lang="de-DE" sz="2000" b="0" baseline="0" dirty="0" smtClean="0"/>
                        <a:t> </a:t>
                      </a:r>
                      <a:r>
                        <a:rPr lang="de-DE" sz="2000" b="0" baseline="0" dirty="0" err="1" smtClean="0"/>
                        <a:t>the</a:t>
                      </a:r>
                      <a:r>
                        <a:rPr lang="de-DE" sz="2000" b="0" baseline="0" dirty="0" smtClean="0"/>
                        <a:t> </a:t>
                      </a:r>
                      <a:r>
                        <a:rPr lang="de-DE" sz="2000" b="0" baseline="0" dirty="0" err="1" smtClean="0"/>
                        <a:t>workload</a:t>
                      </a:r>
                      <a:r>
                        <a:rPr lang="de-DE" sz="2000" b="0" baseline="0" dirty="0" smtClean="0"/>
                        <a:t> </a:t>
                      </a:r>
                      <a:r>
                        <a:rPr lang="de-DE" sz="2000" b="0" baseline="0" dirty="0" err="1" smtClean="0"/>
                        <a:t>feasible</a:t>
                      </a:r>
                      <a:r>
                        <a:rPr lang="de-DE" sz="2000" b="0" baseline="0" dirty="0" smtClean="0"/>
                        <a:t> </a:t>
                      </a:r>
                      <a:r>
                        <a:rPr lang="de-DE" sz="2000" b="0" baseline="0" dirty="0" err="1" smtClean="0"/>
                        <a:t>within</a:t>
                      </a:r>
                      <a:r>
                        <a:rPr lang="de-DE" sz="2000" b="0" baseline="0" dirty="0" smtClean="0"/>
                        <a:t> </a:t>
                      </a:r>
                      <a:r>
                        <a:rPr lang="de-DE" sz="2000" b="0" baseline="0" dirty="0" err="1" smtClean="0"/>
                        <a:t>the</a:t>
                      </a:r>
                      <a:r>
                        <a:rPr lang="de-DE" sz="2000" b="0" baseline="0" dirty="0" smtClean="0"/>
                        <a:t> </a:t>
                      </a:r>
                      <a:r>
                        <a:rPr lang="de-DE" sz="2000" b="0" baseline="0" dirty="0" err="1" smtClean="0"/>
                        <a:t>stipulated</a:t>
                      </a:r>
                      <a:r>
                        <a:rPr lang="de-DE" sz="2000" b="0" baseline="0" dirty="0" smtClean="0"/>
                        <a:t> time-frame?</a:t>
                      </a:r>
                      <a:endParaRPr lang="de-DE" sz="2000" b="0" dirty="0" smtClean="0"/>
                    </a:p>
                  </a:txBody>
                  <a:tcPr/>
                </a:tc>
                <a:tc hMerge="1">
                  <a:txBody>
                    <a:bodyPr/>
                    <a:lstStyle/>
                    <a:p>
                      <a:endParaRPr lang="de-DE" dirty="0"/>
                    </a:p>
                  </a:txBody>
                  <a:tcPr/>
                </a:tc>
                <a:extLst>
                  <a:ext uri="{0D108BD9-81ED-4DB2-BD59-A6C34878D82A}">
                    <a16:rowId xmlns:a16="http://schemas.microsoft.com/office/drawing/2014/main" xmlns="" val="2462976715"/>
                  </a:ext>
                </a:extLst>
              </a:tr>
              <a:tr h="669812">
                <a:tc>
                  <a:txBody>
                    <a:bodyPr/>
                    <a:lstStyle/>
                    <a:p>
                      <a:endParaRPr lang="de-DE" sz="2000" dirty="0"/>
                    </a:p>
                  </a:txBody>
                  <a:tcPr/>
                </a:tc>
                <a:tc>
                  <a:txBody>
                    <a:bodyPr/>
                    <a:lstStyle/>
                    <a:p>
                      <a:endParaRPr lang="de-DE" sz="2000" dirty="0" smtClean="0"/>
                    </a:p>
                    <a:p>
                      <a:endParaRPr lang="de-DE" sz="2000" dirty="0"/>
                    </a:p>
                  </a:txBody>
                  <a:tcPr/>
                </a:tc>
                <a:extLst>
                  <a:ext uri="{0D108BD9-81ED-4DB2-BD59-A6C34878D82A}">
                    <a16:rowId xmlns:a16="http://schemas.microsoft.com/office/drawing/2014/main" xmlns="" val="2465062634"/>
                  </a:ext>
                </a:extLst>
              </a:tr>
              <a:tr h="1013689">
                <a:tc gridSpan="2">
                  <a:txBody>
                    <a:bodyPr/>
                    <a:lstStyle/>
                    <a:p>
                      <a:pPr algn="ctr"/>
                      <a:r>
                        <a:rPr lang="de-DE" sz="2000" b="1" dirty="0" err="1" smtClean="0"/>
                        <a:t>Sustainability</a:t>
                      </a:r>
                      <a:endParaRPr lang="de-DE" sz="2000" b="1" dirty="0" smtClean="0"/>
                    </a:p>
                    <a:p>
                      <a:pPr algn="ctr"/>
                      <a:r>
                        <a:rPr lang="de-DE" sz="2000" b="0" dirty="0" smtClean="0"/>
                        <a:t>Can </a:t>
                      </a:r>
                      <a:r>
                        <a:rPr lang="de-DE" sz="2000" b="0" dirty="0" err="1" smtClean="0"/>
                        <a:t>the</a:t>
                      </a:r>
                      <a:r>
                        <a:rPr lang="de-DE" sz="2000" b="0" dirty="0" smtClean="0"/>
                        <a:t> </a:t>
                      </a:r>
                      <a:r>
                        <a:rPr lang="de-DE" sz="2000" b="0" dirty="0" err="1" smtClean="0"/>
                        <a:t>programme</a:t>
                      </a:r>
                      <a:r>
                        <a:rPr lang="de-DE" sz="2000" b="0" baseline="0" dirty="0" smtClean="0"/>
                        <a:t> </a:t>
                      </a:r>
                      <a:r>
                        <a:rPr lang="de-DE" sz="2000" b="0" baseline="0" dirty="0" err="1" smtClean="0"/>
                        <a:t>be</a:t>
                      </a:r>
                      <a:r>
                        <a:rPr lang="de-DE" sz="2000" b="0" baseline="0" dirty="0" smtClean="0"/>
                        <a:t> </a:t>
                      </a:r>
                      <a:r>
                        <a:rPr lang="de-DE" sz="2000" b="0" baseline="0" dirty="0" err="1" smtClean="0"/>
                        <a:t>sustained</a:t>
                      </a:r>
                      <a:r>
                        <a:rPr lang="de-DE" sz="2000" b="0" baseline="0" dirty="0" smtClean="0"/>
                        <a:t> </a:t>
                      </a:r>
                      <a:r>
                        <a:rPr lang="de-DE" sz="2000" b="0" baseline="0" dirty="0" err="1" smtClean="0"/>
                        <a:t>for</a:t>
                      </a:r>
                      <a:r>
                        <a:rPr lang="de-DE" sz="2000" b="0" baseline="0" dirty="0" smtClean="0"/>
                        <a:t> </a:t>
                      </a:r>
                      <a:r>
                        <a:rPr lang="de-DE" sz="2000" b="0" baseline="0" dirty="0" err="1" smtClean="0"/>
                        <a:t>the</a:t>
                      </a:r>
                      <a:r>
                        <a:rPr lang="de-DE" sz="2000" b="0" baseline="0" dirty="0" smtClean="0"/>
                        <a:t> </a:t>
                      </a:r>
                      <a:r>
                        <a:rPr lang="de-DE" sz="2000" b="0" baseline="0" dirty="0" err="1" smtClean="0"/>
                        <a:t>period</a:t>
                      </a:r>
                      <a:r>
                        <a:rPr lang="de-DE" sz="2000" b="0" baseline="0" dirty="0" smtClean="0"/>
                        <a:t> </a:t>
                      </a:r>
                      <a:r>
                        <a:rPr lang="de-DE" sz="2000" b="0" baseline="0" dirty="0" err="1" smtClean="0"/>
                        <a:t>of</a:t>
                      </a:r>
                      <a:r>
                        <a:rPr lang="de-DE" sz="2000" b="0" baseline="0" dirty="0" smtClean="0"/>
                        <a:t> </a:t>
                      </a:r>
                      <a:r>
                        <a:rPr lang="de-DE" sz="2000" b="0" baseline="0" dirty="0" err="1" smtClean="0"/>
                        <a:t>the</a:t>
                      </a:r>
                      <a:r>
                        <a:rPr lang="de-DE" sz="2000" b="0" baseline="0" dirty="0" smtClean="0"/>
                        <a:t> </a:t>
                      </a:r>
                      <a:r>
                        <a:rPr lang="de-DE" sz="2000" b="0" baseline="0" dirty="0" err="1" smtClean="0"/>
                        <a:t>academic</a:t>
                      </a:r>
                      <a:r>
                        <a:rPr lang="de-DE" sz="2000" b="0" baseline="0" dirty="0" smtClean="0"/>
                        <a:t> </a:t>
                      </a:r>
                      <a:r>
                        <a:rPr lang="de-DE" sz="2000" b="0" baseline="0" dirty="0" err="1" smtClean="0"/>
                        <a:t>horizon</a:t>
                      </a:r>
                      <a:r>
                        <a:rPr lang="de-DE" sz="2000" b="0" baseline="0" dirty="0" smtClean="0"/>
                        <a:t>? Are </a:t>
                      </a:r>
                      <a:r>
                        <a:rPr lang="de-DE" sz="2000" b="0" baseline="0" dirty="0" err="1" smtClean="0"/>
                        <a:t>the</a:t>
                      </a:r>
                      <a:r>
                        <a:rPr lang="de-DE" sz="2000" b="0" baseline="0" dirty="0" smtClean="0"/>
                        <a:t> </a:t>
                      </a:r>
                      <a:r>
                        <a:rPr lang="de-DE" sz="2000" b="0" baseline="0" dirty="0" err="1" smtClean="0"/>
                        <a:t>resources</a:t>
                      </a:r>
                      <a:r>
                        <a:rPr lang="de-DE" sz="2000" b="0" baseline="0" dirty="0" smtClean="0"/>
                        <a:t> </a:t>
                      </a:r>
                      <a:r>
                        <a:rPr lang="de-DE" sz="2000" b="0" baseline="0" dirty="0" err="1" smtClean="0"/>
                        <a:t>available</a:t>
                      </a:r>
                      <a:r>
                        <a:rPr lang="de-DE" sz="2000" b="0" baseline="0" dirty="0" smtClean="0"/>
                        <a:t>?</a:t>
                      </a:r>
                      <a:endParaRPr lang="de-DE" sz="2000" b="0" dirty="0" smtClean="0"/>
                    </a:p>
                  </a:txBody>
                  <a:tcPr/>
                </a:tc>
                <a:tc hMerge="1">
                  <a:txBody>
                    <a:bodyPr/>
                    <a:lstStyle/>
                    <a:p>
                      <a:endParaRPr lang="de-DE" dirty="0"/>
                    </a:p>
                  </a:txBody>
                  <a:tcPr/>
                </a:tc>
                <a:extLst>
                  <a:ext uri="{0D108BD9-81ED-4DB2-BD59-A6C34878D82A}">
                    <a16:rowId xmlns:a16="http://schemas.microsoft.com/office/drawing/2014/main" xmlns="" val="1167798056"/>
                  </a:ext>
                </a:extLst>
              </a:tr>
              <a:tr h="747911">
                <a:tc>
                  <a:txBody>
                    <a:bodyPr/>
                    <a:lstStyle/>
                    <a:p>
                      <a:pPr algn="ctr"/>
                      <a:endParaRPr lang="de-DE" dirty="0"/>
                    </a:p>
                  </a:txBody>
                  <a:tcPr/>
                </a:tc>
                <a:tc>
                  <a:txBody>
                    <a:bodyPr/>
                    <a:lstStyle/>
                    <a:p>
                      <a:pPr algn="ctr"/>
                      <a:endParaRPr lang="de-DE" dirty="0"/>
                    </a:p>
                  </a:txBody>
                  <a:tcPr/>
                </a:tc>
                <a:extLst>
                  <a:ext uri="{0D108BD9-81ED-4DB2-BD59-A6C34878D82A}">
                    <a16:rowId xmlns:a16="http://schemas.microsoft.com/office/drawing/2014/main" xmlns="" val="2102521159"/>
                  </a:ext>
                </a:extLst>
              </a:tr>
            </a:tbl>
          </a:graphicData>
        </a:graphic>
      </p:graphicFrame>
    </p:spTree>
    <p:extLst>
      <p:ext uri="{BB962C8B-B14F-4D97-AF65-F5344CB8AC3E}">
        <p14:creationId xmlns:p14="http://schemas.microsoft.com/office/powerpoint/2010/main" val="22403643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nvGraphicFramePr>
        <p:xfrm>
          <a:off x="0" y="0"/>
          <a:ext cx="12192000" cy="67791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136260565"/>
                    </a:ext>
                  </a:extLst>
                </a:gridCol>
                <a:gridCol w="2032000">
                  <a:extLst>
                    <a:ext uri="{9D8B030D-6E8A-4147-A177-3AD203B41FA5}">
                      <a16:colId xmlns:a16="http://schemas.microsoft.com/office/drawing/2014/main" xmlns="" val="2564442897"/>
                    </a:ext>
                  </a:extLst>
                </a:gridCol>
                <a:gridCol w="2032000">
                  <a:extLst>
                    <a:ext uri="{9D8B030D-6E8A-4147-A177-3AD203B41FA5}">
                      <a16:colId xmlns:a16="http://schemas.microsoft.com/office/drawing/2014/main" xmlns="" val="21569012"/>
                    </a:ext>
                  </a:extLst>
                </a:gridCol>
                <a:gridCol w="4064000">
                  <a:extLst>
                    <a:ext uri="{9D8B030D-6E8A-4147-A177-3AD203B41FA5}">
                      <a16:colId xmlns:a16="http://schemas.microsoft.com/office/drawing/2014/main" xmlns="" val="785740303"/>
                    </a:ext>
                  </a:extLst>
                </a:gridCol>
              </a:tblGrid>
              <a:tr h="495079">
                <a:tc gridSpan="2">
                  <a:txBody>
                    <a:bodyPr/>
                    <a:lstStyle/>
                    <a:p>
                      <a:pPr algn="ctr"/>
                      <a:r>
                        <a:rPr lang="de-DE" sz="2800" dirty="0" err="1" smtClean="0"/>
                        <a:t>Self</a:t>
                      </a:r>
                      <a:r>
                        <a:rPr lang="de-DE" sz="2800" dirty="0" smtClean="0"/>
                        <a:t>-evaluation</a:t>
                      </a:r>
                      <a:endParaRPr lang="de-DE" sz="2800" dirty="0"/>
                    </a:p>
                  </a:txBody>
                  <a:tcPr/>
                </a:tc>
                <a:tc hMerge="1">
                  <a:txBody>
                    <a:bodyPr/>
                    <a:lstStyle/>
                    <a:p>
                      <a:endParaRPr lang="de-DE"/>
                    </a:p>
                  </a:txBody>
                  <a:tcPr/>
                </a:tc>
                <a:tc gridSpan="2">
                  <a:txBody>
                    <a:bodyPr/>
                    <a:lstStyle/>
                    <a:p>
                      <a:pPr algn="ctr"/>
                      <a:r>
                        <a:rPr lang="de-DE" sz="2800" dirty="0" smtClean="0"/>
                        <a:t>Peer </a:t>
                      </a:r>
                      <a:r>
                        <a:rPr lang="de-DE" sz="2800" dirty="0" err="1" smtClean="0"/>
                        <a:t>review</a:t>
                      </a:r>
                      <a:endParaRPr lang="de-DE" sz="2800" dirty="0"/>
                    </a:p>
                  </a:txBody>
                  <a:tcPr/>
                </a:tc>
                <a:tc hMerge="1">
                  <a:txBody>
                    <a:bodyPr/>
                    <a:lstStyle/>
                    <a:p>
                      <a:endParaRPr lang="de-DE"/>
                    </a:p>
                  </a:txBody>
                  <a:tcPr/>
                </a:tc>
                <a:extLst>
                  <a:ext uri="{0D108BD9-81ED-4DB2-BD59-A6C34878D82A}">
                    <a16:rowId xmlns:a16="http://schemas.microsoft.com/office/drawing/2014/main" xmlns="" val="1017345269"/>
                  </a:ext>
                </a:extLst>
              </a:tr>
              <a:tr h="758189">
                <a:tc gridSpan="4">
                  <a:txBody>
                    <a:bodyPr/>
                    <a:lstStyle/>
                    <a:p>
                      <a:pPr algn="ctr"/>
                      <a:r>
                        <a:rPr lang="de-DE" sz="2800" b="1" dirty="0" err="1" smtClean="0"/>
                        <a:t>Suitability</a:t>
                      </a:r>
                      <a:endParaRPr lang="de-DE" sz="2800" b="1" dirty="0" smtClean="0"/>
                    </a:p>
                    <a:p>
                      <a:pPr algn="ctr"/>
                      <a:endParaRPr lang="de-DE" sz="2400"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3432006612"/>
                  </a:ext>
                </a:extLst>
              </a:tr>
              <a:tr h="669812">
                <a:tc>
                  <a:txBody>
                    <a:bodyPr/>
                    <a:lstStyle/>
                    <a:p>
                      <a:pPr algn="ctr"/>
                      <a:r>
                        <a:rPr lang="de-DE" sz="2400" b="1" dirty="0" smtClean="0"/>
                        <a:t>Go on</a:t>
                      </a:r>
                    </a:p>
                    <a:p>
                      <a:pPr algn="ctr"/>
                      <a:endParaRPr lang="de-DE" sz="2400" b="1" dirty="0"/>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473894396"/>
                  </a:ext>
                </a:extLst>
              </a:tr>
              <a:tr h="669812">
                <a:tc gridSpan="4">
                  <a:txBody>
                    <a:bodyPr/>
                    <a:lstStyle/>
                    <a:p>
                      <a:pPr algn="ctr"/>
                      <a:r>
                        <a:rPr lang="de-DE" sz="2800" b="1" dirty="0" err="1" smtClean="0"/>
                        <a:t>Acceptability</a:t>
                      </a:r>
                      <a:endParaRPr lang="de-DE" sz="2800" b="1" dirty="0" smtClean="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222872368"/>
                  </a:ext>
                </a:extLst>
              </a:tr>
              <a:tr h="669812">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148482460"/>
                  </a:ext>
                </a:extLst>
              </a:tr>
              <a:tr h="706345">
                <a:tc gridSpan="4">
                  <a:txBody>
                    <a:bodyPr/>
                    <a:lstStyle/>
                    <a:p>
                      <a:pPr algn="ctr"/>
                      <a:r>
                        <a:rPr lang="de-DE" sz="2800" b="1" dirty="0" err="1" smtClean="0"/>
                        <a:t>Feasibility</a:t>
                      </a:r>
                      <a:endParaRPr lang="de-DE" sz="2800" b="1" dirty="0" smtClean="0"/>
                    </a:p>
                    <a:p>
                      <a:pPr algn="ctr"/>
                      <a:endParaRPr lang="de-DE" sz="2800"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2462976715"/>
                  </a:ext>
                </a:extLst>
              </a:tr>
              <a:tr h="669812">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465062634"/>
                  </a:ext>
                </a:extLst>
              </a:tr>
              <a:tr h="851873">
                <a:tc gridSpan="4">
                  <a:txBody>
                    <a:bodyPr/>
                    <a:lstStyle/>
                    <a:p>
                      <a:pPr algn="ctr"/>
                      <a:r>
                        <a:rPr lang="de-DE" sz="2800" b="1" dirty="0" err="1" smtClean="0"/>
                        <a:t>Sustainability</a:t>
                      </a:r>
                      <a:endParaRPr lang="de-DE" sz="2800" b="1" dirty="0" smtClean="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167798056"/>
                  </a:ext>
                </a:extLst>
              </a:tr>
              <a:tr h="747911">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102521159"/>
                  </a:ext>
                </a:extLst>
              </a:tr>
            </a:tbl>
          </a:graphicData>
        </a:graphic>
      </p:graphicFrame>
    </p:spTree>
    <p:extLst>
      <p:ext uri="{BB962C8B-B14F-4D97-AF65-F5344CB8AC3E}">
        <p14:creationId xmlns:p14="http://schemas.microsoft.com/office/powerpoint/2010/main" val="9724104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e 14"/>
          <p:cNvGraphicFramePr>
            <a:graphicFrameLocks noGrp="1"/>
          </p:cNvGraphicFramePr>
          <p:nvPr>
            <p:extLst/>
          </p:nvPr>
        </p:nvGraphicFramePr>
        <p:xfrm>
          <a:off x="50800" y="55563"/>
          <a:ext cx="12141199" cy="7010400"/>
        </p:xfrm>
        <a:graphic>
          <a:graphicData uri="http://schemas.openxmlformats.org/drawingml/2006/table">
            <a:tbl>
              <a:tblPr firstRow="1" bandRow="1">
                <a:tableStyleId>{5C22544A-7EE6-4342-B048-85BDC9FD1C3A}</a:tableStyleId>
              </a:tblPr>
              <a:tblGrid>
                <a:gridCol w="5979450">
                  <a:extLst>
                    <a:ext uri="{9D8B030D-6E8A-4147-A177-3AD203B41FA5}">
                      <a16:colId xmlns:a16="http://schemas.microsoft.com/office/drawing/2014/main" xmlns="" val="520823584"/>
                    </a:ext>
                  </a:extLst>
                </a:gridCol>
                <a:gridCol w="6161749">
                  <a:extLst>
                    <a:ext uri="{9D8B030D-6E8A-4147-A177-3AD203B41FA5}">
                      <a16:colId xmlns:a16="http://schemas.microsoft.com/office/drawing/2014/main" xmlns="" val="538382293"/>
                    </a:ext>
                  </a:extLst>
                </a:gridCol>
              </a:tblGrid>
              <a:tr h="372527">
                <a:tc>
                  <a:txBody>
                    <a:bodyPr/>
                    <a:lstStyle/>
                    <a:p>
                      <a:pPr algn="ctr"/>
                      <a:r>
                        <a:rPr lang="de-DE" sz="2800" dirty="0" smtClean="0"/>
                        <a:t>4. Act (ex-post)</a:t>
                      </a:r>
                      <a:endParaRPr lang="de-DE" sz="2800" dirty="0"/>
                    </a:p>
                  </a:txBody>
                  <a:tcPr/>
                </a:tc>
                <a:tc>
                  <a:txBody>
                    <a:bodyPr/>
                    <a:lstStyle/>
                    <a:p>
                      <a:pPr algn="ctr"/>
                      <a:r>
                        <a:rPr lang="de-DE" sz="2800" dirty="0" smtClean="0"/>
                        <a:t>1.Plan (ex-ante)</a:t>
                      </a:r>
                      <a:endParaRPr lang="de-DE" sz="2800" dirty="0"/>
                    </a:p>
                  </a:txBody>
                  <a:tcPr>
                    <a:solidFill>
                      <a:schemeClr val="bg1"/>
                    </a:solidFill>
                  </a:tcPr>
                </a:tc>
                <a:extLst>
                  <a:ext uri="{0D108BD9-81ED-4DB2-BD59-A6C34878D82A}">
                    <a16:rowId xmlns:a16="http://schemas.microsoft.com/office/drawing/2014/main" xmlns="" val="3712460171"/>
                  </a:ext>
                </a:extLst>
              </a:tr>
              <a:tr h="6429910">
                <a:tc>
                  <a:txBody>
                    <a:bodyPr/>
                    <a:lstStyle/>
                    <a:p>
                      <a:pPr algn="ctr"/>
                      <a:r>
                        <a:rPr lang="de-DE" sz="2400" b="1" dirty="0" smtClean="0">
                          <a:solidFill>
                            <a:srgbClr val="FF0000"/>
                          </a:solidFill>
                        </a:rPr>
                        <a:t>Programme </a:t>
                      </a:r>
                      <a:r>
                        <a:rPr lang="de-DE" sz="2400" b="1" dirty="0" err="1" smtClean="0">
                          <a:solidFill>
                            <a:srgbClr val="FF0000"/>
                          </a:solidFill>
                        </a:rPr>
                        <a:t>Added</a:t>
                      </a:r>
                      <a:r>
                        <a:rPr lang="de-DE" sz="2400" b="1" dirty="0" smtClean="0">
                          <a:solidFill>
                            <a:srgbClr val="FF0000"/>
                          </a:solidFill>
                        </a:rPr>
                        <a:t> Learning Value</a:t>
                      </a:r>
                    </a:p>
                    <a:p>
                      <a:pPr algn="ctr"/>
                      <a:r>
                        <a:rPr lang="de-DE" sz="1800" b="1" dirty="0" smtClean="0">
                          <a:solidFill>
                            <a:schemeClr val="tx1"/>
                          </a:solidFill>
                        </a:rPr>
                        <a:t>Internal Review</a:t>
                      </a:r>
                    </a:p>
                    <a:p>
                      <a:pPr algn="ctr"/>
                      <a:r>
                        <a:rPr lang="de-DE" sz="2400" b="0" dirty="0" smtClean="0">
                          <a:solidFill>
                            <a:schemeClr val="tx1"/>
                          </a:solidFill>
                        </a:rPr>
                        <a:t>(</a:t>
                      </a:r>
                      <a:r>
                        <a:rPr lang="de-DE" sz="1800" b="0" dirty="0" smtClean="0">
                          <a:solidFill>
                            <a:schemeClr val="tx1"/>
                          </a:solidFill>
                        </a:rPr>
                        <a:t>Key</a:t>
                      </a:r>
                      <a:r>
                        <a:rPr lang="de-DE" sz="1800" b="0" baseline="0" dirty="0" smtClean="0">
                          <a:solidFill>
                            <a:schemeClr val="tx1"/>
                          </a:solidFill>
                        </a:rPr>
                        <a:t> Performance </a:t>
                      </a:r>
                      <a:r>
                        <a:rPr lang="de-DE" sz="1800" b="0" baseline="0" dirty="0" err="1" smtClean="0">
                          <a:solidFill>
                            <a:schemeClr val="tx1"/>
                          </a:solidFill>
                        </a:rPr>
                        <a:t>Indicators</a:t>
                      </a:r>
                      <a:r>
                        <a:rPr lang="de-DE" sz="1800" b="0" baseline="0" dirty="0" smtClean="0">
                          <a:solidFill>
                            <a:schemeClr val="tx1"/>
                          </a:solidFill>
                        </a:rPr>
                        <a:t> / National </a:t>
                      </a:r>
                      <a:r>
                        <a:rPr lang="de-DE" sz="1800" b="0" baseline="0" dirty="0" err="1" smtClean="0">
                          <a:solidFill>
                            <a:schemeClr val="tx1"/>
                          </a:solidFill>
                        </a:rPr>
                        <a:t>Qualifications</a:t>
                      </a:r>
                      <a:r>
                        <a:rPr lang="de-DE" sz="1800" b="0" baseline="0" dirty="0" smtClean="0">
                          <a:solidFill>
                            <a:schemeClr val="tx1"/>
                          </a:solidFill>
                        </a:rPr>
                        <a:t> Framework; Internal / </a:t>
                      </a:r>
                      <a:r>
                        <a:rPr lang="de-DE" sz="1800" b="0" baseline="0" dirty="0" err="1" smtClean="0">
                          <a:solidFill>
                            <a:schemeClr val="tx1"/>
                          </a:solidFill>
                        </a:rPr>
                        <a:t>External</a:t>
                      </a:r>
                      <a:r>
                        <a:rPr lang="de-DE" sz="1800" b="0" baseline="0" dirty="0" smtClean="0">
                          <a:solidFill>
                            <a:schemeClr val="tx1"/>
                          </a:solidFill>
                        </a:rPr>
                        <a:t> Standards)</a:t>
                      </a:r>
                    </a:p>
                    <a:p>
                      <a:pPr algn="ctr"/>
                      <a:r>
                        <a:rPr lang="de-DE" sz="1800" b="1" baseline="0" dirty="0" err="1" smtClean="0">
                          <a:solidFill>
                            <a:schemeClr val="tx1"/>
                          </a:solidFill>
                        </a:rPr>
                        <a:t>Cyclical</a:t>
                      </a:r>
                      <a:r>
                        <a:rPr lang="de-DE" sz="1800" b="1" baseline="0" dirty="0" smtClean="0">
                          <a:solidFill>
                            <a:schemeClr val="tx1"/>
                          </a:solidFill>
                        </a:rPr>
                        <a:t> </a:t>
                      </a:r>
                      <a:r>
                        <a:rPr lang="de-DE" sz="1800" b="1" baseline="0" dirty="0" err="1" smtClean="0">
                          <a:solidFill>
                            <a:schemeClr val="tx1"/>
                          </a:solidFill>
                        </a:rPr>
                        <a:t>External</a:t>
                      </a:r>
                      <a:r>
                        <a:rPr lang="de-DE" sz="1800" b="1" baseline="0" dirty="0" smtClean="0">
                          <a:solidFill>
                            <a:schemeClr val="tx1"/>
                          </a:solidFill>
                        </a:rPr>
                        <a:t> QA</a:t>
                      </a: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r>
                        <a:rPr lang="de-DE" sz="2400" b="1" baseline="0" dirty="0" smtClean="0">
                          <a:solidFill>
                            <a:srgbClr val="FF0000"/>
                          </a:solidFill>
                        </a:rPr>
                        <a:t>Development </a:t>
                      </a:r>
                      <a:r>
                        <a:rPr lang="de-DE" sz="2400" b="1" baseline="0" dirty="0" err="1" smtClean="0">
                          <a:solidFill>
                            <a:srgbClr val="FF0000"/>
                          </a:solidFill>
                        </a:rPr>
                        <a:t>and</a:t>
                      </a:r>
                      <a:r>
                        <a:rPr lang="de-DE" sz="2400" b="1" baseline="0" dirty="0" smtClean="0">
                          <a:solidFill>
                            <a:srgbClr val="FF0000"/>
                          </a:solidFill>
                        </a:rPr>
                        <a:t>/</a:t>
                      </a:r>
                      <a:r>
                        <a:rPr lang="de-DE" sz="2400" b="1" baseline="0" dirty="0" err="1" smtClean="0">
                          <a:solidFill>
                            <a:srgbClr val="FF0000"/>
                          </a:solidFill>
                        </a:rPr>
                        <a:t>or</a:t>
                      </a:r>
                      <a:r>
                        <a:rPr lang="de-DE" sz="2400" b="1" baseline="0" dirty="0" smtClean="0">
                          <a:solidFill>
                            <a:srgbClr val="FF0000"/>
                          </a:solidFill>
                        </a:rPr>
                        <a:t> Change (Adaptation)</a:t>
                      </a:r>
                    </a:p>
                    <a:p>
                      <a:pPr algn="ctr"/>
                      <a:r>
                        <a:rPr lang="de-DE" sz="1800" b="0" baseline="0" dirty="0" smtClean="0">
                          <a:solidFill>
                            <a:schemeClr val="tx1"/>
                          </a:solidFill>
                        </a:rPr>
                        <a:t>(</a:t>
                      </a:r>
                      <a:r>
                        <a:rPr lang="de-DE" sz="1800" b="0" baseline="0" dirty="0" err="1" smtClean="0">
                          <a:solidFill>
                            <a:schemeClr val="tx1"/>
                          </a:solidFill>
                        </a:rPr>
                        <a:t>Recommendations</a:t>
                      </a:r>
                      <a:r>
                        <a:rPr lang="de-DE" sz="1800" b="0" baseline="0" dirty="0" smtClean="0">
                          <a:solidFill>
                            <a:schemeClr val="tx1"/>
                          </a:solidFill>
                        </a:rPr>
                        <a:t>; </a:t>
                      </a:r>
                      <a:r>
                        <a:rPr lang="de-DE" sz="1800" b="0" baseline="0" dirty="0" err="1" smtClean="0">
                          <a:solidFill>
                            <a:schemeClr val="tx1"/>
                          </a:solidFill>
                        </a:rPr>
                        <a:t>Conditions</a:t>
                      </a:r>
                      <a:r>
                        <a:rPr lang="de-DE" sz="1800" b="0" baseline="0" dirty="0" smtClean="0">
                          <a:solidFill>
                            <a:schemeClr val="tx1"/>
                          </a:solidFill>
                        </a:rPr>
                        <a:t> / </a:t>
                      </a:r>
                      <a:r>
                        <a:rPr lang="de-DE" sz="1800" b="0" baseline="0" dirty="0" err="1" smtClean="0">
                          <a:solidFill>
                            <a:schemeClr val="tx1"/>
                          </a:solidFill>
                        </a:rPr>
                        <a:t>Requirements</a:t>
                      </a:r>
                      <a:r>
                        <a:rPr lang="de-DE" sz="1800" b="0" baseline="0" dirty="0" smtClean="0">
                          <a:solidFill>
                            <a:schemeClr val="tx1"/>
                          </a:solidFill>
                        </a:rPr>
                        <a:t>)</a:t>
                      </a:r>
                    </a:p>
                    <a:p>
                      <a:pPr algn="ctr"/>
                      <a:r>
                        <a:rPr lang="de-DE" sz="1800" b="0" baseline="0" dirty="0" smtClean="0">
                          <a:solidFill>
                            <a:schemeClr val="tx1"/>
                          </a:solidFill>
                        </a:rPr>
                        <a:t>Accreditation</a:t>
                      </a:r>
                    </a:p>
                    <a:p>
                      <a:pPr algn="ctr"/>
                      <a:r>
                        <a:rPr lang="de-DE" sz="1800" b="0" baseline="0" dirty="0" smtClean="0">
                          <a:solidFill>
                            <a:schemeClr val="tx1"/>
                          </a:solidFill>
                        </a:rPr>
                        <a:t>Recognition </a:t>
                      </a:r>
                    </a:p>
                    <a:p>
                      <a:pPr algn="ctr"/>
                      <a:r>
                        <a:rPr lang="de-DE" sz="1800" b="0" baseline="0" dirty="0" smtClean="0">
                          <a:solidFill>
                            <a:schemeClr val="tx1"/>
                          </a:solidFill>
                        </a:rPr>
                        <a:t>(National; EHEA)</a:t>
                      </a:r>
                    </a:p>
                    <a:p>
                      <a:pPr algn="ctr"/>
                      <a:r>
                        <a:rPr lang="de-DE" sz="1800" b="0" baseline="0" dirty="0" err="1" smtClean="0">
                          <a:solidFill>
                            <a:schemeClr val="tx1"/>
                          </a:solidFill>
                        </a:rPr>
                        <a:t>Certification</a:t>
                      </a:r>
                      <a:endParaRPr lang="de-DE" sz="1800" b="0" baseline="0" dirty="0" smtClean="0">
                        <a:solidFill>
                          <a:schemeClr val="tx1"/>
                        </a:solidFill>
                      </a:endParaRPr>
                    </a:p>
                    <a:p>
                      <a:pPr algn="ctr"/>
                      <a:r>
                        <a:rPr lang="de-DE" sz="1800" b="0" baseline="0" dirty="0" smtClean="0">
                          <a:solidFill>
                            <a:schemeClr val="tx1"/>
                          </a:solidFill>
                        </a:rPr>
                        <a:t>Public Information</a:t>
                      </a:r>
                      <a:endParaRPr lang="de-DE" sz="1800" b="0" dirty="0">
                        <a:solidFill>
                          <a:schemeClr val="tx1"/>
                        </a:solidFill>
                      </a:endParaRPr>
                    </a:p>
                  </a:txBody>
                  <a:tcPr/>
                </a:tc>
                <a:tc>
                  <a:txBody>
                    <a:bodyPr/>
                    <a:lstStyle/>
                    <a:p>
                      <a:pPr algn="ctr"/>
                      <a:r>
                        <a:rPr lang="de-DE" sz="2400" b="1" dirty="0" smtClean="0">
                          <a:solidFill>
                            <a:srgbClr val="FF0000"/>
                          </a:solidFill>
                        </a:rPr>
                        <a:t>Organisational (</a:t>
                      </a:r>
                      <a:r>
                        <a:rPr lang="de-DE" sz="2400" b="1" dirty="0" err="1" smtClean="0">
                          <a:solidFill>
                            <a:srgbClr val="FF0000"/>
                          </a:solidFill>
                        </a:rPr>
                        <a:t>Institutional</a:t>
                      </a:r>
                      <a:r>
                        <a:rPr lang="de-DE" sz="2400" b="1" dirty="0" smtClean="0">
                          <a:solidFill>
                            <a:srgbClr val="FF0000"/>
                          </a:solidFill>
                        </a:rPr>
                        <a:t>)</a:t>
                      </a:r>
                      <a:r>
                        <a:rPr lang="de-DE" sz="2400" b="1" baseline="0" dirty="0" smtClean="0">
                          <a:solidFill>
                            <a:srgbClr val="FF0000"/>
                          </a:solidFill>
                        </a:rPr>
                        <a:t> Framework</a:t>
                      </a:r>
                    </a:p>
                    <a:p>
                      <a:pPr algn="ctr"/>
                      <a:r>
                        <a:rPr lang="de-DE" b="1" baseline="0" dirty="0" err="1" smtClean="0"/>
                        <a:t>Institutional</a:t>
                      </a:r>
                      <a:r>
                        <a:rPr lang="de-DE" b="1" baseline="0" dirty="0" smtClean="0"/>
                        <a:t> </a:t>
                      </a:r>
                      <a:r>
                        <a:rPr lang="de-DE" b="1" baseline="0" dirty="0" err="1" smtClean="0"/>
                        <a:t>Governance</a:t>
                      </a:r>
                      <a:endParaRPr lang="de-DE" b="1" baseline="0" dirty="0" smtClean="0"/>
                    </a:p>
                    <a:p>
                      <a:r>
                        <a:rPr lang="de-DE" baseline="0" dirty="0" smtClean="0"/>
                        <a:t>(</a:t>
                      </a:r>
                      <a:r>
                        <a:rPr lang="de-DE" baseline="0" dirty="0" err="1" smtClean="0"/>
                        <a:t>Whom</a:t>
                      </a:r>
                      <a:r>
                        <a:rPr lang="de-DE" baseline="0" dirty="0" smtClean="0"/>
                        <a:t> </a:t>
                      </a:r>
                      <a:r>
                        <a:rPr lang="de-DE" baseline="0" dirty="0" err="1" smtClean="0"/>
                        <a:t>should</a:t>
                      </a:r>
                      <a:r>
                        <a:rPr lang="de-DE" baseline="0" dirty="0" smtClean="0"/>
                        <a:t> </a:t>
                      </a:r>
                      <a:r>
                        <a:rPr lang="de-DE" baseline="0" dirty="0" err="1" smtClean="0"/>
                        <a:t>the</a:t>
                      </a:r>
                      <a:r>
                        <a:rPr lang="de-DE" baseline="0" dirty="0" smtClean="0"/>
                        <a:t> </a:t>
                      </a:r>
                      <a:r>
                        <a:rPr lang="de-DE" baseline="0" dirty="0" err="1" smtClean="0"/>
                        <a:t>institution</a:t>
                      </a:r>
                      <a:r>
                        <a:rPr lang="de-DE" baseline="0" dirty="0" smtClean="0"/>
                        <a:t> </a:t>
                      </a:r>
                      <a:r>
                        <a:rPr lang="de-DE" baseline="0" dirty="0" err="1" smtClean="0"/>
                        <a:t>serve</a:t>
                      </a:r>
                      <a:r>
                        <a:rPr lang="de-DE" baseline="0" dirty="0" smtClean="0"/>
                        <a:t>? </a:t>
                      </a:r>
                      <a:r>
                        <a:rPr lang="de-DE" baseline="0" dirty="0" err="1" smtClean="0"/>
                        <a:t>How</a:t>
                      </a:r>
                      <a:r>
                        <a:rPr lang="de-DE" baseline="0" dirty="0" smtClean="0"/>
                        <a:t> </a:t>
                      </a:r>
                      <a:r>
                        <a:rPr lang="de-DE" baseline="0" dirty="0" err="1" smtClean="0"/>
                        <a:t>should</a:t>
                      </a:r>
                      <a:r>
                        <a:rPr lang="de-DE" baseline="0" dirty="0" smtClean="0"/>
                        <a:t> </a:t>
                      </a:r>
                      <a:r>
                        <a:rPr lang="de-DE" baseline="0" dirty="0" err="1" smtClean="0"/>
                        <a:t>purposes</a:t>
                      </a:r>
                      <a:r>
                        <a:rPr lang="de-DE" baseline="0" dirty="0" smtClean="0"/>
                        <a:t> </a:t>
                      </a:r>
                      <a:r>
                        <a:rPr lang="de-DE" baseline="0" dirty="0" err="1" smtClean="0"/>
                        <a:t>be</a:t>
                      </a:r>
                      <a:r>
                        <a:rPr lang="de-DE" baseline="0" dirty="0" smtClean="0"/>
                        <a:t> </a:t>
                      </a:r>
                      <a:r>
                        <a:rPr lang="de-DE" baseline="0" dirty="0" err="1" smtClean="0"/>
                        <a:t>determined</a:t>
                      </a:r>
                      <a:r>
                        <a:rPr lang="de-DE" baseline="0" dirty="0" smtClean="0"/>
                        <a:t>?)</a:t>
                      </a:r>
                    </a:p>
                    <a:p>
                      <a:pPr algn="ctr"/>
                      <a:r>
                        <a:rPr lang="de-DE" b="1" baseline="0" dirty="0" err="1" smtClean="0"/>
                        <a:t>Institutional</a:t>
                      </a:r>
                      <a:r>
                        <a:rPr lang="de-DE" b="1" baseline="0" dirty="0" smtClean="0"/>
                        <a:t> </a:t>
                      </a:r>
                      <a:r>
                        <a:rPr lang="de-DE" b="1" baseline="0" dirty="0" err="1" smtClean="0"/>
                        <a:t>Ethics</a:t>
                      </a:r>
                      <a:endParaRPr lang="de-DE" b="1" baseline="0" dirty="0" smtClean="0"/>
                    </a:p>
                    <a:p>
                      <a:r>
                        <a:rPr lang="de-DE" baseline="0" dirty="0" smtClean="0"/>
                        <a:t>(</a:t>
                      </a:r>
                      <a:r>
                        <a:rPr lang="de-DE" baseline="0" dirty="0" err="1" smtClean="0"/>
                        <a:t>Which</a:t>
                      </a:r>
                      <a:r>
                        <a:rPr lang="de-DE" baseline="0" dirty="0" smtClean="0"/>
                        <a:t> </a:t>
                      </a:r>
                      <a:r>
                        <a:rPr lang="de-DE" baseline="0" dirty="0" err="1" smtClean="0"/>
                        <a:t>purposes</a:t>
                      </a:r>
                      <a:r>
                        <a:rPr lang="de-DE" baseline="0" dirty="0" smtClean="0"/>
                        <a:t>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prioritised</a:t>
                      </a:r>
                      <a:r>
                        <a:rPr lang="de-DE" baseline="0" dirty="0" smtClean="0"/>
                        <a:t>? </a:t>
                      </a:r>
                      <a:r>
                        <a:rPr lang="de-DE" baseline="0" dirty="0" err="1" smtClean="0"/>
                        <a:t>Why</a:t>
                      </a:r>
                      <a:r>
                        <a:rPr lang="de-DE" baseline="0" dirty="0" smtClean="0"/>
                        <a:t>)</a:t>
                      </a:r>
                    </a:p>
                    <a:p>
                      <a:pPr algn="ctr"/>
                      <a:r>
                        <a:rPr lang="de-DE" b="1" baseline="0" dirty="0" smtClean="0"/>
                        <a:t>Stakeholder</a:t>
                      </a:r>
                    </a:p>
                    <a:p>
                      <a:r>
                        <a:rPr lang="de-DE" baseline="0" dirty="0" smtClean="0"/>
                        <a:t>(</a:t>
                      </a:r>
                      <a:r>
                        <a:rPr lang="de-DE" baseline="0" dirty="0" err="1" smtClean="0"/>
                        <a:t>Whom</a:t>
                      </a:r>
                      <a:r>
                        <a:rPr lang="de-DE" baseline="0" dirty="0" smtClean="0"/>
                        <a:t> </a:t>
                      </a:r>
                      <a:r>
                        <a:rPr lang="de-DE" baseline="0" dirty="0" err="1" smtClean="0"/>
                        <a:t>does</a:t>
                      </a:r>
                      <a:r>
                        <a:rPr lang="de-DE" baseline="0" dirty="0" smtClean="0"/>
                        <a:t> </a:t>
                      </a:r>
                      <a:r>
                        <a:rPr lang="de-DE" baseline="0" dirty="0" err="1" smtClean="0"/>
                        <a:t>the</a:t>
                      </a:r>
                      <a:r>
                        <a:rPr lang="de-DE" baseline="0" dirty="0" smtClean="0"/>
                        <a:t> </a:t>
                      </a:r>
                      <a:r>
                        <a:rPr lang="de-DE" baseline="0" dirty="0" err="1" smtClean="0"/>
                        <a:t>institution</a:t>
                      </a:r>
                      <a:r>
                        <a:rPr lang="de-DE" baseline="0" dirty="0" smtClean="0"/>
                        <a:t> </a:t>
                      </a:r>
                      <a:r>
                        <a:rPr lang="de-DE" baseline="0" dirty="0" err="1" smtClean="0"/>
                        <a:t>serve</a:t>
                      </a:r>
                      <a:r>
                        <a:rPr lang="de-DE" baseline="0" dirty="0" smtClean="0"/>
                        <a:t>?)</a:t>
                      </a:r>
                    </a:p>
                    <a:p>
                      <a:pPr algn="ctr"/>
                      <a:r>
                        <a:rPr lang="de-DE" b="1" baseline="0" dirty="0" smtClean="0"/>
                        <a:t>Cultural </a:t>
                      </a:r>
                      <a:r>
                        <a:rPr lang="de-DE" b="1" baseline="0" dirty="0" err="1" smtClean="0"/>
                        <a:t>Context</a:t>
                      </a:r>
                      <a:r>
                        <a:rPr lang="de-DE" b="1" baseline="0" dirty="0" smtClean="0"/>
                        <a:t> </a:t>
                      </a:r>
                    </a:p>
                    <a:p>
                      <a:r>
                        <a:rPr lang="de-DE" baseline="0" dirty="0" smtClean="0"/>
                        <a:t>(</a:t>
                      </a:r>
                      <a:r>
                        <a:rPr lang="de-DE" baseline="0" dirty="0" err="1" smtClean="0"/>
                        <a:t>Which</a:t>
                      </a:r>
                      <a:r>
                        <a:rPr lang="de-DE" baseline="0" dirty="0" smtClean="0"/>
                        <a:t> </a:t>
                      </a:r>
                      <a:r>
                        <a:rPr lang="de-DE" baseline="0" dirty="0" err="1" smtClean="0"/>
                        <a:t>purposes</a:t>
                      </a:r>
                      <a:r>
                        <a:rPr lang="de-DE" baseline="0" dirty="0" smtClean="0"/>
                        <a:t> </a:t>
                      </a:r>
                      <a:r>
                        <a:rPr lang="de-DE" baseline="0" dirty="0" err="1" smtClean="0"/>
                        <a:t>are</a:t>
                      </a:r>
                      <a:r>
                        <a:rPr lang="de-DE" baseline="0" dirty="0" smtClean="0"/>
                        <a:t> </a:t>
                      </a:r>
                      <a:r>
                        <a:rPr lang="de-DE" baseline="0" dirty="0" err="1" smtClean="0"/>
                        <a:t>prioritised</a:t>
                      </a:r>
                      <a:r>
                        <a:rPr lang="de-DE" baseline="0" dirty="0" smtClean="0"/>
                        <a:t>? </a:t>
                      </a:r>
                      <a:r>
                        <a:rPr lang="de-DE" baseline="0" dirty="0" err="1" smtClean="0"/>
                        <a:t>Why</a:t>
                      </a:r>
                      <a:r>
                        <a:rPr lang="de-DE" baseline="0" dirty="0" smtClean="0"/>
                        <a:t>? </a:t>
                      </a:r>
                      <a:r>
                        <a:rPr lang="de-DE" baseline="0" dirty="0" err="1" smtClean="0"/>
                        <a:t>What</a:t>
                      </a:r>
                      <a:r>
                        <a:rPr lang="de-DE" baseline="0" dirty="0" smtClean="0"/>
                        <a:t> </a:t>
                      </a:r>
                      <a:r>
                        <a:rPr lang="de-DE" baseline="0" dirty="0" err="1" smtClean="0"/>
                        <a:t>is</a:t>
                      </a:r>
                      <a:r>
                        <a:rPr lang="de-DE" baseline="0" dirty="0" smtClean="0"/>
                        <a:t> </a:t>
                      </a:r>
                      <a:r>
                        <a:rPr lang="de-DE" baseline="0" dirty="0" err="1" smtClean="0"/>
                        <a:t>the</a:t>
                      </a:r>
                      <a:r>
                        <a:rPr lang="de-DE" baseline="0" dirty="0" smtClean="0"/>
                        <a:t> Quality Culture?)</a:t>
                      </a:r>
                    </a:p>
                    <a:p>
                      <a:endParaRPr lang="de-DE" baseline="0" dirty="0" smtClean="0"/>
                    </a:p>
                    <a:p>
                      <a:endParaRPr lang="de-DE" baseline="0" dirty="0" smtClean="0"/>
                    </a:p>
                    <a:p>
                      <a:endParaRPr lang="de-DE" baseline="0" dirty="0" smtClean="0"/>
                    </a:p>
                    <a:p>
                      <a:pPr algn="ctr"/>
                      <a:r>
                        <a:rPr lang="de-DE" b="1" baseline="0" dirty="0" err="1" smtClean="0"/>
                        <a:t>Institutional</a:t>
                      </a:r>
                      <a:r>
                        <a:rPr lang="de-DE" b="1" baseline="0" dirty="0" smtClean="0"/>
                        <a:t> </a:t>
                      </a:r>
                      <a:r>
                        <a:rPr lang="de-DE" b="1" baseline="0" dirty="0" err="1" smtClean="0"/>
                        <a:t>Purposes</a:t>
                      </a:r>
                      <a:endParaRPr lang="de-DE" b="1" baseline="0" dirty="0" smtClean="0"/>
                    </a:p>
                    <a:p>
                      <a:r>
                        <a:rPr lang="de-DE" baseline="0" dirty="0" smtClean="0"/>
                        <a:t>(Vision – Mission – </a:t>
                      </a:r>
                      <a:r>
                        <a:rPr lang="de-DE" baseline="0" dirty="0" err="1" smtClean="0"/>
                        <a:t>Objectives</a:t>
                      </a:r>
                      <a:r>
                        <a:rPr lang="de-DE" baseline="0" dirty="0" smtClean="0"/>
                        <a:t>)</a:t>
                      </a:r>
                    </a:p>
                    <a:p>
                      <a:pPr algn="ctr"/>
                      <a:r>
                        <a:rPr lang="de-DE" b="1" baseline="0" dirty="0" err="1" smtClean="0"/>
                        <a:t>Strategy</a:t>
                      </a:r>
                      <a:endParaRPr lang="de-DE" b="1" baseline="0" dirty="0" smtClean="0"/>
                    </a:p>
                    <a:p>
                      <a:r>
                        <a:rPr lang="de-DE" baseline="0" dirty="0" smtClean="0"/>
                        <a:t>[</a:t>
                      </a:r>
                      <a:r>
                        <a:rPr lang="de-DE" baseline="0" dirty="0" err="1" smtClean="0"/>
                        <a:t>Where</a:t>
                      </a:r>
                      <a:r>
                        <a:rPr lang="de-DE" baseline="0" dirty="0" smtClean="0"/>
                        <a:t> </a:t>
                      </a:r>
                      <a:r>
                        <a:rPr lang="de-DE" baseline="0" dirty="0" err="1" smtClean="0"/>
                        <a:t>are</a:t>
                      </a:r>
                      <a:r>
                        <a:rPr lang="de-DE" baseline="0" dirty="0" smtClean="0"/>
                        <a:t> </a:t>
                      </a:r>
                      <a:r>
                        <a:rPr lang="de-DE" baseline="0" dirty="0" err="1" smtClean="0"/>
                        <a:t>we</a:t>
                      </a:r>
                      <a:r>
                        <a:rPr lang="de-DE" baseline="0" dirty="0" smtClean="0"/>
                        <a:t>? </a:t>
                      </a:r>
                      <a:r>
                        <a:rPr lang="de-DE" baseline="0" dirty="0" err="1" smtClean="0"/>
                        <a:t>Where</a:t>
                      </a:r>
                      <a:r>
                        <a:rPr lang="de-DE" baseline="0" dirty="0" smtClean="0"/>
                        <a:t> do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be</a:t>
                      </a:r>
                      <a:r>
                        <a:rPr lang="de-DE" baseline="0" dirty="0" smtClean="0"/>
                        <a:t> in x-</a:t>
                      </a:r>
                      <a:r>
                        <a:rPr lang="de-DE" baseline="0" dirty="0" err="1" smtClean="0"/>
                        <a:t>years</a:t>
                      </a:r>
                      <a:r>
                        <a:rPr lang="de-DE" baseline="0" dirty="0" smtClean="0"/>
                        <a:t>? (</a:t>
                      </a:r>
                      <a:r>
                        <a:rPr lang="de-DE" baseline="0" dirty="0" err="1" smtClean="0"/>
                        <a:t>Defining</a:t>
                      </a:r>
                      <a:r>
                        <a:rPr lang="de-DE" baseline="0" dirty="0" smtClean="0"/>
                        <a:t> </a:t>
                      </a:r>
                      <a:r>
                        <a:rPr lang="de-DE" baseline="0" dirty="0" err="1" smtClean="0"/>
                        <a:t>the</a:t>
                      </a:r>
                      <a:r>
                        <a:rPr lang="de-DE" baseline="0" dirty="0" smtClean="0"/>
                        <a:t> „Academic </a:t>
                      </a:r>
                      <a:r>
                        <a:rPr lang="de-DE" baseline="0" dirty="0" err="1" smtClean="0"/>
                        <a:t>Horizon</a:t>
                      </a:r>
                      <a:r>
                        <a:rPr lang="de-DE" baseline="0" dirty="0" smtClean="0"/>
                        <a:t>“) </a:t>
                      </a:r>
                      <a:r>
                        <a:rPr lang="de-DE" baseline="0" dirty="0" err="1" smtClean="0"/>
                        <a:t>How</a:t>
                      </a:r>
                      <a:r>
                        <a:rPr lang="de-DE" baseline="0" dirty="0" smtClean="0"/>
                        <a:t> do </a:t>
                      </a:r>
                      <a:r>
                        <a:rPr lang="de-DE" baseline="0" dirty="0" err="1" smtClean="0"/>
                        <a:t>we</a:t>
                      </a:r>
                      <a:r>
                        <a:rPr lang="de-DE" baseline="0" dirty="0" smtClean="0"/>
                        <a:t> </a:t>
                      </a:r>
                      <a:r>
                        <a:rPr lang="de-DE" baseline="0" dirty="0" err="1" smtClean="0"/>
                        <a:t>get</a:t>
                      </a:r>
                      <a:r>
                        <a:rPr lang="de-DE" baseline="0" dirty="0" smtClean="0"/>
                        <a:t> </a:t>
                      </a:r>
                      <a:r>
                        <a:rPr lang="de-DE" baseline="0" dirty="0" err="1" smtClean="0"/>
                        <a:t>there</a:t>
                      </a:r>
                      <a:r>
                        <a:rPr lang="de-DE" baseline="0" dirty="0" smtClean="0"/>
                        <a:t>?]</a:t>
                      </a:r>
                    </a:p>
                    <a:p>
                      <a:pPr algn="ctr"/>
                      <a:r>
                        <a:rPr lang="de-DE" b="1" baseline="0" dirty="0" smtClean="0"/>
                        <a:t>Programme(s)</a:t>
                      </a:r>
                    </a:p>
                    <a:p>
                      <a:r>
                        <a:rPr lang="de-DE" baseline="0" dirty="0" smtClean="0"/>
                        <a:t>(</a:t>
                      </a:r>
                      <a:r>
                        <a:rPr lang="de-DE" baseline="0" dirty="0" err="1" smtClean="0"/>
                        <a:t>Scope</a:t>
                      </a:r>
                      <a:r>
                        <a:rPr lang="de-DE" baseline="0" dirty="0" smtClean="0"/>
                        <a:t> / Range / </a:t>
                      </a:r>
                      <a:r>
                        <a:rPr lang="de-DE" baseline="0" dirty="0" err="1" smtClean="0"/>
                        <a:t>Depth</a:t>
                      </a:r>
                      <a:r>
                        <a:rPr lang="de-DE" baseline="0" dirty="0" smtClean="0"/>
                        <a:t> / Progression / Level)</a:t>
                      </a:r>
                    </a:p>
                    <a:p>
                      <a:pPr algn="ctr"/>
                      <a:r>
                        <a:rPr lang="de-DE" b="1" baseline="0" dirty="0" err="1" smtClean="0"/>
                        <a:t>Policy</a:t>
                      </a:r>
                      <a:r>
                        <a:rPr lang="de-DE" b="1" baseline="0" dirty="0" smtClean="0"/>
                        <a:t> </a:t>
                      </a:r>
                      <a:r>
                        <a:rPr lang="de-DE" b="1" baseline="0" dirty="0" err="1" smtClean="0"/>
                        <a:t>for</a:t>
                      </a:r>
                      <a:r>
                        <a:rPr lang="de-DE" b="1" baseline="0" dirty="0" smtClean="0"/>
                        <a:t> QA</a:t>
                      </a:r>
                    </a:p>
                    <a:p>
                      <a:endParaRPr lang="de-DE" dirty="0"/>
                    </a:p>
                  </a:txBody>
                  <a:tcPr>
                    <a:solidFill>
                      <a:schemeClr val="bg1"/>
                    </a:solidFill>
                  </a:tcPr>
                </a:tc>
                <a:extLst>
                  <a:ext uri="{0D108BD9-81ED-4DB2-BD59-A6C34878D82A}">
                    <a16:rowId xmlns:a16="http://schemas.microsoft.com/office/drawing/2014/main" xmlns="" val="880154383"/>
                  </a:ext>
                </a:extLst>
              </a:tr>
            </a:tbl>
          </a:graphicData>
        </a:graphic>
      </p:graphicFrame>
      <p:sp>
        <p:nvSpPr>
          <p:cNvPr id="16" name="Pfeil nach oben und unten 15"/>
          <p:cNvSpPr/>
          <p:nvPr/>
        </p:nvSpPr>
        <p:spPr>
          <a:xfrm flipV="1">
            <a:off x="8456656" y="3560763"/>
            <a:ext cx="880532" cy="982133"/>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7" name="Pfeil nach oben und unten 16"/>
          <p:cNvSpPr/>
          <p:nvPr/>
        </p:nvSpPr>
        <p:spPr>
          <a:xfrm flipV="1">
            <a:off x="2302935" y="3301998"/>
            <a:ext cx="880532" cy="982133"/>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540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4313" y="0"/>
          <a:ext cx="11758612" cy="6745720"/>
        </p:xfrm>
        <a:graphic>
          <a:graphicData uri="http://schemas.openxmlformats.org/drawingml/2006/table">
            <a:tbl>
              <a:tblPr firstRow="1" bandRow="1">
                <a:tableStyleId>{5C22544A-7EE6-4342-B048-85BDC9FD1C3A}</a:tableStyleId>
              </a:tblPr>
              <a:tblGrid>
                <a:gridCol w="11758612">
                  <a:extLst>
                    <a:ext uri="{9D8B030D-6E8A-4147-A177-3AD203B41FA5}">
                      <a16:colId xmlns:a16="http://schemas.microsoft.com/office/drawing/2014/main" xmlns="" val="2622498733"/>
                    </a:ext>
                  </a:extLst>
                </a:gridCol>
              </a:tblGrid>
              <a:tr h="501853">
                <a:tc>
                  <a:txBody>
                    <a:bodyPr/>
                    <a:lstStyle/>
                    <a:p>
                      <a:pPr algn="ctr"/>
                      <a:r>
                        <a:rPr lang="de-DE" sz="2800" dirty="0" smtClean="0"/>
                        <a:t>4. Act (ex-post)</a:t>
                      </a:r>
                      <a:endParaRPr lang="de-DE" sz="2800" dirty="0"/>
                    </a:p>
                  </a:txBody>
                  <a:tcPr/>
                </a:tc>
                <a:extLst>
                  <a:ext uri="{0D108BD9-81ED-4DB2-BD59-A6C34878D82A}">
                    <a16:rowId xmlns:a16="http://schemas.microsoft.com/office/drawing/2014/main" xmlns="" val="1499608791"/>
                  </a:ext>
                </a:extLst>
              </a:tr>
              <a:tr h="6227560">
                <a:tc>
                  <a:txBody>
                    <a:bodyPr/>
                    <a:lstStyle/>
                    <a:p>
                      <a:pPr algn="ctr"/>
                      <a:endParaRPr lang="de-DE" sz="2400" b="1" dirty="0" smtClean="0">
                        <a:solidFill>
                          <a:srgbClr val="FF0000"/>
                        </a:solidFill>
                      </a:endParaRPr>
                    </a:p>
                    <a:p>
                      <a:pPr algn="ctr"/>
                      <a:endParaRPr lang="de-DE" sz="2400" b="1" dirty="0" smtClean="0">
                        <a:solidFill>
                          <a:srgbClr val="FF0000"/>
                        </a:solidFill>
                      </a:endParaRPr>
                    </a:p>
                    <a:p>
                      <a:pPr algn="ctr"/>
                      <a:r>
                        <a:rPr lang="de-DE" sz="2400" b="1" dirty="0" smtClean="0">
                          <a:solidFill>
                            <a:srgbClr val="FF0000"/>
                          </a:solidFill>
                        </a:rPr>
                        <a:t>Programme </a:t>
                      </a:r>
                      <a:r>
                        <a:rPr lang="de-DE" sz="2400" b="1" dirty="0" err="1" smtClean="0">
                          <a:solidFill>
                            <a:srgbClr val="FF0000"/>
                          </a:solidFill>
                        </a:rPr>
                        <a:t>Added</a:t>
                      </a:r>
                      <a:r>
                        <a:rPr lang="de-DE" sz="2400" b="1" dirty="0" smtClean="0">
                          <a:solidFill>
                            <a:srgbClr val="FF0000"/>
                          </a:solidFill>
                        </a:rPr>
                        <a:t> Learning Value</a:t>
                      </a:r>
                    </a:p>
                    <a:p>
                      <a:pPr algn="ctr"/>
                      <a:r>
                        <a:rPr lang="de-DE" sz="2400" b="1" dirty="0" smtClean="0">
                          <a:solidFill>
                            <a:schemeClr val="tx1"/>
                          </a:solidFill>
                        </a:rPr>
                        <a:t>Internal Review</a:t>
                      </a:r>
                    </a:p>
                    <a:p>
                      <a:pPr algn="ctr"/>
                      <a:r>
                        <a:rPr lang="de-DE" sz="2400" b="0" dirty="0" smtClean="0">
                          <a:solidFill>
                            <a:schemeClr val="tx1"/>
                          </a:solidFill>
                        </a:rPr>
                        <a:t>(Key</a:t>
                      </a:r>
                      <a:r>
                        <a:rPr lang="de-DE" sz="2400" b="0" baseline="0" dirty="0" smtClean="0">
                          <a:solidFill>
                            <a:schemeClr val="tx1"/>
                          </a:solidFill>
                        </a:rPr>
                        <a:t> Performance </a:t>
                      </a:r>
                      <a:r>
                        <a:rPr lang="de-DE" sz="2400" b="0" baseline="0" dirty="0" err="1" smtClean="0">
                          <a:solidFill>
                            <a:schemeClr val="tx1"/>
                          </a:solidFill>
                        </a:rPr>
                        <a:t>Indicators</a:t>
                      </a:r>
                      <a:r>
                        <a:rPr lang="de-DE" sz="2400" b="0" baseline="0" dirty="0" smtClean="0">
                          <a:solidFill>
                            <a:schemeClr val="tx1"/>
                          </a:solidFill>
                        </a:rPr>
                        <a:t> / National </a:t>
                      </a:r>
                      <a:r>
                        <a:rPr lang="de-DE" sz="2400" b="0" baseline="0" dirty="0" err="1" smtClean="0">
                          <a:solidFill>
                            <a:schemeClr val="tx1"/>
                          </a:solidFill>
                        </a:rPr>
                        <a:t>Qualifications</a:t>
                      </a:r>
                      <a:r>
                        <a:rPr lang="de-DE" sz="2400" b="0" baseline="0" dirty="0" smtClean="0">
                          <a:solidFill>
                            <a:schemeClr val="tx1"/>
                          </a:solidFill>
                        </a:rPr>
                        <a:t> Framework; Internal / </a:t>
                      </a:r>
                      <a:r>
                        <a:rPr lang="de-DE" sz="2400" b="0" baseline="0" dirty="0" err="1" smtClean="0">
                          <a:solidFill>
                            <a:schemeClr val="tx1"/>
                          </a:solidFill>
                        </a:rPr>
                        <a:t>External</a:t>
                      </a:r>
                      <a:r>
                        <a:rPr lang="de-DE" sz="2400" b="0" baseline="0" dirty="0" smtClean="0">
                          <a:solidFill>
                            <a:schemeClr val="tx1"/>
                          </a:solidFill>
                        </a:rPr>
                        <a:t> Standards)</a:t>
                      </a:r>
                    </a:p>
                    <a:p>
                      <a:pPr algn="ctr"/>
                      <a:r>
                        <a:rPr lang="de-DE" sz="2400" b="1" baseline="0" dirty="0" err="1" smtClean="0">
                          <a:solidFill>
                            <a:schemeClr val="tx1"/>
                          </a:solidFill>
                        </a:rPr>
                        <a:t>Cyclical</a:t>
                      </a:r>
                      <a:r>
                        <a:rPr lang="de-DE" sz="2400" b="1" baseline="0" dirty="0" smtClean="0">
                          <a:solidFill>
                            <a:schemeClr val="tx1"/>
                          </a:solidFill>
                        </a:rPr>
                        <a:t> </a:t>
                      </a:r>
                      <a:r>
                        <a:rPr lang="de-DE" sz="2400" b="1" baseline="0" dirty="0" err="1" smtClean="0">
                          <a:solidFill>
                            <a:schemeClr val="tx1"/>
                          </a:solidFill>
                        </a:rPr>
                        <a:t>External</a:t>
                      </a:r>
                      <a:r>
                        <a:rPr lang="de-DE" sz="2400" b="1" baseline="0" dirty="0" smtClean="0">
                          <a:solidFill>
                            <a:schemeClr val="tx1"/>
                          </a:solidFill>
                        </a:rPr>
                        <a:t> QA</a:t>
                      </a:r>
                    </a:p>
                    <a:p>
                      <a:pPr algn="ctr"/>
                      <a:endParaRPr lang="de-DE" sz="2400" b="1" baseline="0" dirty="0" smtClean="0">
                        <a:solidFill>
                          <a:schemeClr val="tx1"/>
                        </a:solidFill>
                      </a:endParaRPr>
                    </a:p>
                    <a:p>
                      <a:pPr algn="ctr"/>
                      <a:endParaRPr lang="de-DE" sz="2400" b="1" baseline="0" dirty="0" smtClean="0">
                        <a:solidFill>
                          <a:schemeClr val="tx1"/>
                        </a:solidFill>
                      </a:endParaRPr>
                    </a:p>
                    <a:p>
                      <a:pPr algn="ctr"/>
                      <a:r>
                        <a:rPr lang="de-DE" sz="2400" b="1" baseline="0" dirty="0" smtClean="0">
                          <a:solidFill>
                            <a:srgbClr val="FF0000"/>
                          </a:solidFill>
                        </a:rPr>
                        <a:t>Development </a:t>
                      </a:r>
                      <a:r>
                        <a:rPr lang="de-DE" sz="2400" b="1" baseline="0" dirty="0" err="1" smtClean="0">
                          <a:solidFill>
                            <a:srgbClr val="FF0000"/>
                          </a:solidFill>
                        </a:rPr>
                        <a:t>and</a:t>
                      </a:r>
                      <a:r>
                        <a:rPr lang="de-DE" sz="2400" b="1" baseline="0" dirty="0" smtClean="0">
                          <a:solidFill>
                            <a:srgbClr val="FF0000"/>
                          </a:solidFill>
                        </a:rPr>
                        <a:t>/</a:t>
                      </a:r>
                      <a:r>
                        <a:rPr lang="de-DE" sz="2400" b="1" baseline="0" dirty="0" err="1" smtClean="0">
                          <a:solidFill>
                            <a:srgbClr val="FF0000"/>
                          </a:solidFill>
                        </a:rPr>
                        <a:t>or</a:t>
                      </a:r>
                      <a:r>
                        <a:rPr lang="de-DE" sz="2400" b="1" baseline="0" dirty="0" smtClean="0">
                          <a:solidFill>
                            <a:srgbClr val="FF0000"/>
                          </a:solidFill>
                        </a:rPr>
                        <a:t> Change (Adaptation)</a:t>
                      </a:r>
                    </a:p>
                    <a:p>
                      <a:pPr algn="ctr"/>
                      <a:r>
                        <a:rPr lang="de-DE" sz="2400" b="0" baseline="0" dirty="0" smtClean="0">
                          <a:solidFill>
                            <a:schemeClr val="tx1"/>
                          </a:solidFill>
                        </a:rPr>
                        <a:t>(</a:t>
                      </a:r>
                      <a:r>
                        <a:rPr lang="de-DE" sz="2400" b="0" baseline="0" dirty="0" err="1" smtClean="0">
                          <a:solidFill>
                            <a:schemeClr val="tx1"/>
                          </a:solidFill>
                        </a:rPr>
                        <a:t>Recommendations</a:t>
                      </a:r>
                      <a:r>
                        <a:rPr lang="de-DE" sz="2400" b="0" baseline="0" dirty="0" smtClean="0">
                          <a:solidFill>
                            <a:schemeClr val="tx1"/>
                          </a:solidFill>
                        </a:rPr>
                        <a:t>; </a:t>
                      </a:r>
                      <a:r>
                        <a:rPr lang="de-DE" sz="2400" b="0" baseline="0" dirty="0" err="1" smtClean="0">
                          <a:solidFill>
                            <a:schemeClr val="tx1"/>
                          </a:solidFill>
                        </a:rPr>
                        <a:t>Conditions</a:t>
                      </a:r>
                      <a:r>
                        <a:rPr lang="de-DE" sz="2400" b="0" baseline="0" dirty="0" smtClean="0">
                          <a:solidFill>
                            <a:schemeClr val="tx1"/>
                          </a:solidFill>
                        </a:rPr>
                        <a:t> / </a:t>
                      </a:r>
                      <a:r>
                        <a:rPr lang="de-DE" sz="2400" b="0" baseline="0" dirty="0" err="1" smtClean="0">
                          <a:solidFill>
                            <a:schemeClr val="tx1"/>
                          </a:solidFill>
                        </a:rPr>
                        <a:t>Requirements</a:t>
                      </a:r>
                      <a:r>
                        <a:rPr lang="de-DE" sz="2400" b="0" baseline="0" dirty="0" smtClean="0">
                          <a:solidFill>
                            <a:schemeClr val="tx1"/>
                          </a:solidFill>
                        </a:rPr>
                        <a:t>)</a:t>
                      </a:r>
                    </a:p>
                    <a:p>
                      <a:pPr algn="ctr"/>
                      <a:r>
                        <a:rPr lang="de-DE" sz="2400" b="0" baseline="0" dirty="0" smtClean="0">
                          <a:solidFill>
                            <a:schemeClr val="tx1"/>
                          </a:solidFill>
                        </a:rPr>
                        <a:t>Accreditation</a:t>
                      </a:r>
                    </a:p>
                    <a:p>
                      <a:pPr algn="ctr"/>
                      <a:r>
                        <a:rPr lang="de-DE" sz="2400" b="0" baseline="0" dirty="0" smtClean="0">
                          <a:solidFill>
                            <a:schemeClr val="tx1"/>
                          </a:solidFill>
                        </a:rPr>
                        <a:t>Recognition </a:t>
                      </a:r>
                    </a:p>
                    <a:p>
                      <a:pPr algn="ctr"/>
                      <a:r>
                        <a:rPr lang="de-DE" sz="2400" b="0" baseline="0" dirty="0" smtClean="0">
                          <a:solidFill>
                            <a:schemeClr val="tx1"/>
                          </a:solidFill>
                        </a:rPr>
                        <a:t>(National; EHEA)</a:t>
                      </a:r>
                    </a:p>
                    <a:p>
                      <a:pPr algn="ctr"/>
                      <a:r>
                        <a:rPr lang="de-DE" sz="2400" b="0" baseline="0" dirty="0" err="1" smtClean="0">
                          <a:solidFill>
                            <a:schemeClr val="tx1"/>
                          </a:solidFill>
                        </a:rPr>
                        <a:t>Certification</a:t>
                      </a:r>
                      <a:endParaRPr lang="de-DE" sz="2400" b="0" baseline="0" dirty="0" smtClean="0">
                        <a:solidFill>
                          <a:schemeClr val="tx1"/>
                        </a:solidFill>
                      </a:endParaRPr>
                    </a:p>
                    <a:p>
                      <a:pPr algn="ctr"/>
                      <a:r>
                        <a:rPr lang="de-DE" sz="2400" b="0" baseline="0" dirty="0" smtClean="0">
                          <a:solidFill>
                            <a:schemeClr val="tx1"/>
                          </a:solidFill>
                        </a:rPr>
                        <a:t>Public Information</a:t>
                      </a:r>
                      <a:endParaRPr lang="de-DE" sz="2400" b="0" dirty="0">
                        <a:solidFill>
                          <a:schemeClr val="tx1"/>
                        </a:solidFill>
                      </a:endParaRPr>
                    </a:p>
                  </a:txBody>
                  <a:tcPr/>
                </a:tc>
                <a:extLst>
                  <a:ext uri="{0D108BD9-81ED-4DB2-BD59-A6C34878D82A}">
                    <a16:rowId xmlns:a16="http://schemas.microsoft.com/office/drawing/2014/main" xmlns="" val="4234573486"/>
                  </a:ext>
                </a:extLst>
              </a:tr>
            </a:tbl>
          </a:graphicData>
        </a:graphic>
      </p:graphicFrame>
    </p:spTree>
    <p:extLst>
      <p:ext uri="{BB962C8B-B14F-4D97-AF65-F5344CB8AC3E}">
        <p14:creationId xmlns:p14="http://schemas.microsoft.com/office/powerpoint/2010/main" val="1487715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92313" y="476251"/>
            <a:ext cx="8229600" cy="1503363"/>
          </a:xfrm>
        </p:spPr>
        <p:txBody>
          <a:bodyPr>
            <a:normAutofit/>
          </a:bodyPr>
          <a:lstStyle/>
          <a:p>
            <a:r>
              <a:rPr lang="de-DE" altLang="de-DE" b="1" dirty="0" err="1" smtClean="0"/>
              <a:t>Qualification</a:t>
            </a:r>
            <a:r>
              <a:rPr lang="de-DE" altLang="de-DE" b="1" dirty="0" smtClean="0"/>
              <a:t> </a:t>
            </a:r>
            <a:r>
              <a:rPr lang="de-DE" altLang="de-DE" b="1" dirty="0" err="1" smtClean="0"/>
              <a:t>vs</a:t>
            </a:r>
            <a:r>
              <a:rPr lang="de-DE" altLang="de-DE" b="1" dirty="0" smtClean="0"/>
              <a:t> Learning Outcomes</a:t>
            </a:r>
            <a:endParaRPr lang="de-DE" altLang="de-DE" sz="3200" b="1" dirty="0"/>
          </a:p>
        </p:txBody>
      </p:sp>
      <p:sp>
        <p:nvSpPr>
          <p:cNvPr id="16387" name="Rectangle 3"/>
          <p:cNvSpPr>
            <a:spLocks noGrp="1" noChangeArrowheads="1"/>
          </p:cNvSpPr>
          <p:nvPr>
            <p:ph idx="1"/>
          </p:nvPr>
        </p:nvSpPr>
        <p:spPr>
          <a:xfrm>
            <a:off x="1764437" y="1571367"/>
            <a:ext cx="9933039" cy="4840696"/>
          </a:xfrm>
        </p:spPr>
        <p:txBody>
          <a:bodyPr>
            <a:normAutofit/>
          </a:bodyPr>
          <a:lstStyle/>
          <a:p>
            <a:pPr>
              <a:lnSpc>
                <a:spcPct val="90000"/>
              </a:lnSpc>
            </a:pPr>
            <a:r>
              <a:rPr lang="de-DE" altLang="de-DE" sz="3600" b="1" i="1" dirty="0" err="1" smtClean="0">
                <a:solidFill>
                  <a:srgbClr val="0000CC"/>
                </a:solidFill>
              </a:rPr>
              <a:t>Qualification</a:t>
            </a:r>
            <a:r>
              <a:rPr lang="de-DE" altLang="de-DE" sz="3600" b="1" i="1" dirty="0" smtClean="0">
                <a:solidFill>
                  <a:srgbClr val="0000CC"/>
                </a:solidFill>
              </a:rPr>
              <a:t> </a:t>
            </a:r>
            <a:r>
              <a:rPr lang="de-DE" altLang="de-DE" sz="3600" dirty="0" err="1"/>
              <a:t>is</a:t>
            </a:r>
            <a:r>
              <a:rPr lang="de-DE" altLang="de-DE" sz="3600" dirty="0"/>
              <a:t> </a:t>
            </a:r>
            <a:r>
              <a:rPr lang="de-DE" altLang="de-DE" sz="3600" dirty="0" err="1"/>
              <a:t>the</a:t>
            </a:r>
            <a:r>
              <a:rPr lang="de-DE" altLang="de-DE" sz="3600" dirty="0"/>
              <a:t> </a:t>
            </a:r>
            <a:r>
              <a:rPr lang="de-DE" altLang="de-DE" sz="3600" b="1" dirty="0"/>
              <a:t>formal</a:t>
            </a:r>
            <a:r>
              <a:rPr lang="de-DE" altLang="de-DE" sz="3600" dirty="0"/>
              <a:t> </a:t>
            </a:r>
            <a:r>
              <a:rPr lang="de-DE" altLang="de-DE" sz="3600" dirty="0" err="1"/>
              <a:t>standard</a:t>
            </a:r>
            <a:r>
              <a:rPr lang="de-DE" altLang="de-DE" sz="3600" dirty="0"/>
              <a:t>, </a:t>
            </a:r>
            <a:r>
              <a:rPr lang="de-DE" altLang="de-DE" sz="3600" dirty="0" err="1"/>
              <a:t>which</a:t>
            </a:r>
            <a:r>
              <a:rPr lang="de-DE" altLang="de-DE" sz="3600" dirty="0"/>
              <a:t> </a:t>
            </a:r>
            <a:r>
              <a:rPr lang="de-DE" altLang="de-DE" sz="3600" dirty="0" err="1"/>
              <a:t>is</a:t>
            </a:r>
            <a:r>
              <a:rPr lang="de-DE" altLang="de-DE" sz="3600" dirty="0"/>
              <a:t> </a:t>
            </a:r>
            <a:r>
              <a:rPr lang="de-DE" altLang="de-DE" sz="3600" dirty="0" err="1"/>
              <a:t>defined</a:t>
            </a:r>
            <a:r>
              <a:rPr lang="de-DE" altLang="de-DE" sz="3600" dirty="0"/>
              <a:t> </a:t>
            </a:r>
            <a:r>
              <a:rPr lang="de-DE" altLang="de-DE" sz="3600" dirty="0" err="1"/>
              <a:t>as</a:t>
            </a:r>
            <a:r>
              <a:rPr lang="de-DE" altLang="de-DE" sz="3600" dirty="0"/>
              <a:t> </a:t>
            </a:r>
            <a:r>
              <a:rPr lang="de-DE" altLang="de-DE" sz="3600" dirty="0" err="1"/>
              <a:t>being</a:t>
            </a:r>
            <a:r>
              <a:rPr lang="de-DE" altLang="de-DE" sz="3600" dirty="0"/>
              <a:t> </a:t>
            </a:r>
            <a:r>
              <a:rPr lang="de-DE" altLang="de-DE" sz="3600" dirty="0" err="1"/>
              <a:t>the</a:t>
            </a:r>
            <a:r>
              <a:rPr lang="de-DE" altLang="de-DE" sz="3600" dirty="0"/>
              <a:t> „end“ </a:t>
            </a:r>
            <a:r>
              <a:rPr lang="de-DE" altLang="de-DE" sz="3600" dirty="0" err="1"/>
              <a:t>of</a:t>
            </a:r>
            <a:r>
              <a:rPr lang="de-DE" altLang="de-DE" sz="3600" dirty="0"/>
              <a:t> a </a:t>
            </a:r>
            <a:r>
              <a:rPr lang="de-DE" altLang="de-DE" sz="3600" dirty="0" err="1"/>
              <a:t>learning</a:t>
            </a:r>
            <a:r>
              <a:rPr lang="de-DE" altLang="de-DE" sz="3600" dirty="0"/>
              <a:t> </a:t>
            </a:r>
            <a:r>
              <a:rPr lang="de-DE" altLang="de-DE" sz="3600" dirty="0" err="1"/>
              <a:t>path</a:t>
            </a:r>
            <a:r>
              <a:rPr lang="de-DE" altLang="de-DE" sz="3600" dirty="0"/>
              <a:t>. </a:t>
            </a:r>
          </a:p>
          <a:p>
            <a:pPr>
              <a:lnSpc>
                <a:spcPct val="90000"/>
              </a:lnSpc>
            </a:pPr>
            <a:r>
              <a:rPr lang="de-DE" altLang="de-DE" sz="3600" dirty="0" err="1"/>
              <a:t>It</a:t>
            </a:r>
            <a:r>
              <a:rPr lang="de-DE" altLang="de-DE" sz="3600" dirty="0"/>
              <a:t> </a:t>
            </a:r>
            <a:r>
              <a:rPr lang="de-DE" altLang="de-DE" sz="3600" dirty="0" err="1"/>
              <a:t>depicts</a:t>
            </a:r>
            <a:r>
              <a:rPr lang="de-DE" altLang="de-DE" sz="3600" dirty="0"/>
              <a:t> </a:t>
            </a:r>
            <a:r>
              <a:rPr lang="de-DE" altLang="de-DE" sz="3600" dirty="0" err="1"/>
              <a:t>those</a:t>
            </a:r>
            <a:r>
              <a:rPr lang="de-DE" altLang="de-DE" sz="3600" dirty="0"/>
              <a:t> </a:t>
            </a:r>
            <a:r>
              <a:rPr lang="de-DE" altLang="de-DE" sz="3600" b="1" i="1" dirty="0">
                <a:solidFill>
                  <a:schemeClr val="hlink"/>
                </a:solidFill>
              </a:rPr>
              <a:t>Learning Outcomes</a:t>
            </a:r>
            <a:r>
              <a:rPr lang="de-DE" altLang="de-DE" sz="3600" i="1" dirty="0">
                <a:solidFill>
                  <a:schemeClr val="hlink"/>
                </a:solidFill>
              </a:rPr>
              <a:t> </a:t>
            </a:r>
            <a:r>
              <a:rPr lang="de-DE" altLang="de-DE" sz="3600" dirty="0"/>
              <a:t> </a:t>
            </a:r>
            <a:r>
              <a:rPr lang="de-DE" altLang="de-DE" sz="3600" dirty="0" err="1"/>
              <a:t>which</a:t>
            </a:r>
            <a:r>
              <a:rPr lang="de-DE" altLang="de-DE" sz="3600" dirty="0"/>
              <a:t> </a:t>
            </a:r>
            <a:r>
              <a:rPr lang="de-DE" altLang="de-DE" sz="3600" dirty="0" err="1"/>
              <a:t>have</a:t>
            </a:r>
            <a:r>
              <a:rPr lang="de-DE" altLang="de-DE" sz="3600" dirty="0"/>
              <a:t> </a:t>
            </a:r>
            <a:r>
              <a:rPr lang="de-DE" altLang="de-DE" sz="3600" dirty="0" err="1"/>
              <a:t>been</a:t>
            </a:r>
            <a:r>
              <a:rPr lang="de-DE" altLang="de-DE" sz="3600" dirty="0"/>
              <a:t> </a:t>
            </a:r>
            <a:r>
              <a:rPr lang="de-DE" altLang="de-DE" sz="3600" dirty="0" err="1"/>
              <a:t>achieved</a:t>
            </a:r>
            <a:r>
              <a:rPr lang="de-DE" altLang="de-DE" sz="3600" dirty="0"/>
              <a:t> </a:t>
            </a:r>
            <a:r>
              <a:rPr lang="de-DE" altLang="de-DE" sz="3600" dirty="0" err="1"/>
              <a:t>and</a:t>
            </a:r>
            <a:r>
              <a:rPr lang="de-DE" altLang="de-DE" sz="3600" dirty="0"/>
              <a:t> </a:t>
            </a:r>
            <a:r>
              <a:rPr lang="de-DE" altLang="de-DE" sz="3600" dirty="0" err="1"/>
              <a:t>assessed</a:t>
            </a:r>
            <a:r>
              <a:rPr lang="de-DE" altLang="de-DE" sz="3600" dirty="0"/>
              <a:t> on </a:t>
            </a:r>
            <a:r>
              <a:rPr lang="de-DE" altLang="de-DE" sz="3600" dirty="0" err="1"/>
              <a:t>this</a:t>
            </a:r>
            <a:r>
              <a:rPr lang="de-DE" altLang="de-DE" sz="3600" dirty="0"/>
              <a:t> </a:t>
            </a:r>
            <a:r>
              <a:rPr lang="de-DE" altLang="de-DE" sz="3600" dirty="0" err="1"/>
              <a:t>pathway</a:t>
            </a:r>
            <a:r>
              <a:rPr lang="de-DE" altLang="de-DE" sz="3600" dirty="0"/>
              <a:t> (</a:t>
            </a:r>
            <a:r>
              <a:rPr lang="de-DE" altLang="de-DE" sz="3600" b="1" dirty="0"/>
              <a:t>formal </a:t>
            </a:r>
            <a:r>
              <a:rPr lang="de-DE" altLang="de-DE" sz="3600" b="1" dirty="0" err="1"/>
              <a:t>learning</a:t>
            </a:r>
            <a:r>
              <a:rPr lang="de-DE" altLang="de-DE" sz="3600" dirty="0"/>
              <a:t>)</a:t>
            </a:r>
          </a:p>
          <a:p>
            <a:pPr>
              <a:lnSpc>
                <a:spcPct val="90000"/>
              </a:lnSpc>
            </a:pPr>
            <a:r>
              <a:rPr lang="de-DE" altLang="de-DE" sz="3600" dirty="0"/>
              <a:t>These </a:t>
            </a:r>
            <a:r>
              <a:rPr lang="de-DE" altLang="de-DE" sz="3600" dirty="0" err="1"/>
              <a:t>learning</a:t>
            </a:r>
            <a:r>
              <a:rPr lang="de-DE" altLang="de-DE" sz="3600" dirty="0"/>
              <a:t> </a:t>
            </a:r>
            <a:r>
              <a:rPr lang="de-DE" altLang="de-DE" sz="3600" dirty="0" err="1"/>
              <a:t>outcomes</a:t>
            </a:r>
            <a:r>
              <a:rPr lang="de-DE" altLang="de-DE" sz="3600" dirty="0"/>
              <a:t> </a:t>
            </a:r>
            <a:r>
              <a:rPr lang="de-DE" altLang="de-DE" sz="3600" dirty="0" err="1"/>
              <a:t>can</a:t>
            </a:r>
            <a:r>
              <a:rPr lang="de-DE" altLang="de-DE" sz="3600" dirty="0"/>
              <a:t> </a:t>
            </a:r>
            <a:r>
              <a:rPr lang="de-DE" altLang="de-DE" sz="3600" dirty="0" err="1"/>
              <a:t>be</a:t>
            </a:r>
            <a:r>
              <a:rPr lang="de-DE" altLang="de-DE" sz="3600" dirty="0"/>
              <a:t> </a:t>
            </a:r>
            <a:r>
              <a:rPr lang="de-DE" altLang="de-DE" sz="3600" dirty="0" err="1"/>
              <a:t>achieved</a:t>
            </a:r>
            <a:r>
              <a:rPr lang="de-DE" altLang="de-DE" sz="3600" dirty="0"/>
              <a:t> in </a:t>
            </a:r>
            <a:r>
              <a:rPr lang="de-DE" altLang="de-DE" sz="3600" b="1" dirty="0"/>
              <a:t>non-formal </a:t>
            </a:r>
            <a:r>
              <a:rPr lang="de-DE" altLang="de-DE" sz="3600" b="1" dirty="0" err="1"/>
              <a:t>and</a:t>
            </a:r>
            <a:r>
              <a:rPr lang="de-DE" altLang="de-DE" sz="3600" b="1" dirty="0"/>
              <a:t> informal</a:t>
            </a:r>
            <a:r>
              <a:rPr lang="de-DE" altLang="de-DE" sz="3600" dirty="0"/>
              <a:t> </a:t>
            </a:r>
            <a:r>
              <a:rPr lang="de-DE" altLang="de-DE" sz="3600" dirty="0" err="1"/>
              <a:t>ways</a:t>
            </a:r>
            <a:r>
              <a:rPr lang="de-DE" altLang="de-DE" sz="3600" dirty="0"/>
              <a:t> </a:t>
            </a:r>
            <a:r>
              <a:rPr lang="de-DE" altLang="de-DE" sz="3600" dirty="0" err="1"/>
              <a:t>as</a:t>
            </a:r>
            <a:r>
              <a:rPr lang="de-DE" altLang="de-DE" sz="3600" dirty="0"/>
              <a:t> </a:t>
            </a:r>
            <a:r>
              <a:rPr lang="de-DE" altLang="de-DE" sz="3600" dirty="0" err="1"/>
              <a:t>well</a:t>
            </a:r>
            <a:r>
              <a:rPr lang="de-DE" altLang="de-DE" sz="3600" dirty="0"/>
              <a:t> – </a:t>
            </a:r>
            <a:r>
              <a:rPr lang="de-DE" altLang="de-DE" sz="3600" dirty="0" err="1"/>
              <a:t>independent</a:t>
            </a:r>
            <a:r>
              <a:rPr lang="de-DE" altLang="de-DE" sz="3600" dirty="0"/>
              <a:t> </a:t>
            </a:r>
            <a:r>
              <a:rPr lang="de-DE" altLang="de-DE" sz="3600" dirty="0" err="1"/>
              <a:t>of</a:t>
            </a:r>
            <a:r>
              <a:rPr lang="de-DE" altLang="de-DE" sz="3600" dirty="0"/>
              <a:t> </a:t>
            </a:r>
            <a:r>
              <a:rPr lang="de-DE" altLang="de-DE" sz="3600" dirty="0" err="1"/>
              <a:t>organisations</a:t>
            </a:r>
            <a:endParaRPr lang="de-DE" altLang="de-DE" sz="3600" dirty="0"/>
          </a:p>
        </p:txBody>
      </p:sp>
    </p:spTree>
    <p:extLst>
      <p:ext uri="{BB962C8B-B14F-4D97-AF65-F5344CB8AC3E}">
        <p14:creationId xmlns:p14="http://schemas.microsoft.com/office/powerpoint/2010/main" val="114813613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28789" y="257175"/>
            <a:ext cx="1011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Summary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stages</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1-3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of</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the</a:t>
            </a:r>
            <a:r>
              <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PDCA-Cycle </a:t>
            </a:r>
            <a:endParaRPr kumimoji="0" lang="de-D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elle 4"/>
          <p:cNvGraphicFramePr>
            <a:graphicFrameLocks noGrp="1"/>
          </p:cNvGraphicFramePr>
          <p:nvPr>
            <p:extLst/>
          </p:nvPr>
        </p:nvGraphicFramePr>
        <p:xfrm>
          <a:off x="-2" y="1162050"/>
          <a:ext cx="12192004" cy="5467352"/>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xmlns="" val="3771250468"/>
                    </a:ext>
                  </a:extLst>
                </a:gridCol>
                <a:gridCol w="3048001">
                  <a:extLst>
                    <a:ext uri="{9D8B030D-6E8A-4147-A177-3AD203B41FA5}">
                      <a16:colId xmlns:a16="http://schemas.microsoft.com/office/drawing/2014/main" xmlns="" val="1425744992"/>
                    </a:ext>
                  </a:extLst>
                </a:gridCol>
                <a:gridCol w="3048001">
                  <a:extLst>
                    <a:ext uri="{9D8B030D-6E8A-4147-A177-3AD203B41FA5}">
                      <a16:colId xmlns:a16="http://schemas.microsoft.com/office/drawing/2014/main" xmlns="" val="1811710866"/>
                    </a:ext>
                  </a:extLst>
                </a:gridCol>
                <a:gridCol w="3048001">
                  <a:extLst>
                    <a:ext uri="{9D8B030D-6E8A-4147-A177-3AD203B41FA5}">
                      <a16:colId xmlns:a16="http://schemas.microsoft.com/office/drawing/2014/main" xmlns="" val="2070370630"/>
                    </a:ext>
                  </a:extLst>
                </a:gridCol>
              </a:tblGrid>
              <a:tr h="985764">
                <a:tc gridSpan="2">
                  <a:txBody>
                    <a:bodyPr/>
                    <a:lstStyle/>
                    <a:p>
                      <a:pPr algn="ctr"/>
                      <a:r>
                        <a:rPr lang="de-DE" sz="2800" dirty="0" smtClean="0"/>
                        <a:t>Internal </a:t>
                      </a:r>
                      <a:r>
                        <a:rPr lang="de-DE" sz="2800" dirty="0" err="1" smtClean="0"/>
                        <a:t>Perspective</a:t>
                      </a:r>
                      <a:endParaRPr lang="de-DE" sz="2800" dirty="0"/>
                    </a:p>
                  </a:txBody>
                  <a:tcPr/>
                </a:tc>
                <a:tc hMerge="1">
                  <a:txBody>
                    <a:bodyPr/>
                    <a:lstStyle/>
                    <a:p>
                      <a:endParaRPr lang="de-DE" dirty="0"/>
                    </a:p>
                  </a:txBody>
                  <a:tcPr/>
                </a:tc>
                <a:tc gridSpan="2">
                  <a:txBody>
                    <a:bodyPr/>
                    <a:lstStyle/>
                    <a:p>
                      <a:pPr algn="ctr"/>
                      <a:r>
                        <a:rPr lang="de-DE" sz="2800" dirty="0" err="1" smtClean="0"/>
                        <a:t>External</a:t>
                      </a:r>
                      <a:r>
                        <a:rPr lang="de-DE" sz="2800" dirty="0" smtClean="0"/>
                        <a:t> </a:t>
                      </a:r>
                      <a:r>
                        <a:rPr lang="de-DE" sz="2800" dirty="0" err="1" smtClean="0"/>
                        <a:t>Perspective</a:t>
                      </a:r>
                      <a:endParaRPr lang="de-DE" sz="2800" dirty="0"/>
                    </a:p>
                  </a:txBody>
                  <a:tcPr/>
                </a:tc>
                <a:tc hMerge="1">
                  <a:txBody>
                    <a:bodyPr/>
                    <a:lstStyle/>
                    <a:p>
                      <a:endParaRPr lang="de-DE" dirty="0"/>
                    </a:p>
                  </a:txBody>
                  <a:tcPr/>
                </a:tc>
                <a:extLst>
                  <a:ext uri="{0D108BD9-81ED-4DB2-BD59-A6C34878D82A}">
                    <a16:rowId xmlns:a16="http://schemas.microsoft.com/office/drawing/2014/main" xmlns="" val="3099279784"/>
                  </a:ext>
                </a:extLst>
              </a:tr>
              <a:tr h="918248">
                <a:tc>
                  <a:txBody>
                    <a:bodyPr/>
                    <a:lstStyle/>
                    <a:p>
                      <a:pPr algn="ctr"/>
                      <a:r>
                        <a:rPr lang="de-DE" sz="2800" dirty="0" err="1" smtClean="0"/>
                        <a:t>Mind</a:t>
                      </a:r>
                      <a:r>
                        <a:rPr lang="de-DE" sz="2800" dirty="0" smtClean="0"/>
                        <a:t> </a:t>
                      </a:r>
                      <a:r>
                        <a:rPr lang="de-DE" sz="2800" dirty="0" err="1" smtClean="0"/>
                        <a:t>the</a:t>
                      </a:r>
                      <a:r>
                        <a:rPr lang="de-DE" sz="2800" dirty="0" smtClean="0"/>
                        <a:t> </a:t>
                      </a:r>
                      <a:r>
                        <a:rPr lang="de-DE" sz="2800" dirty="0" err="1" smtClean="0"/>
                        <a:t>gap</a:t>
                      </a:r>
                      <a:endParaRPr lang="de-DE" sz="2800" dirty="0"/>
                    </a:p>
                  </a:txBody>
                  <a:tcPr>
                    <a:solidFill>
                      <a:schemeClr val="accent4"/>
                    </a:solidFill>
                  </a:tcPr>
                </a:tc>
                <a:tc>
                  <a:txBody>
                    <a:bodyPr/>
                    <a:lstStyle/>
                    <a:p>
                      <a:pPr algn="ctr"/>
                      <a:r>
                        <a:rPr lang="de-DE" sz="2800" dirty="0" smtClean="0"/>
                        <a:t>Change</a:t>
                      </a:r>
                      <a:endParaRPr lang="de-DE" sz="2800" dirty="0"/>
                    </a:p>
                  </a:txBody>
                  <a:tcPr>
                    <a:solidFill>
                      <a:srgbClr val="FF0000"/>
                    </a:solidFill>
                  </a:tcPr>
                </a:tc>
                <a:tc>
                  <a:txBody>
                    <a:bodyPr/>
                    <a:lstStyle/>
                    <a:p>
                      <a:pPr algn="ctr"/>
                      <a:r>
                        <a:rPr lang="de-DE" sz="2800" dirty="0" err="1" smtClean="0"/>
                        <a:t>Mind</a:t>
                      </a:r>
                      <a:r>
                        <a:rPr lang="de-DE" sz="2800" dirty="0" smtClean="0"/>
                        <a:t> </a:t>
                      </a:r>
                      <a:r>
                        <a:rPr lang="de-DE" sz="2800" dirty="0" err="1" smtClean="0"/>
                        <a:t>the</a:t>
                      </a:r>
                      <a:r>
                        <a:rPr lang="de-DE" sz="2800" dirty="0" smtClean="0"/>
                        <a:t> </a:t>
                      </a:r>
                      <a:r>
                        <a:rPr lang="de-DE" sz="2800" dirty="0" err="1" smtClean="0"/>
                        <a:t>gap</a:t>
                      </a:r>
                      <a:endParaRPr lang="de-DE" sz="2800" dirty="0"/>
                    </a:p>
                  </a:txBody>
                  <a:tcPr>
                    <a:solidFill>
                      <a:schemeClr val="accent4"/>
                    </a:solidFill>
                  </a:tcPr>
                </a:tc>
                <a:tc>
                  <a:txBody>
                    <a:bodyPr/>
                    <a:lstStyle/>
                    <a:p>
                      <a:pPr algn="ctr"/>
                      <a:r>
                        <a:rPr lang="de-DE" sz="2800" dirty="0" smtClean="0"/>
                        <a:t>Change</a:t>
                      </a:r>
                      <a:endParaRPr lang="de-DE" sz="2800" dirty="0"/>
                    </a:p>
                  </a:txBody>
                  <a:tcPr>
                    <a:solidFill>
                      <a:srgbClr val="FF0000"/>
                    </a:solidFill>
                  </a:tcPr>
                </a:tc>
                <a:extLst>
                  <a:ext uri="{0D108BD9-81ED-4DB2-BD59-A6C34878D82A}">
                    <a16:rowId xmlns:a16="http://schemas.microsoft.com/office/drawing/2014/main" xmlns="" val="130991943"/>
                  </a:ext>
                </a:extLst>
              </a:tr>
              <a:tr h="890835">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1960019388"/>
                  </a:ext>
                </a:extLst>
              </a:tr>
              <a:tr h="890835">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4292418184"/>
                  </a:ext>
                </a:extLst>
              </a:tr>
              <a:tr h="890835">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xmlns="" val="860934824"/>
                  </a:ext>
                </a:extLst>
              </a:tr>
              <a:tr h="890835">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xmlns="" val="2738019336"/>
                  </a:ext>
                </a:extLst>
              </a:tr>
            </a:tbl>
          </a:graphicData>
        </a:graphic>
      </p:graphicFrame>
    </p:spTree>
    <p:extLst>
      <p:ext uri="{BB962C8B-B14F-4D97-AF65-F5344CB8AC3E}">
        <p14:creationId xmlns:p14="http://schemas.microsoft.com/office/powerpoint/2010/main" val="22842314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314" y="459024"/>
            <a:ext cx="12020549"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 </a:t>
            </a:r>
            <a:r>
              <a:rPr kumimoji="0" lang="de-DE" sz="4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Scorecard</a:t>
            </a:r>
            <a:endParaRPr kumimoji="0" lang="de-DE" sz="40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University Management Control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reveal</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strategic</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goals</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how</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they</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are</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specified</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objectives</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put</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into</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practice</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measures</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taken</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a:ln>
                  <a:noFill/>
                </a:ln>
                <a:solidFill>
                  <a:prstClr val="black"/>
                </a:solidFill>
                <a:effectLst/>
                <a:uLnTx/>
                <a:uFillTx/>
                <a:latin typeface="Calibri" panose="020F0502020204030204"/>
                <a:ea typeface="+mn-ea"/>
                <a:cs typeface="+mn-cs"/>
              </a:rPr>
              <a:t>a</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nd</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an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assessment</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to</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which</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degree</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they</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are</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achieved</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outcome</a:t>
            </a:r>
            <a:r>
              <a:rPr kumimoji="0" lang="de-D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de-DE" sz="4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feld 2"/>
          <p:cNvSpPr txBox="1"/>
          <p:nvPr/>
        </p:nvSpPr>
        <p:spPr>
          <a:xfrm flipH="1" flipV="1">
            <a:off x="3911545" y="1536651"/>
            <a:ext cx="3903711" cy="9536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abelle 4"/>
          <p:cNvGraphicFramePr>
            <a:graphicFrameLocks noGrp="1"/>
          </p:cNvGraphicFramePr>
          <p:nvPr>
            <p:extLst/>
          </p:nvPr>
        </p:nvGraphicFramePr>
        <p:xfrm>
          <a:off x="200025" y="3273706"/>
          <a:ext cx="11815765" cy="2866567"/>
        </p:xfrm>
        <a:graphic>
          <a:graphicData uri="http://schemas.openxmlformats.org/drawingml/2006/table">
            <a:tbl>
              <a:tblPr firstRow="1" bandRow="1">
                <a:tableStyleId>{5C22544A-7EE6-4342-B048-85BDC9FD1C3A}</a:tableStyleId>
              </a:tblPr>
              <a:tblGrid>
                <a:gridCol w="2932510">
                  <a:extLst>
                    <a:ext uri="{9D8B030D-6E8A-4147-A177-3AD203B41FA5}">
                      <a16:colId xmlns:a16="http://schemas.microsoft.com/office/drawing/2014/main" xmlns="" val="1699181606"/>
                    </a:ext>
                  </a:extLst>
                </a:gridCol>
                <a:gridCol w="2961085">
                  <a:extLst>
                    <a:ext uri="{9D8B030D-6E8A-4147-A177-3AD203B41FA5}">
                      <a16:colId xmlns:a16="http://schemas.microsoft.com/office/drawing/2014/main" xmlns="" val="3980527059"/>
                    </a:ext>
                  </a:extLst>
                </a:gridCol>
                <a:gridCol w="2961085">
                  <a:extLst>
                    <a:ext uri="{9D8B030D-6E8A-4147-A177-3AD203B41FA5}">
                      <a16:colId xmlns:a16="http://schemas.microsoft.com/office/drawing/2014/main" xmlns="" val="1467345004"/>
                    </a:ext>
                  </a:extLst>
                </a:gridCol>
                <a:gridCol w="2961085">
                  <a:extLst>
                    <a:ext uri="{9D8B030D-6E8A-4147-A177-3AD203B41FA5}">
                      <a16:colId xmlns:a16="http://schemas.microsoft.com/office/drawing/2014/main" xmlns="" val="2242568754"/>
                    </a:ext>
                  </a:extLst>
                </a:gridCol>
              </a:tblGrid>
              <a:tr h="783944">
                <a:tc>
                  <a:txBody>
                    <a:bodyPr/>
                    <a:lstStyle/>
                    <a:p>
                      <a:pPr algn="ctr"/>
                      <a:r>
                        <a:rPr lang="de-DE" sz="2400" dirty="0" smtClean="0"/>
                        <a:t>Strategic Goal </a:t>
                      </a:r>
                    </a:p>
                    <a:p>
                      <a:pPr algn="ctr"/>
                      <a:r>
                        <a:rPr lang="de-DE" sz="2400" dirty="0" smtClean="0"/>
                        <a:t>2028 </a:t>
                      </a:r>
                      <a:endParaRPr lang="de-DE" sz="2400" dirty="0"/>
                    </a:p>
                  </a:txBody>
                  <a:tcPr/>
                </a:tc>
                <a:tc>
                  <a:txBody>
                    <a:bodyPr/>
                    <a:lstStyle/>
                    <a:p>
                      <a:pPr algn="ctr"/>
                      <a:r>
                        <a:rPr lang="de-DE" sz="2400" dirty="0" err="1" smtClean="0"/>
                        <a:t>Specific</a:t>
                      </a:r>
                      <a:r>
                        <a:rPr lang="de-DE" sz="2400" dirty="0" smtClean="0"/>
                        <a:t> </a:t>
                      </a:r>
                      <a:r>
                        <a:rPr lang="de-DE" sz="2400" dirty="0" err="1" smtClean="0"/>
                        <a:t>Objective</a:t>
                      </a:r>
                      <a:r>
                        <a:rPr lang="de-DE" sz="2400" dirty="0" smtClean="0"/>
                        <a:t> – KPI</a:t>
                      </a:r>
                    </a:p>
                    <a:p>
                      <a:pPr algn="ctr"/>
                      <a:r>
                        <a:rPr lang="de-DE" sz="2400" dirty="0" smtClean="0"/>
                        <a:t>2022</a:t>
                      </a:r>
                      <a:endParaRPr lang="de-DE" sz="2400" dirty="0"/>
                    </a:p>
                  </a:txBody>
                  <a:tcPr/>
                </a:tc>
                <a:tc>
                  <a:txBody>
                    <a:bodyPr/>
                    <a:lstStyle/>
                    <a:p>
                      <a:pPr algn="ctr"/>
                      <a:r>
                        <a:rPr lang="de-DE" sz="2400" dirty="0" err="1" smtClean="0"/>
                        <a:t>Put</a:t>
                      </a:r>
                      <a:r>
                        <a:rPr lang="de-DE" sz="2400" baseline="0" dirty="0" smtClean="0"/>
                        <a:t> </a:t>
                      </a:r>
                      <a:r>
                        <a:rPr lang="de-DE" sz="2400" baseline="0" dirty="0" err="1" smtClean="0"/>
                        <a:t>into</a:t>
                      </a:r>
                      <a:r>
                        <a:rPr lang="de-DE" sz="2400" baseline="0" dirty="0" smtClean="0"/>
                        <a:t> </a:t>
                      </a:r>
                      <a:r>
                        <a:rPr lang="de-DE" sz="2400" baseline="0" dirty="0" err="1" smtClean="0"/>
                        <a:t>practice</a:t>
                      </a:r>
                      <a:r>
                        <a:rPr lang="de-DE" sz="2400" dirty="0" smtClean="0"/>
                        <a:t> </a:t>
                      </a:r>
                      <a:r>
                        <a:rPr lang="de-DE" sz="2400" dirty="0" err="1" smtClean="0"/>
                        <a:t>when</a:t>
                      </a:r>
                      <a:r>
                        <a:rPr lang="de-DE" sz="2400" dirty="0" smtClean="0"/>
                        <a:t>?</a:t>
                      </a:r>
                      <a:endParaRPr lang="de-DE" sz="2400" dirty="0"/>
                    </a:p>
                  </a:txBody>
                  <a:tcPr/>
                </a:tc>
                <a:tc>
                  <a:txBody>
                    <a:bodyPr/>
                    <a:lstStyle/>
                    <a:p>
                      <a:pPr algn="ctr"/>
                      <a:r>
                        <a:rPr lang="de-DE" sz="2400" dirty="0" smtClean="0"/>
                        <a:t>Outcome </a:t>
                      </a:r>
                    </a:p>
                    <a:p>
                      <a:pPr algn="ctr"/>
                      <a:r>
                        <a:rPr lang="de-DE" sz="2400" dirty="0" err="1" smtClean="0"/>
                        <a:t>assessed</a:t>
                      </a:r>
                      <a:r>
                        <a:rPr lang="de-DE" sz="2400" dirty="0" smtClean="0"/>
                        <a:t> in </a:t>
                      </a:r>
                      <a:r>
                        <a:rPr lang="de-DE" sz="2400" dirty="0" err="1" smtClean="0"/>
                        <a:t>relation</a:t>
                      </a:r>
                      <a:r>
                        <a:rPr lang="de-DE" sz="2400" dirty="0" smtClean="0"/>
                        <a:t> </a:t>
                      </a:r>
                      <a:r>
                        <a:rPr lang="de-DE" sz="2400" dirty="0" err="1" smtClean="0"/>
                        <a:t>to</a:t>
                      </a:r>
                      <a:r>
                        <a:rPr lang="de-DE" sz="2400" dirty="0" smtClean="0"/>
                        <a:t> KPI</a:t>
                      </a:r>
                      <a:endParaRPr lang="de-DE" sz="2400" dirty="0"/>
                    </a:p>
                  </a:txBody>
                  <a:tcPr/>
                </a:tc>
                <a:extLst>
                  <a:ext uri="{0D108BD9-81ED-4DB2-BD59-A6C34878D82A}">
                    <a16:rowId xmlns:a16="http://schemas.microsoft.com/office/drawing/2014/main" xmlns="" val="2048275606"/>
                  </a:ext>
                </a:extLst>
              </a:tr>
              <a:tr h="1677847">
                <a:tc gridSpan="4">
                  <a:txBody>
                    <a:bodyPr/>
                    <a:lstStyle/>
                    <a:p>
                      <a:endParaRPr lang="de-DE" dirty="0" smtClean="0"/>
                    </a:p>
                    <a:p>
                      <a:pPr algn="ctr"/>
                      <a:r>
                        <a:rPr lang="de-DE" sz="2400" dirty="0" err="1" smtClean="0"/>
                        <a:t>From</a:t>
                      </a:r>
                      <a:r>
                        <a:rPr lang="de-DE" sz="2400" dirty="0" smtClean="0"/>
                        <a:t> </a:t>
                      </a:r>
                      <a:r>
                        <a:rPr lang="de-DE" sz="2400" dirty="0" err="1" smtClean="0"/>
                        <a:t>the</a:t>
                      </a:r>
                      <a:r>
                        <a:rPr lang="de-DE" sz="2400" dirty="0" smtClean="0"/>
                        <a:t> </a:t>
                      </a:r>
                      <a:r>
                        <a:rPr lang="de-DE" sz="2400" dirty="0" err="1" smtClean="0"/>
                        <a:t>viewpoint</a:t>
                      </a:r>
                      <a:r>
                        <a:rPr lang="de-DE" sz="2400" dirty="0" smtClean="0"/>
                        <a:t> </a:t>
                      </a:r>
                      <a:r>
                        <a:rPr lang="de-DE" sz="2400" dirty="0" err="1" smtClean="0"/>
                        <a:t>of</a:t>
                      </a:r>
                      <a:r>
                        <a:rPr lang="de-DE" sz="2400" dirty="0" smtClean="0"/>
                        <a:t> </a:t>
                      </a:r>
                      <a:r>
                        <a:rPr lang="de-DE" sz="2400" dirty="0" err="1" smtClean="0"/>
                        <a:t>learning</a:t>
                      </a:r>
                      <a:r>
                        <a:rPr lang="de-DE" sz="2400" dirty="0" smtClean="0"/>
                        <a:t>,</a:t>
                      </a:r>
                      <a:r>
                        <a:rPr lang="de-DE" sz="2400" baseline="0" dirty="0" smtClean="0"/>
                        <a:t> </a:t>
                      </a:r>
                      <a:r>
                        <a:rPr lang="de-DE" sz="2400" baseline="0" dirty="0" err="1" smtClean="0"/>
                        <a:t>teaching</a:t>
                      </a:r>
                      <a:r>
                        <a:rPr lang="de-DE" sz="2400" baseline="0" dirty="0" smtClean="0"/>
                        <a:t> </a:t>
                      </a:r>
                      <a:r>
                        <a:rPr lang="de-DE" sz="2400" baseline="0" dirty="0" err="1" smtClean="0"/>
                        <a:t>and</a:t>
                      </a:r>
                      <a:r>
                        <a:rPr lang="de-DE" sz="2400" baseline="0" dirty="0" smtClean="0"/>
                        <a:t> </a:t>
                      </a:r>
                      <a:r>
                        <a:rPr lang="de-DE" sz="2400" baseline="0" dirty="0" err="1" smtClean="0"/>
                        <a:t>research</a:t>
                      </a:r>
                      <a:r>
                        <a:rPr lang="de-DE" sz="2400" baseline="0" dirty="0" smtClean="0"/>
                        <a:t> </a:t>
                      </a:r>
                      <a:r>
                        <a:rPr lang="de-DE" sz="2400" baseline="0" dirty="0" err="1" smtClean="0"/>
                        <a:t>and</a:t>
                      </a:r>
                      <a:r>
                        <a:rPr lang="de-DE" sz="2400" baseline="0" dirty="0" smtClean="0"/>
                        <a:t> </a:t>
                      </a:r>
                      <a:r>
                        <a:rPr lang="de-DE" sz="2400" baseline="0" dirty="0" err="1" smtClean="0"/>
                        <a:t>ressources</a:t>
                      </a:r>
                      <a:r>
                        <a:rPr lang="de-DE" sz="2400" baseline="0" dirty="0" smtClean="0"/>
                        <a:t> (human </a:t>
                      </a:r>
                      <a:r>
                        <a:rPr lang="de-DE" sz="2400" baseline="0" dirty="0" err="1" smtClean="0"/>
                        <a:t>resources</a:t>
                      </a:r>
                      <a:r>
                        <a:rPr lang="de-DE" sz="2400" baseline="0" dirty="0" smtClean="0"/>
                        <a:t>, </a:t>
                      </a:r>
                      <a:r>
                        <a:rPr lang="de-DE" sz="2400" baseline="0" dirty="0" err="1" smtClean="0"/>
                        <a:t>infrastructure</a:t>
                      </a:r>
                      <a:r>
                        <a:rPr lang="de-DE" sz="2400" baseline="0" dirty="0" smtClean="0"/>
                        <a:t>, </a:t>
                      </a:r>
                      <a:r>
                        <a:rPr lang="de-DE" sz="2400" baseline="0" dirty="0" err="1" smtClean="0"/>
                        <a:t>finance</a:t>
                      </a:r>
                      <a:r>
                        <a:rPr lang="de-DE" sz="2400" baseline="0" dirty="0" smtClean="0"/>
                        <a:t>, </a:t>
                      </a:r>
                      <a:r>
                        <a:rPr lang="de-DE" sz="2400" baseline="0" dirty="0" err="1" smtClean="0"/>
                        <a:t>management</a:t>
                      </a:r>
                      <a:r>
                        <a:rPr lang="de-DE" sz="2400" baseline="0" dirty="0" smtClean="0"/>
                        <a:t>)</a:t>
                      </a:r>
                    </a:p>
                    <a:p>
                      <a:pPr algn="ctr"/>
                      <a:endParaRPr lang="de-DE" sz="2400"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xmlns="" val="3489535896"/>
                  </a:ext>
                </a:extLst>
              </a:tr>
            </a:tbl>
          </a:graphicData>
        </a:graphic>
      </p:graphicFrame>
    </p:spTree>
    <p:extLst>
      <p:ext uri="{BB962C8B-B14F-4D97-AF65-F5344CB8AC3E}">
        <p14:creationId xmlns:p14="http://schemas.microsoft.com/office/powerpoint/2010/main" val="5714204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225136"/>
          </a:xfrm>
        </p:spPr>
        <p:txBody>
          <a:bodyPr>
            <a:normAutofit/>
          </a:bodyPr>
          <a:lstStyle/>
          <a:p>
            <a:r>
              <a:rPr lang="de-DE" sz="2800" dirty="0" err="1" smtClean="0"/>
              <a:t>Within</a:t>
            </a:r>
            <a:r>
              <a:rPr lang="de-DE" sz="2800" dirty="0" smtClean="0"/>
              <a:t> a </a:t>
            </a:r>
            <a:r>
              <a:rPr lang="de-DE" sz="2800" b="1" dirty="0" smtClean="0">
                <a:solidFill>
                  <a:srgbClr val="FF0000"/>
                </a:solidFill>
              </a:rPr>
              <a:t>Timeline (Academic </a:t>
            </a:r>
            <a:r>
              <a:rPr lang="de-DE" sz="2800" b="1" dirty="0" err="1" smtClean="0">
                <a:solidFill>
                  <a:srgbClr val="FF0000"/>
                </a:solidFill>
              </a:rPr>
              <a:t>Horizon</a:t>
            </a:r>
            <a:r>
              <a:rPr lang="de-DE" sz="2800" b="1" dirty="0" smtClean="0">
                <a:solidFill>
                  <a:srgbClr val="FF0000"/>
                </a:solidFill>
              </a:rPr>
              <a:t>) </a:t>
            </a:r>
            <a:br>
              <a:rPr lang="de-DE" sz="2800" b="1" dirty="0" smtClean="0">
                <a:solidFill>
                  <a:srgbClr val="FF0000"/>
                </a:solidFill>
              </a:rPr>
            </a:br>
            <a:endParaRPr lang="de-DE" dirty="0">
              <a:solidFill>
                <a:schemeClr val="accent5"/>
              </a:solidFill>
            </a:endParaRPr>
          </a:p>
        </p:txBody>
      </p:sp>
      <p:graphicFrame>
        <p:nvGraphicFramePr>
          <p:cNvPr id="5" name="Tabelle 4"/>
          <p:cNvGraphicFramePr>
            <a:graphicFrameLocks noGrp="1"/>
          </p:cNvGraphicFramePr>
          <p:nvPr>
            <p:extLst/>
          </p:nvPr>
        </p:nvGraphicFramePr>
        <p:xfrm>
          <a:off x="614364" y="1244452"/>
          <a:ext cx="11015660" cy="4480560"/>
        </p:xfrm>
        <a:graphic>
          <a:graphicData uri="http://schemas.openxmlformats.org/drawingml/2006/table">
            <a:tbl>
              <a:tblPr firstRow="1" bandRow="1">
                <a:tableStyleId>{5C22544A-7EE6-4342-B048-85BDC9FD1C3A}</a:tableStyleId>
              </a:tblPr>
              <a:tblGrid>
                <a:gridCol w="2753915">
                  <a:extLst>
                    <a:ext uri="{9D8B030D-6E8A-4147-A177-3AD203B41FA5}">
                      <a16:colId xmlns:a16="http://schemas.microsoft.com/office/drawing/2014/main" xmlns="" val="1182251315"/>
                    </a:ext>
                  </a:extLst>
                </a:gridCol>
                <a:gridCol w="8261745">
                  <a:extLst>
                    <a:ext uri="{9D8B030D-6E8A-4147-A177-3AD203B41FA5}">
                      <a16:colId xmlns:a16="http://schemas.microsoft.com/office/drawing/2014/main" xmlns="" val="3926931211"/>
                    </a:ext>
                  </a:extLst>
                </a:gridCol>
              </a:tblGrid>
              <a:tr h="370840">
                <a:tc gridSpan="2">
                  <a:txBody>
                    <a:bodyPr/>
                    <a:lstStyle/>
                    <a:p>
                      <a:r>
                        <a:rPr lang="de-DE" sz="2400" dirty="0" err="1" smtClean="0"/>
                        <a:t>Institutional</a:t>
                      </a:r>
                      <a:r>
                        <a:rPr lang="de-DE" sz="2400" dirty="0" smtClean="0"/>
                        <a:t> Level</a:t>
                      </a:r>
                    </a:p>
                    <a:p>
                      <a:r>
                        <a:rPr lang="de-DE" sz="2400" dirty="0" err="1" smtClean="0"/>
                        <a:t>Viewpoint</a:t>
                      </a:r>
                      <a:r>
                        <a:rPr lang="de-DE" sz="2400" dirty="0" smtClean="0"/>
                        <a:t>: Learning, Teaching</a:t>
                      </a:r>
                    </a:p>
                  </a:txBody>
                  <a:tcPr/>
                </a:tc>
                <a:tc hMerge="1">
                  <a:txBody>
                    <a:bodyPr/>
                    <a:lstStyle/>
                    <a:p>
                      <a:endParaRPr lang="de-DE"/>
                    </a:p>
                  </a:txBody>
                  <a:tcPr/>
                </a:tc>
                <a:extLst>
                  <a:ext uri="{0D108BD9-81ED-4DB2-BD59-A6C34878D82A}">
                    <a16:rowId xmlns:a16="http://schemas.microsoft.com/office/drawing/2014/main" xmlns="" val="3738796617"/>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smtClean="0"/>
                        <a:t>Present</a:t>
                      </a:r>
                      <a:r>
                        <a:rPr lang="de-DE" sz="2400" dirty="0" smtClean="0"/>
                        <a:t> State</a:t>
                      </a:r>
                      <a:r>
                        <a:rPr lang="de-DE" sz="2400" baseline="0" dirty="0" smtClean="0"/>
                        <a:t> 2018</a:t>
                      </a:r>
                      <a:endParaRPr lang="de-D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dirty="0"/>
                    </a:p>
                  </a:txBody>
                  <a:tcPr/>
                </a:tc>
                <a:extLst>
                  <a:ext uri="{0D108BD9-81ED-4DB2-BD59-A6C34878D82A}">
                    <a16:rowId xmlns:a16="http://schemas.microsoft.com/office/drawing/2014/main" xmlns="" val="1625250229"/>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t>Strategic</a:t>
                      </a:r>
                      <a:r>
                        <a:rPr lang="de-DE" sz="2400" baseline="0" dirty="0" smtClean="0"/>
                        <a:t> Goal 2028</a:t>
                      </a:r>
                      <a:endParaRPr lang="de-D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dirty="0"/>
                    </a:p>
                  </a:txBody>
                  <a:tcPr/>
                </a:tc>
                <a:extLst>
                  <a:ext uri="{0D108BD9-81ED-4DB2-BD59-A6C34878D82A}">
                    <a16:rowId xmlns:a16="http://schemas.microsoft.com/office/drawing/2014/main" xmlns="" val="1783415587"/>
                  </a:ext>
                </a:extLst>
              </a:tr>
              <a:tr h="185420">
                <a:tc>
                  <a:txBody>
                    <a:bodyPr/>
                    <a:lstStyle/>
                    <a:p>
                      <a:r>
                        <a:rPr lang="de-DE" sz="2400" dirty="0" smtClean="0"/>
                        <a:t>Milestones</a:t>
                      </a:r>
                      <a:r>
                        <a:rPr lang="de-DE" sz="2400" baseline="0" dirty="0" smtClean="0"/>
                        <a:t> 2022</a:t>
                      </a:r>
                      <a:endParaRPr lang="de-DE" sz="2400" dirty="0"/>
                    </a:p>
                  </a:txBody>
                  <a:tcPr/>
                </a:tc>
                <a:tc>
                  <a:txBody>
                    <a:bodyPr/>
                    <a:lstStyle/>
                    <a:p>
                      <a:endParaRPr lang="de-DE" sz="2400" dirty="0"/>
                    </a:p>
                  </a:txBody>
                  <a:tcPr/>
                </a:tc>
                <a:extLst>
                  <a:ext uri="{0D108BD9-81ED-4DB2-BD59-A6C34878D82A}">
                    <a16:rowId xmlns:a16="http://schemas.microsoft.com/office/drawing/2014/main" xmlns="" val="2888782817"/>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smtClean="0"/>
                        <a:t>Measures</a:t>
                      </a:r>
                      <a:r>
                        <a:rPr lang="de-DE" sz="2400" dirty="0" smtClean="0"/>
                        <a:t> </a:t>
                      </a:r>
                      <a:r>
                        <a:rPr lang="de-DE" sz="2400" dirty="0" err="1" smtClean="0"/>
                        <a:t>taken</a:t>
                      </a:r>
                      <a:endParaRPr lang="de-DE" sz="2400" dirty="0"/>
                    </a:p>
                  </a:txBody>
                  <a:tcPr/>
                </a:tc>
                <a:tc>
                  <a:txBody>
                    <a:bodyPr/>
                    <a:lstStyle/>
                    <a:p>
                      <a:endParaRPr lang="de-DE" sz="2400" dirty="0"/>
                    </a:p>
                  </a:txBody>
                  <a:tcPr/>
                </a:tc>
                <a:extLst>
                  <a:ext uri="{0D108BD9-81ED-4DB2-BD59-A6C34878D82A}">
                    <a16:rowId xmlns:a16="http://schemas.microsoft.com/office/drawing/2014/main" xmlns="" val="1936860492"/>
                  </a:ext>
                </a:extLst>
              </a:tr>
              <a:tr h="185420">
                <a:tc>
                  <a:txBody>
                    <a:bodyPr/>
                    <a:lstStyle/>
                    <a:p>
                      <a:r>
                        <a:rPr lang="de-DE" sz="2400" dirty="0" smtClean="0"/>
                        <a:t>Outcome</a:t>
                      </a:r>
                      <a:endParaRPr lang="de-DE" sz="2400" dirty="0"/>
                    </a:p>
                  </a:txBody>
                  <a:tcPr/>
                </a:tc>
                <a:tc>
                  <a:txBody>
                    <a:bodyPr/>
                    <a:lstStyle/>
                    <a:p>
                      <a:endParaRPr lang="de-DE" sz="2400" dirty="0"/>
                    </a:p>
                  </a:txBody>
                  <a:tcPr/>
                </a:tc>
                <a:extLst>
                  <a:ext uri="{0D108BD9-81ED-4DB2-BD59-A6C34878D82A}">
                    <a16:rowId xmlns:a16="http://schemas.microsoft.com/office/drawing/2014/main" xmlns="" val="731638517"/>
                  </a:ext>
                </a:extLst>
              </a:tr>
              <a:tr h="185420">
                <a:tc>
                  <a:txBody>
                    <a:bodyPr/>
                    <a:lstStyle/>
                    <a:p>
                      <a:r>
                        <a:rPr lang="de-DE" sz="2400" dirty="0" smtClean="0"/>
                        <a:t>Assessment</a:t>
                      </a:r>
                      <a:endParaRPr lang="de-DE" sz="2400" dirty="0"/>
                    </a:p>
                  </a:txBody>
                  <a:tcPr/>
                </a:tc>
                <a:tc>
                  <a:txBody>
                    <a:bodyPr/>
                    <a:lstStyle/>
                    <a:p>
                      <a:endParaRPr lang="de-DE" sz="2400" dirty="0"/>
                    </a:p>
                  </a:txBody>
                  <a:tcPr/>
                </a:tc>
                <a:extLst>
                  <a:ext uri="{0D108BD9-81ED-4DB2-BD59-A6C34878D82A}">
                    <a16:rowId xmlns:a16="http://schemas.microsoft.com/office/drawing/2014/main" xmlns="" val="3186799575"/>
                  </a:ext>
                </a:extLst>
              </a:tr>
              <a:tr h="185420">
                <a:tc>
                  <a:txBody>
                    <a:bodyPr/>
                    <a:lstStyle/>
                    <a:p>
                      <a:endParaRPr lang="de-DE" sz="2400" dirty="0"/>
                    </a:p>
                  </a:txBody>
                  <a:tcPr/>
                </a:tc>
                <a:tc>
                  <a:txBody>
                    <a:bodyPr/>
                    <a:lstStyle/>
                    <a:p>
                      <a:endParaRPr lang="de-DE" sz="2400" dirty="0"/>
                    </a:p>
                  </a:txBody>
                  <a:tcPr/>
                </a:tc>
                <a:extLst>
                  <a:ext uri="{0D108BD9-81ED-4DB2-BD59-A6C34878D82A}">
                    <a16:rowId xmlns:a16="http://schemas.microsoft.com/office/drawing/2014/main" xmlns="" val="2742960730"/>
                  </a:ext>
                </a:extLst>
              </a:tr>
              <a:tr h="185420">
                <a:tc>
                  <a:txBody>
                    <a:bodyPr/>
                    <a:lstStyle/>
                    <a:p>
                      <a:endParaRPr lang="de-DE" sz="2400" dirty="0"/>
                    </a:p>
                  </a:txBody>
                  <a:tcPr/>
                </a:tc>
                <a:tc>
                  <a:txBody>
                    <a:bodyPr/>
                    <a:lstStyle/>
                    <a:p>
                      <a:endParaRPr lang="de-DE" sz="2400" dirty="0"/>
                    </a:p>
                  </a:txBody>
                  <a:tcPr/>
                </a:tc>
                <a:extLst>
                  <a:ext uri="{0D108BD9-81ED-4DB2-BD59-A6C34878D82A}">
                    <a16:rowId xmlns:a16="http://schemas.microsoft.com/office/drawing/2014/main" xmlns="" val="1604586081"/>
                  </a:ext>
                </a:extLst>
              </a:tr>
            </a:tbl>
          </a:graphicData>
        </a:graphic>
      </p:graphicFrame>
    </p:spTree>
    <p:extLst>
      <p:ext uri="{BB962C8B-B14F-4D97-AF65-F5344CB8AC3E}">
        <p14:creationId xmlns:p14="http://schemas.microsoft.com/office/powerpoint/2010/main" val="24344825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nvGraphicFramePr>
        <p:xfrm>
          <a:off x="0" y="0"/>
          <a:ext cx="12192000" cy="67791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136260565"/>
                    </a:ext>
                  </a:extLst>
                </a:gridCol>
                <a:gridCol w="2032000">
                  <a:extLst>
                    <a:ext uri="{9D8B030D-6E8A-4147-A177-3AD203B41FA5}">
                      <a16:colId xmlns:a16="http://schemas.microsoft.com/office/drawing/2014/main" xmlns="" val="2564442897"/>
                    </a:ext>
                  </a:extLst>
                </a:gridCol>
                <a:gridCol w="2032000">
                  <a:extLst>
                    <a:ext uri="{9D8B030D-6E8A-4147-A177-3AD203B41FA5}">
                      <a16:colId xmlns:a16="http://schemas.microsoft.com/office/drawing/2014/main" xmlns="" val="21569012"/>
                    </a:ext>
                  </a:extLst>
                </a:gridCol>
                <a:gridCol w="4064000">
                  <a:extLst>
                    <a:ext uri="{9D8B030D-6E8A-4147-A177-3AD203B41FA5}">
                      <a16:colId xmlns:a16="http://schemas.microsoft.com/office/drawing/2014/main" xmlns="" val="785740303"/>
                    </a:ext>
                  </a:extLst>
                </a:gridCol>
              </a:tblGrid>
              <a:tr h="495079">
                <a:tc gridSpan="2">
                  <a:txBody>
                    <a:bodyPr/>
                    <a:lstStyle/>
                    <a:p>
                      <a:pPr algn="ctr"/>
                      <a:r>
                        <a:rPr lang="de-DE" sz="2800" dirty="0" err="1" smtClean="0"/>
                        <a:t>Self</a:t>
                      </a:r>
                      <a:r>
                        <a:rPr lang="de-DE" sz="2800" dirty="0" smtClean="0"/>
                        <a:t>-evaluation</a:t>
                      </a:r>
                      <a:endParaRPr lang="de-DE" sz="2800" dirty="0"/>
                    </a:p>
                  </a:txBody>
                  <a:tcPr/>
                </a:tc>
                <a:tc hMerge="1">
                  <a:txBody>
                    <a:bodyPr/>
                    <a:lstStyle/>
                    <a:p>
                      <a:endParaRPr lang="de-DE"/>
                    </a:p>
                  </a:txBody>
                  <a:tcPr/>
                </a:tc>
                <a:tc gridSpan="2">
                  <a:txBody>
                    <a:bodyPr/>
                    <a:lstStyle/>
                    <a:p>
                      <a:pPr algn="ctr"/>
                      <a:r>
                        <a:rPr lang="de-DE" sz="2800" dirty="0" smtClean="0"/>
                        <a:t>Peer </a:t>
                      </a:r>
                      <a:r>
                        <a:rPr lang="de-DE" sz="2800" dirty="0" err="1" smtClean="0"/>
                        <a:t>review</a:t>
                      </a:r>
                      <a:endParaRPr lang="de-DE" sz="2800" dirty="0"/>
                    </a:p>
                  </a:txBody>
                  <a:tcPr/>
                </a:tc>
                <a:tc hMerge="1">
                  <a:txBody>
                    <a:bodyPr/>
                    <a:lstStyle/>
                    <a:p>
                      <a:endParaRPr lang="de-DE"/>
                    </a:p>
                  </a:txBody>
                  <a:tcPr/>
                </a:tc>
                <a:extLst>
                  <a:ext uri="{0D108BD9-81ED-4DB2-BD59-A6C34878D82A}">
                    <a16:rowId xmlns:a16="http://schemas.microsoft.com/office/drawing/2014/main" xmlns="" val="1017345269"/>
                  </a:ext>
                </a:extLst>
              </a:tr>
              <a:tr h="758189">
                <a:tc gridSpan="4">
                  <a:txBody>
                    <a:bodyPr/>
                    <a:lstStyle/>
                    <a:p>
                      <a:pPr algn="ctr"/>
                      <a:r>
                        <a:rPr lang="de-DE" sz="2800" b="1" dirty="0" err="1" smtClean="0"/>
                        <a:t>Suitability</a:t>
                      </a:r>
                      <a:endParaRPr lang="de-DE" sz="2800" b="1" dirty="0" smtClean="0"/>
                    </a:p>
                    <a:p>
                      <a:pPr algn="ctr"/>
                      <a:endParaRPr lang="de-DE" sz="2400"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3432006612"/>
                  </a:ext>
                </a:extLst>
              </a:tr>
              <a:tr h="669812">
                <a:tc>
                  <a:txBody>
                    <a:bodyPr/>
                    <a:lstStyle/>
                    <a:p>
                      <a:pPr algn="ctr"/>
                      <a:r>
                        <a:rPr lang="de-DE" sz="2400" b="1" dirty="0" smtClean="0"/>
                        <a:t>Go on</a:t>
                      </a:r>
                    </a:p>
                    <a:p>
                      <a:pPr algn="ctr"/>
                      <a:endParaRPr lang="de-DE" sz="2400" b="1" dirty="0"/>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473894396"/>
                  </a:ext>
                </a:extLst>
              </a:tr>
              <a:tr h="669812">
                <a:tc gridSpan="4">
                  <a:txBody>
                    <a:bodyPr/>
                    <a:lstStyle/>
                    <a:p>
                      <a:pPr algn="ctr"/>
                      <a:r>
                        <a:rPr lang="de-DE" sz="2800" b="1" dirty="0" err="1" smtClean="0"/>
                        <a:t>Acceptability</a:t>
                      </a:r>
                      <a:endParaRPr lang="de-DE" sz="2800" b="1" dirty="0" smtClean="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222872368"/>
                  </a:ext>
                </a:extLst>
              </a:tr>
              <a:tr h="669812">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148482460"/>
                  </a:ext>
                </a:extLst>
              </a:tr>
              <a:tr h="706345">
                <a:tc gridSpan="4">
                  <a:txBody>
                    <a:bodyPr/>
                    <a:lstStyle/>
                    <a:p>
                      <a:pPr algn="ctr"/>
                      <a:r>
                        <a:rPr lang="de-DE" sz="2800" b="1" dirty="0" err="1" smtClean="0"/>
                        <a:t>Feasibility</a:t>
                      </a:r>
                      <a:endParaRPr lang="de-DE" sz="2800" b="1" dirty="0" smtClean="0"/>
                    </a:p>
                    <a:p>
                      <a:pPr algn="ctr"/>
                      <a:endParaRPr lang="de-DE" sz="2800"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2462976715"/>
                  </a:ext>
                </a:extLst>
              </a:tr>
              <a:tr h="669812">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465062634"/>
                  </a:ext>
                </a:extLst>
              </a:tr>
              <a:tr h="851873">
                <a:tc gridSpan="4">
                  <a:txBody>
                    <a:bodyPr/>
                    <a:lstStyle/>
                    <a:p>
                      <a:pPr algn="ctr"/>
                      <a:r>
                        <a:rPr lang="de-DE" sz="2800" b="1" dirty="0" err="1" smtClean="0"/>
                        <a:t>Sustainability</a:t>
                      </a:r>
                      <a:endParaRPr lang="de-DE" sz="2800" b="1" dirty="0" smtClean="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xmlns="" val="1167798056"/>
                  </a:ext>
                </a:extLst>
              </a:tr>
              <a:tr h="747911">
                <a:tc>
                  <a:txBody>
                    <a:bodyPr/>
                    <a:lstStyle/>
                    <a:p>
                      <a:pPr algn="ctr"/>
                      <a:r>
                        <a:rPr lang="de-DE" sz="2400" b="1" dirty="0" smtClean="0"/>
                        <a:t>Go on</a:t>
                      </a:r>
                    </a:p>
                  </a:txBody>
                  <a:tcPr>
                    <a:solidFill>
                      <a:srgbClr val="00B050"/>
                    </a:solidFill>
                  </a:tcPr>
                </a:tc>
                <a:tc gridSpan="2">
                  <a:txBody>
                    <a:bodyPr/>
                    <a:lstStyle/>
                    <a:p>
                      <a:pPr algn="ctr"/>
                      <a:r>
                        <a:rPr lang="de-DE" sz="2400" b="1" dirty="0" err="1" smtClean="0"/>
                        <a:t>Mind</a:t>
                      </a:r>
                      <a:r>
                        <a:rPr lang="de-DE" sz="2400" b="1" dirty="0" smtClean="0"/>
                        <a:t> </a:t>
                      </a:r>
                      <a:r>
                        <a:rPr lang="de-DE" sz="2400" b="1" dirty="0" err="1" smtClean="0"/>
                        <a:t>the</a:t>
                      </a:r>
                      <a:r>
                        <a:rPr lang="de-DE" sz="2400" b="1" dirty="0" smtClean="0"/>
                        <a:t> </a:t>
                      </a:r>
                      <a:r>
                        <a:rPr lang="de-DE" sz="2400" b="1" dirty="0" err="1" smtClean="0"/>
                        <a:t>gap</a:t>
                      </a:r>
                      <a:endParaRPr lang="de-DE" sz="2400" b="1" dirty="0"/>
                    </a:p>
                  </a:txBody>
                  <a:tcPr>
                    <a:solidFill>
                      <a:schemeClr val="accent4"/>
                    </a:solidFill>
                  </a:tcPr>
                </a:tc>
                <a:tc hMerge="1">
                  <a:txBody>
                    <a:bodyPr/>
                    <a:lstStyle/>
                    <a:p>
                      <a:endParaRPr lang="de-DE" sz="2000" dirty="0"/>
                    </a:p>
                  </a:txBody>
                  <a:tcPr/>
                </a:tc>
                <a:tc>
                  <a:txBody>
                    <a:bodyPr/>
                    <a:lstStyle/>
                    <a:p>
                      <a:pPr algn="ctr"/>
                      <a:r>
                        <a:rPr lang="de-DE" sz="2400" b="1" dirty="0" smtClean="0"/>
                        <a:t>Change</a:t>
                      </a:r>
                      <a:endParaRPr lang="de-DE" sz="2400" b="1" dirty="0"/>
                    </a:p>
                  </a:txBody>
                  <a:tcPr>
                    <a:solidFill>
                      <a:srgbClr val="FF0000"/>
                    </a:solidFill>
                  </a:tcPr>
                </a:tc>
                <a:extLst>
                  <a:ext uri="{0D108BD9-81ED-4DB2-BD59-A6C34878D82A}">
                    <a16:rowId xmlns:a16="http://schemas.microsoft.com/office/drawing/2014/main" xmlns="" val="2102521159"/>
                  </a:ext>
                </a:extLst>
              </a:tr>
            </a:tbl>
          </a:graphicData>
        </a:graphic>
      </p:graphicFrame>
    </p:spTree>
    <p:extLst>
      <p:ext uri="{BB962C8B-B14F-4D97-AF65-F5344CB8AC3E}">
        <p14:creationId xmlns:p14="http://schemas.microsoft.com/office/powerpoint/2010/main" val="21373070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ehmlich\AppData\Local\Microsoft\Windows\INetCache\IE\16G2276T\Coffeee_img4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7728" y="250988"/>
            <a:ext cx="4772703" cy="63636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hteck 2"/>
          <p:cNvSpPr/>
          <p:nvPr/>
        </p:nvSpPr>
        <p:spPr>
          <a:xfrm>
            <a:off x="3769380" y="420685"/>
            <a:ext cx="3437159"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600" b="1" i="0" u="none" strike="noStrike" kern="1200" cap="none" spc="0" normalizeH="0" baseline="0" noProof="0" dirty="0">
                <a:ln>
                  <a:noFill/>
                </a:ln>
                <a:solidFill>
                  <a:srgbClr val="FFFF00"/>
                </a:solidFill>
                <a:effectLst/>
                <a:uLnTx/>
                <a:uFillTx/>
                <a:latin typeface="Calibri"/>
                <a:ea typeface="+mn-ea"/>
                <a:cs typeface="+mn-cs"/>
              </a:rPr>
              <a:t>THE END </a:t>
            </a:r>
          </a:p>
        </p:txBody>
      </p:sp>
      <p:sp>
        <p:nvSpPr>
          <p:cNvPr id="4" name="Textfeld 3"/>
          <p:cNvSpPr txBox="1"/>
          <p:nvPr/>
        </p:nvSpPr>
        <p:spPr>
          <a:xfrm>
            <a:off x="7545788" y="1113183"/>
            <a:ext cx="8160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err="1" smtClean="0">
                <a:ln>
                  <a:noFill/>
                </a:ln>
                <a:solidFill>
                  <a:srgbClr val="ED7D31">
                    <a:lumMod val="60000"/>
                    <a:lumOff val="40000"/>
                  </a:srgbClr>
                </a:solidFill>
                <a:effectLst/>
                <a:uLnTx/>
                <a:uFillTx/>
                <a:latin typeface="Calibri" panose="020F0502020204030204"/>
                <a:ea typeface="+mn-ea"/>
                <a:cs typeface="+mn-cs"/>
              </a:rPr>
              <a:t>or</a:t>
            </a:r>
            <a:endParaRPr kumimoji="0" lang="de-DE" sz="4800" b="0"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endParaRPr>
          </a:p>
        </p:txBody>
      </p:sp>
      <p:sp>
        <p:nvSpPr>
          <p:cNvPr id="5" name="Textfeld 4"/>
          <p:cNvSpPr txBox="1"/>
          <p:nvPr/>
        </p:nvSpPr>
        <p:spPr>
          <a:xfrm>
            <a:off x="3495328" y="5757758"/>
            <a:ext cx="527529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smtClean="0">
                <a:ln>
                  <a:noFill/>
                </a:ln>
                <a:solidFill>
                  <a:srgbClr val="FF0000"/>
                </a:solidFill>
                <a:effectLst/>
                <a:uLnTx/>
                <a:uFillTx/>
                <a:latin typeface="Calibri" panose="020F0502020204030204"/>
                <a:ea typeface="+mn-ea"/>
                <a:cs typeface="+mn-cs"/>
              </a:rPr>
              <a:t>THE BEGINNING ?</a:t>
            </a:r>
            <a:endParaRPr kumimoji="0" lang="de-DE" sz="5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238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1621" y="1820849"/>
            <a:ext cx="7407038" cy="2870421"/>
          </a:xfrm>
        </p:spPr>
        <p:txBody>
          <a:bodyPr>
            <a:normAutofit fontScale="90000"/>
          </a:bodyPr>
          <a:lstStyle/>
          <a:p>
            <a:pPr>
              <a:spcAft>
                <a:spcPts val="0"/>
              </a:spcAft>
            </a:pPr>
            <a:r>
              <a:rPr lang="en-GB" sz="3600" b="1" dirty="0" smtClean="0">
                <a:solidFill>
                  <a:srgbClr val="1F497D"/>
                </a:solidFill>
                <a:latin typeface="Calibri" panose="020F0502020204030204" pitchFamily="34" charset="0"/>
                <a:ea typeface="Calibri" panose="020F0502020204030204" pitchFamily="34" charset="0"/>
              </a:rPr>
              <a:t/>
            </a:r>
            <a:br>
              <a:rPr lang="en-GB" sz="3600" b="1" dirty="0" smtClean="0">
                <a:solidFill>
                  <a:srgbClr val="1F497D"/>
                </a:solidFill>
                <a:latin typeface="Calibri" panose="020F0502020204030204" pitchFamily="34" charset="0"/>
                <a:ea typeface="Calibri" panose="020F0502020204030204" pitchFamily="34" charset="0"/>
              </a:rPr>
            </a:br>
            <a:r>
              <a:rPr lang="en-GB" sz="3600" b="1" dirty="0">
                <a:solidFill>
                  <a:srgbClr val="1F497D"/>
                </a:solidFill>
                <a:latin typeface="Calibri" panose="020F0502020204030204" pitchFamily="34" charset="0"/>
                <a:ea typeface="Calibri" panose="020F0502020204030204" pitchFamily="34" charset="0"/>
              </a:rPr>
              <a:t/>
            </a:r>
            <a:br>
              <a:rPr lang="en-GB" sz="3600" b="1" dirty="0">
                <a:solidFill>
                  <a:srgbClr val="1F497D"/>
                </a:solidFill>
                <a:latin typeface="Calibri" panose="020F0502020204030204" pitchFamily="34" charset="0"/>
                <a:ea typeface="Calibri" panose="020F0502020204030204" pitchFamily="34" charset="0"/>
              </a:rPr>
            </a:br>
            <a:r>
              <a:rPr lang="en-GB" sz="4000" b="1" dirty="0" smtClean="0">
                <a:solidFill>
                  <a:srgbClr val="1F497D"/>
                </a:solidFill>
                <a:latin typeface="Calibri" panose="020F0502020204030204" pitchFamily="34" charset="0"/>
                <a:ea typeface="Calibri" panose="020F0502020204030204" pitchFamily="34" charset="0"/>
              </a:rPr>
              <a:t>Bologna Hub Peer Support </a:t>
            </a:r>
            <a:br>
              <a:rPr lang="en-GB" sz="4000" b="1" dirty="0" smtClean="0">
                <a:solidFill>
                  <a:srgbClr val="1F497D"/>
                </a:solidFill>
                <a:latin typeface="Calibri" panose="020F0502020204030204" pitchFamily="34" charset="0"/>
                <a:ea typeface="Calibri" panose="020F0502020204030204" pitchFamily="34" charset="0"/>
              </a:rPr>
            </a:br>
            <a:r>
              <a:rPr lang="en-GB" sz="4000" b="1" dirty="0" smtClean="0">
                <a:solidFill>
                  <a:srgbClr val="1F497D"/>
                </a:solidFill>
                <a:latin typeface="Calibri" panose="020F0502020204030204" pitchFamily="34" charset="0"/>
                <a:ea typeface="Calibri" panose="020F0502020204030204" pitchFamily="34" charset="0"/>
              </a:rPr>
              <a:t/>
            </a:r>
            <a:br>
              <a:rPr lang="en-GB" sz="4000" b="1" dirty="0" smtClean="0">
                <a:solidFill>
                  <a:srgbClr val="1F497D"/>
                </a:solidFill>
                <a:latin typeface="Calibri" panose="020F0502020204030204" pitchFamily="34" charset="0"/>
                <a:ea typeface="Calibri" panose="020F0502020204030204" pitchFamily="34" charset="0"/>
              </a:rPr>
            </a:br>
            <a:r>
              <a:rPr lang="en-GB" sz="3600" dirty="0" smtClean="0">
                <a:solidFill>
                  <a:schemeClr val="bg1"/>
                </a:solidFill>
                <a:latin typeface="Calibri" panose="020F0502020204030204" pitchFamily="34" charset="0"/>
                <a:ea typeface="Calibri" panose="020F0502020204030204" pitchFamily="34" charset="0"/>
              </a:rPr>
              <a:t>1 </a:t>
            </a:r>
            <a:br>
              <a:rPr lang="en-GB" sz="3600" dirty="0" smtClean="0">
                <a:solidFill>
                  <a:schemeClr val="bg1"/>
                </a:solidFill>
                <a:latin typeface="Calibri" panose="020F0502020204030204" pitchFamily="34" charset="0"/>
                <a:ea typeface="Calibri" panose="020F0502020204030204" pitchFamily="34" charset="0"/>
              </a:rPr>
            </a:br>
            <a:r>
              <a:rPr lang="en-GB" sz="3600" dirty="0" smtClean="0">
                <a:solidFill>
                  <a:schemeClr val="accent2"/>
                </a:solidFill>
                <a:latin typeface="Calibri" panose="020F0502020204030204" pitchFamily="34" charset="0"/>
                <a:ea typeface="Calibri" panose="020F0502020204030204" pitchFamily="34" charset="0"/>
              </a:rPr>
              <a:t>2</a:t>
            </a:r>
            <a:r>
              <a:rPr lang="en-GB" sz="3600" dirty="0" smtClean="0">
                <a:solidFill>
                  <a:srgbClr val="1F497D"/>
                </a:solidFill>
                <a:latin typeface="Calibri" panose="020F0502020204030204" pitchFamily="34" charset="0"/>
                <a:ea typeface="Calibri" panose="020F0502020204030204" pitchFamily="34" charset="0"/>
              </a:rPr>
              <a:t> </a:t>
            </a:r>
            <a:r>
              <a:rPr lang="en-GB" sz="3600" dirty="0" smtClean="0">
                <a:solidFill>
                  <a:srgbClr val="FFC000"/>
                </a:solidFill>
                <a:latin typeface="Calibri" panose="020F0502020204030204" pitchFamily="34" charset="0"/>
                <a:ea typeface="Calibri" panose="020F0502020204030204" pitchFamily="34" charset="0"/>
              </a:rPr>
              <a:t/>
            </a:r>
            <a:br>
              <a:rPr lang="en-GB" sz="3600" dirty="0" smtClean="0">
                <a:solidFill>
                  <a:srgbClr val="FFC000"/>
                </a:solidFill>
                <a:latin typeface="Calibri" panose="020F0502020204030204" pitchFamily="34" charset="0"/>
                <a:ea typeface="Calibri" panose="020F0502020204030204" pitchFamily="34" charset="0"/>
              </a:rPr>
            </a:br>
            <a:r>
              <a:rPr lang="de-DE" sz="3600" dirty="0" smtClean="0">
                <a:solidFill>
                  <a:srgbClr val="0070C0"/>
                </a:solidFill>
                <a:latin typeface="Times New Roman" panose="02020603050405020304" pitchFamily="18" charset="0"/>
                <a:ea typeface="Calibri" panose="020F0502020204030204" pitchFamily="34" charset="0"/>
              </a:rPr>
              <a:t>3 </a:t>
            </a:r>
            <a:r>
              <a:rPr lang="en-GB" sz="3600" dirty="0" smtClean="0">
                <a:solidFill>
                  <a:srgbClr val="0070C0"/>
                </a:solidFill>
                <a:latin typeface="Calibri" panose="020F0502020204030204" pitchFamily="34" charset="0"/>
                <a:ea typeface="Calibri" panose="020F0502020204030204" pitchFamily="34" charset="0"/>
              </a:rPr>
              <a:t>Organisational </a:t>
            </a:r>
            <a:r>
              <a:rPr lang="en-GB" sz="3600" dirty="0">
                <a:solidFill>
                  <a:srgbClr val="0070C0"/>
                </a:solidFill>
                <a:latin typeface="Calibri" panose="020F0502020204030204" pitchFamily="34" charset="0"/>
                <a:ea typeface="Calibri" panose="020F0502020204030204" pitchFamily="34" charset="0"/>
              </a:rPr>
              <a:t>Culture at LOGOS</a:t>
            </a:r>
            <a:r>
              <a:rPr lang="en-GB" sz="3600" b="1" dirty="0">
                <a:solidFill>
                  <a:srgbClr val="0070C0"/>
                </a:solidFill>
                <a:latin typeface="Calibri" panose="020F0502020204030204" pitchFamily="34" charset="0"/>
                <a:ea typeface="Calibri" panose="020F0502020204030204" pitchFamily="34" charset="0"/>
              </a:rPr>
              <a:t> </a:t>
            </a:r>
            <a:endParaRPr lang="de-DE" sz="3600" dirty="0">
              <a:solidFill>
                <a:srgbClr val="0070C0"/>
              </a:solidFill>
              <a:effectLst/>
              <a:latin typeface="Times New Roman" panose="02020603050405020304" pitchFamily="18" charset="0"/>
              <a:ea typeface="Calibri" panose="020F0502020204030204" pitchFamily="34" charset="0"/>
            </a:endParaRPr>
          </a:p>
        </p:txBody>
      </p:sp>
      <p:sp>
        <p:nvSpPr>
          <p:cNvPr id="3" name="Untertitel 2"/>
          <p:cNvSpPr>
            <a:spLocks noGrp="1"/>
          </p:cNvSpPr>
          <p:nvPr>
            <p:ph type="subTitle" idx="1"/>
          </p:nvPr>
        </p:nvSpPr>
        <p:spPr>
          <a:xfrm>
            <a:off x="1041621" y="5033176"/>
            <a:ext cx="7373594" cy="551470"/>
          </a:xfrm>
        </p:spPr>
        <p:txBody>
          <a:bodyPr>
            <a:normAutofit/>
          </a:bodyPr>
          <a:lstStyle/>
          <a:p>
            <a:pPr>
              <a:spcAft>
                <a:spcPts val="0"/>
              </a:spcAft>
            </a:pPr>
            <a:r>
              <a:rPr lang="en-GB" sz="2400" b="1" dirty="0" smtClean="0">
                <a:solidFill>
                  <a:srgbClr val="1F497D"/>
                </a:solidFill>
                <a:latin typeface="Calibri" panose="020F0502020204030204" pitchFamily="34" charset="0"/>
                <a:ea typeface="Calibri" panose="020F0502020204030204" pitchFamily="34" charset="0"/>
              </a:rPr>
              <a:t>Session II - Tuesday, 28.06.2022, 12-14h - all faculty</a:t>
            </a:r>
            <a:endParaRPr lang="de-DE" sz="2800" dirty="0" smtClean="0">
              <a:latin typeface="Times New Roman" panose="02020603050405020304" pitchFamily="18" charset="0"/>
              <a:ea typeface="Calibri" panose="020F0502020204030204" pitchFamily="34" charset="0"/>
            </a:endParaRPr>
          </a:p>
          <a:p>
            <a:endParaRPr lang="de-DE" dirty="0"/>
          </a:p>
        </p:txBody>
      </p:sp>
      <p:sp>
        <p:nvSpPr>
          <p:cNvPr id="5" name="Fußzeilenplatzhalt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v.gehmlich@hs-osnabrueck.de</a:t>
            </a:r>
            <a:endParaRPr kumimoji="0" lang="en-US" sz="11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78768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spc="-100" dirty="0" smtClean="0">
                <a:solidFill>
                  <a:srgbClr val="1F497D"/>
                </a:solidFill>
                <a:latin typeface="Calibri" panose="020F0502020204030204" pitchFamily="34" charset="0"/>
                <a:ea typeface="Calibri" panose="020F0502020204030204" pitchFamily="34" charset="0"/>
              </a:rPr>
              <a:t>3 Organisational Culture at LOGOS</a:t>
            </a:r>
            <a:endParaRPr lang="de-DE" dirty="0"/>
          </a:p>
        </p:txBody>
      </p:sp>
      <p:sp>
        <p:nvSpPr>
          <p:cNvPr id="3" name="Inhaltsplatzhalter 2"/>
          <p:cNvSpPr>
            <a:spLocks noGrp="1"/>
          </p:cNvSpPr>
          <p:nvPr>
            <p:ph idx="1"/>
          </p:nvPr>
        </p:nvSpPr>
        <p:spPr>
          <a:xfrm>
            <a:off x="3869268" y="967475"/>
            <a:ext cx="7315200" cy="5120640"/>
          </a:xfrm>
        </p:spPr>
        <p:txBody>
          <a:bodyPr>
            <a:normAutofit fontScale="92500" lnSpcReduction="20000"/>
          </a:bodyPr>
          <a:lstStyle/>
          <a:p>
            <a:r>
              <a:rPr lang="de-DE" dirty="0" smtClean="0"/>
              <a:t>The </a:t>
            </a:r>
            <a:r>
              <a:rPr lang="de-DE" dirty="0" err="1" smtClean="0"/>
              <a:t>rising</a:t>
            </a:r>
            <a:r>
              <a:rPr lang="de-DE" dirty="0" smtClean="0"/>
              <a:t> </a:t>
            </a:r>
            <a:r>
              <a:rPr lang="de-DE" dirty="0" err="1" smtClean="0"/>
              <a:t>of</a:t>
            </a:r>
            <a:r>
              <a:rPr lang="de-DE" dirty="0" smtClean="0"/>
              <a:t> a </a:t>
            </a:r>
            <a:r>
              <a:rPr lang="de-DE" dirty="0" err="1" smtClean="0"/>
              <a:t>culture</a:t>
            </a:r>
            <a:r>
              <a:rPr lang="de-DE" dirty="0" smtClean="0"/>
              <a:t> </a:t>
            </a:r>
            <a:r>
              <a:rPr lang="de-DE" dirty="0" err="1" smtClean="0"/>
              <a:t>requires</a:t>
            </a:r>
            <a:r>
              <a:rPr lang="de-DE" dirty="0" smtClean="0"/>
              <a:t> </a:t>
            </a:r>
            <a:r>
              <a:rPr lang="de-DE" dirty="0" err="1" smtClean="0"/>
              <a:t>two</a:t>
            </a:r>
            <a:r>
              <a:rPr lang="de-DE" dirty="0" smtClean="0"/>
              <a:t> </a:t>
            </a:r>
            <a:r>
              <a:rPr lang="de-DE" dirty="0" err="1" smtClean="0"/>
              <a:t>persons</a:t>
            </a:r>
            <a:r>
              <a:rPr lang="de-DE" dirty="0" smtClean="0"/>
              <a:t> at least</a:t>
            </a:r>
          </a:p>
          <a:p>
            <a:r>
              <a:rPr lang="de-DE" dirty="0" smtClean="0"/>
              <a:t>A </a:t>
            </a:r>
            <a:r>
              <a:rPr lang="de-DE" dirty="0" err="1" smtClean="0"/>
              <a:t>culture</a:t>
            </a:r>
            <a:r>
              <a:rPr lang="de-DE" dirty="0" smtClean="0"/>
              <a:t> </a:t>
            </a:r>
            <a:r>
              <a:rPr lang="de-DE" dirty="0" err="1" smtClean="0"/>
              <a:t>develops</a:t>
            </a:r>
            <a:r>
              <a:rPr lang="de-DE" dirty="0" smtClean="0"/>
              <a:t> </a:t>
            </a:r>
            <a:r>
              <a:rPr lang="de-DE" dirty="0" err="1" smtClean="0"/>
              <a:t>rather</a:t>
            </a:r>
            <a:r>
              <a:rPr lang="de-DE" dirty="0" smtClean="0"/>
              <a:t> </a:t>
            </a:r>
            <a:r>
              <a:rPr lang="de-DE" dirty="0" err="1" smtClean="0"/>
              <a:t>than</a:t>
            </a:r>
            <a:r>
              <a:rPr lang="de-DE" dirty="0" smtClean="0"/>
              <a:t> </a:t>
            </a:r>
            <a:r>
              <a:rPr lang="de-DE" dirty="0" err="1" smtClean="0"/>
              <a:t>being</a:t>
            </a:r>
            <a:r>
              <a:rPr lang="de-DE" dirty="0" smtClean="0"/>
              <a:t> </a:t>
            </a:r>
            <a:r>
              <a:rPr lang="de-DE" dirty="0" err="1" smtClean="0"/>
              <a:t>designed</a:t>
            </a:r>
            <a:r>
              <a:rPr lang="de-DE" dirty="0" smtClean="0"/>
              <a:t> </a:t>
            </a:r>
            <a:r>
              <a:rPr lang="de-DE" dirty="0" err="1" smtClean="0"/>
              <a:t>or</a:t>
            </a:r>
            <a:r>
              <a:rPr lang="de-DE" dirty="0" smtClean="0"/>
              <a:t> </a:t>
            </a:r>
            <a:r>
              <a:rPr lang="de-DE" dirty="0" err="1" smtClean="0"/>
              <a:t>imposed</a:t>
            </a:r>
            <a:endParaRPr lang="de-DE" dirty="0" smtClean="0"/>
          </a:p>
          <a:p>
            <a:r>
              <a:rPr lang="de-DE" dirty="0" err="1" smtClean="0"/>
              <a:t>It</a:t>
            </a:r>
            <a:r>
              <a:rPr lang="de-DE" dirty="0" smtClean="0"/>
              <a:t> </a:t>
            </a:r>
            <a:r>
              <a:rPr lang="de-DE" dirty="0" err="1" smtClean="0"/>
              <a:t>is</a:t>
            </a:r>
            <a:r>
              <a:rPr lang="de-DE" dirty="0" smtClean="0"/>
              <a:t>, </a:t>
            </a:r>
            <a:r>
              <a:rPr lang="de-DE" dirty="0" err="1" smtClean="0"/>
              <a:t>however</a:t>
            </a:r>
            <a:r>
              <a:rPr lang="de-DE" dirty="0" smtClean="0"/>
              <a:t>, </a:t>
            </a:r>
            <a:r>
              <a:rPr lang="de-DE" dirty="0" err="1" smtClean="0"/>
              <a:t>impacted</a:t>
            </a:r>
            <a:r>
              <a:rPr lang="de-DE" dirty="0" smtClean="0"/>
              <a:t> </a:t>
            </a:r>
            <a:r>
              <a:rPr lang="de-DE" dirty="0" err="1" smtClean="0"/>
              <a:t>by</a:t>
            </a:r>
            <a:r>
              <a:rPr lang="de-DE" dirty="0" smtClean="0"/>
              <a:t> </a:t>
            </a:r>
            <a:r>
              <a:rPr lang="de-DE" dirty="0" err="1" smtClean="0"/>
              <a:t>the</a:t>
            </a:r>
            <a:r>
              <a:rPr lang="de-DE" dirty="0" smtClean="0"/>
              <a:t> </a:t>
            </a:r>
            <a:r>
              <a:rPr lang="de-DE" dirty="0" err="1" smtClean="0"/>
              <a:t>behaviour</a:t>
            </a:r>
            <a:r>
              <a:rPr lang="de-DE" dirty="0" smtClean="0"/>
              <a:t> </a:t>
            </a:r>
            <a:r>
              <a:rPr lang="de-DE" dirty="0" err="1" smtClean="0"/>
              <a:t>of</a:t>
            </a:r>
            <a:r>
              <a:rPr lang="de-DE" dirty="0" smtClean="0"/>
              <a:t> </a:t>
            </a:r>
            <a:r>
              <a:rPr lang="de-DE" dirty="0" err="1" smtClean="0"/>
              <a:t>persons</a:t>
            </a:r>
            <a:r>
              <a:rPr lang="de-DE" dirty="0" smtClean="0"/>
              <a:t>, </a:t>
            </a:r>
            <a:r>
              <a:rPr lang="de-DE" dirty="0" err="1" smtClean="0"/>
              <a:t>their</a:t>
            </a:r>
            <a:r>
              <a:rPr lang="de-DE" dirty="0" smtClean="0"/>
              <a:t> inter-</a:t>
            </a:r>
            <a:r>
              <a:rPr lang="de-DE" dirty="0" err="1" smtClean="0"/>
              <a:t>relationship</a:t>
            </a:r>
            <a:r>
              <a:rPr lang="de-DE" dirty="0" smtClean="0"/>
              <a:t> </a:t>
            </a:r>
            <a:r>
              <a:rPr lang="de-DE" dirty="0" err="1" smtClean="0"/>
              <a:t>and</a:t>
            </a:r>
            <a:r>
              <a:rPr lang="de-DE" dirty="0" smtClean="0"/>
              <a:t> </a:t>
            </a:r>
            <a:r>
              <a:rPr lang="de-DE" dirty="0" err="1" smtClean="0"/>
              <a:t>environment</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r>
              <a:rPr lang="de-DE" dirty="0" smtClean="0"/>
              <a:t> </a:t>
            </a:r>
            <a:r>
              <a:rPr lang="de-DE" dirty="0" err="1" smtClean="0"/>
              <a:t>rules</a:t>
            </a:r>
            <a:r>
              <a:rPr lang="de-DE" dirty="0" smtClean="0"/>
              <a:t> </a:t>
            </a:r>
            <a:r>
              <a:rPr lang="de-DE" dirty="0" err="1" smtClean="0"/>
              <a:t>and</a:t>
            </a:r>
            <a:r>
              <a:rPr lang="de-DE" dirty="0" smtClean="0"/>
              <a:t> </a:t>
            </a:r>
            <a:r>
              <a:rPr lang="de-DE" dirty="0" err="1" smtClean="0"/>
              <a:t>regulations</a:t>
            </a:r>
            <a:r>
              <a:rPr lang="de-DE" dirty="0" smtClean="0"/>
              <a:t> </a:t>
            </a:r>
            <a:r>
              <a:rPr lang="de-DE" dirty="0" err="1" smtClean="0"/>
              <a:t>they</a:t>
            </a:r>
            <a:r>
              <a:rPr lang="de-DE" dirty="0" smtClean="0"/>
              <a:t> </a:t>
            </a:r>
            <a:r>
              <a:rPr lang="de-DE" dirty="0" err="1" smtClean="0"/>
              <a:t>create</a:t>
            </a:r>
            <a:r>
              <a:rPr lang="de-DE" dirty="0" smtClean="0"/>
              <a:t> </a:t>
            </a:r>
            <a:r>
              <a:rPr lang="de-DE" dirty="0" err="1" smtClean="0"/>
              <a:t>or</a:t>
            </a:r>
            <a:r>
              <a:rPr lang="de-DE" dirty="0" smtClean="0"/>
              <a:t> </a:t>
            </a:r>
            <a:r>
              <a:rPr lang="de-DE" dirty="0" err="1" smtClean="0"/>
              <a:t>which</a:t>
            </a:r>
            <a:r>
              <a:rPr lang="de-DE" dirty="0" smtClean="0"/>
              <a:t> </a:t>
            </a:r>
            <a:r>
              <a:rPr lang="de-DE" dirty="0" err="1" smtClean="0"/>
              <a:t>are</a:t>
            </a:r>
            <a:r>
              <a:rPr lang="de-DE" dirty="0" smtClean="0"/>
              <a:t> </a:t>
            </a:r>
            <a:r>
              <a:rPr lang="de-DE" dirty="0" err="1" smtClean="0"/>
              <a:t>being</a:t>
            </a:r>
            <a:r>
              <a:rPr lang="de-DE" dirty="0" smtClean="0"/>
              <a:t> </a:t>
            </a:r>
            <a:r>
              <a:rPr lang="de-DE" dirty="0" err="1" smtClean="0"/>
              <a:t>designed</a:t>
            </a:r>
            <a:r>
              <a:rPr lang="de-DE" dirty="0" smtClean="0"/>
              <a:t> </a:t>
            </a:r>
            <a:r>
              <a:rPr lang="de-DE" dirty="0" err="1" smtClean="0"/>
              <a:t>and</a:t>
            </a:r>
            <a:r>
              <a:rPr lang="de-DE" dirty="0" smtClean="0"/>
              <a:t> </a:t>
            </a:r>
            <a:r>
              <a:rPr lang="de-DE" dirty="0" err="1" smtClean="0"/>
              <a:t>have</a:t>
            </a:r>
            <a:r>
              <a:rPr lang="de-DE" dirty="0" smtClean="0"/>
              <a:t> </a:t>
            </a:r>
            <a:r>
              <a:rPr lang="de-DE" dirty="0" err="1" smtClean="0"/>
              <a:t>to</a:t>
            </a:r>
            <a:r>
              <a:rPr lang="de-DE" dirty="0" smtClean="0"/>
              <a:t> </a:t>
            </a:r>
            <a:r>
              <a:rPr lang="de-DE" dirty="0" err="1" smtClean="0"/>
              <a:t>be</a:t>
            </a:r>
            <a:r>
              <a:rPr lang="de-DE" dirty="0" smtClean="0"/>
              <a:t> </a:t>
            </a:r>
            <a:r>
              <a:rPr lang="de-DE" dirty="0" err="1" smtClean="0"/>
              <a:t>considered</a:t>
            </a:r>
            <a:endParaRPr lang="de-DE" dirty="0" smtClean="0"/>
          </a:p>
          <a:p>
            <a:r>
              <a:rPr lang="de-DE" dirty="0" smtClean="0"/>
              <a:t>A </a:t>
            </a:r>
            <a:r>
              <a:rPr lang="de-DE" dirty="0" err="1" smtClean="0"/>
              <a:t>quality</a:t>
            </a:r>
            <a:r>
              <a:rPr lang="de-DE" dirty="0" smtClean="0"/>
              <a:t> </a:t>
            </a:r>
            <a:r>
              <a:rPr lang="de-DE" dirty="0" err="1" smtClean="0"/>
              <a:t>culture</a:t>
            </a:r>
            <a:r>
              <a:rPr lang="de-DE" dirty="0" smtClean="0"/>
              <a:t> </a:t>
            </a:r>
            <a:r>
              <a:rPr lang="de-DE" dirty="0" err="1" smtClean="0"/>
              <a:t>reflects</a:t>
            </a:r>
            <a:r>
              <a:rPr lang="de-DE" dirty="0" smtClean="0"/>
              <a:t> </a:t>
            </a:r>
            <a:r>
              <a:rPr lang="de-DE" dirty="0" err="1" smtClean="0"/>
              <a:t>the</a:t>
            </a:r>
            <a:r>
              <a:rPr lang="de-DE" dirty="0" smtClean="0"/>
              <a:t> </a:t>
            </a:r>
            <a:r>
              <a:rPr lang="de-DE" dirty="0" err="1" smtClean="0"/>
              <a:t>attitude</a:t>
            </a:r>
            <a:r>
              <a:rPr lang="de-DE" dirty="0" smtClean="0"/>
              <a:t> </a:t>
            </a:r>
            <a:r>
              <a:rPr lang="de-DE" dirty="0" err="1" smtClean="0"/>
              <a:t>of</a:t>
            </a:r>
            <a:r>
              <a:rPr lang="de-DE" dirty="0" smtClean="0"/>
              <a:t> </a:t>
            </a:r>
            <a:r>
              <a:rPr lang="de-DE" dirty="0" err="1" smtClean="0"/>
              <a:t>persons</a:t>
            </a:r>
            <a:r>
              <a:rPr lang="de-DE" dirty="0" smtClean="0"/>
              <a:t> </a:t>
            </a:r>
            <a:r>
              <a:rPr lang="de-DE" dirty="0" err="1" smtClean="0"/>
              <a:t>towards</a:t>
            </a:r>
            <a:r>
              <a:rPr lang="de-DE" dirty="0" smtClean="0"/>
              <a:t> qualitative </a:t>
            </a:r>
            <a:r>
              <a:rPr lang="de-DE" dirty="0" err="1" smtClean="0"/>
              <a:t>standards</a:t>
            </a:r>
            <a:r>
              <a:rPr lang="de-DE" dirty="0" smtClean="0"/>
              <a:t> </a:t>
            </a:r>
            <a:r>
              <a:rPr lang="de-DE" dirty="0" err="1" smtClean="0"/>
              <a:t>and</a:t>
            </a:r>
            <a:r>
              <a:rPr lang="de-DE" dirty="0" smtClean="0"/>
              <a:t> </a:t>
            </a:r>
            <a:r>
              <a:rPr lang="de-DE" dirty="0" err="1" smtClean="0"/>
              <a:t>guidelines</a:t>
            </a:r>
            <a:r>
              <a:rPr lang="de-DE" dirty="0" smtClean="0"/>
              <a:t> </a:t>
            </a:r>
            <a:r>
              <a:rPr lang="de-DE" dirty="0" err="1" smtClean="0"/>
              <a:t>set</a:t>
            </a:r>
            <a:r>
              <a:rPr lang="de-DE" dirty="0" smtClean="0"/>
              <a:t> </a:t>
            </a:r>
            <a:r>
              <a:rPr lang="de-DE" dirty="0" err="1" smtClean="0"/>
              <a:t>by</a:t>
            </a:r>
            <a:r>
              <a:rPr lang="de-DE" dirty="0" smtClean="0"/>
              <a:t> </a:t>
            </a:r>
            <a:r>
              <a:rPr lang="de-DE" dirty="0" err="1" smtClean="0"/>
              <a:t>the</a:t>
            </a:r>
            <a:r>
              <a:rPr lang="de-DE" dirty="0" smtClean="0"/>
              <a:t> </a:t>
            </a:r>
            <a:r>
              <a:rPr lang="de-DE" dirty="0" err="1" smtClean="0"/>
              <a:t>society</a:t>
            </a:r>
            <a:r>
              <a:rPr lang="de-DE" dirty="0" smtClean="0"/>
              <a:t> </a:t>
            </a:r>
            <a:r>
              <a:rPr lang="de-DE" dirty="0" err="1" smtClean="0"/>
              <a:t>or</a:t>
            </a:r>
            <a:r>
              <a:rPr lang="de-DE" dirty="0" smtClean="0"/>
              <a:t> </a:t>
            </a:r>
            <a:r>
              <a:rPr lang="de-DE" dirty="0" err="1" smtClean="0"/>
              <a:t>parts</a:t>
            </a:r>
            <a:r>
              <a:rPr lang="de-DE" dirty="0" smtClean="0"/>
              <a:t> </a:t>
            </a:r>
            <a:r>
              <a:rPr lang="de-DE" dirty="0" err="1" smtClean="0"/>
              <a:t>thereof</a:t>
            </a:r>
            <a:endParaRPr lang="de-DE" dirty="0" smtClean="0"/>
          </a:p>
          <a:p>
            <a:r>
              <a:rPr lang="de-DE" dirty="0" err="1" smtClean="0"/>
              <a:t>To</a:t>
            </a:r>
            <a:r>
              <a:rPr lang="de-DE" dirty="0" smtClean="0"/>
              <a:t> </a:t>
            </a:r>
            <a:r>
              <a:rPr lang="de-DE" dirty="0" err="1" smtClean="0"/>
              <a:t>identify</a:t>
            </a:r>
            <a:r>
              <a:rPr lang="de-DE" dirty="0" smtClean="0"/>
              <a:t> a </a:t>
            </a:r>
            <a:r>
              <a:rPr lang="de-DE" dirty="0" err="1" smtClean="0"/>
              <a:t>culture</a:t>
            </a:r>
            <a:r>
              <a:rPr lang="de-DE" dirty="0" smtClean="0"/>
              <a:t> </a:t>
            </a:r>
            <a:r>
              <a:rPr lang="de-DE" dirty="0" err="1" smtClean="0"/>
              <a:t>of</a:t>
            </a:r>
            <a:r>
              <a:rPr lang="de-DE" dirty="0" smtClean="0"/>
              <a:t> an </a:t>
            </a:r>
            <a:r>
              <a:rPr lang="de-DE" dirty="0" err="1" smtClean="0"/>
              <a:t>organisation</a:t>
            </a:r>
            <a:r>
              <a:rPr lang="de-DE" dirty="0" smtClean="0"/>
              <a:t>, a „</a:t>
            </a:r>
            <a:r>
              <a:rPr lang="de-DE" dirty="0" err="1" smtClean="0"/>
              <a:t>cultural</a:t>
            </a:r>
            <a:r>
              <a:rPr lang="de-DE" dirty="0" smtClean="0"/>
              <a:t> web“ </a:t>
            </a:r>
            <a:r>
              <a:rPr lang="de-DE" dirty="0" err="1" smtClean="0"/>
              <a:t>is</a:t>
            </a:r>
            <a:r>
              <a:rPr lang="de-DE" dirty="0" smtClean="0"/>
              <a:t> </a:t>
            </a:r>
            <a:r>
              <a:rPr lang="de-DE" dirty="0" err="1" smtClean="0"/>
              <a:t>for</a:t>
            </a:r>
            <a:r>
              <a:rPr lang="de-DE" dirty="0" smtClean="0"/>
              <a:t> </a:t>
            </a:r>
            <a:r>
              <a:rPr lang="de-DE" dirty="0" err="1" smtClean="0"/>
              <a:t>example</a:t>
            </a:r>
            <a:r>
              <a:rPr lang="de-DE" dirty="0" smtClean="0"/>
              <a:t> an </a:t>
            </a:r>
            <a:r>
              <a:rPr lang="de-DE" dirty="0" err="1" smtClean="0"/>
              <a:t>adequate</a:t>
            </a:r>
            <a:r>
              <a:rPr lang="de-DE" dirty="0" smtClean="0"/>
              <a:t> </a:t>
            </a:r>
            <a:r>
              <a:rPr lang="de-DE" dirty="0" err="1" smtClean="0"/>
              <a:t>tool</a:t>
            </a:r>
            <a:r>
              <a:rPr lang="de-DE" dirty="0" smtClean="0"/>
              <a:t>. </a:t>
            </a:r>
            <a:r>
              <a:rPr lang="de-DE" dirty="0" err="1" smtClean="0"/>
              <a:t>It</a:t>
            </a:r>
            <a:r>
              <a:rPr lang="de-DE" dirty="0" smtClean="0"/>
              <a:t> </a:t>
            </a:r>
            <a:r>
              <a:rPr lang="de-DE" dirty="0" err="1" smtClean="0"/>
              <a:t>shows</a:t>
            </a:r>
            <a:r>
              <a:rPr lang="de-DE" dirty="0" smtClean="0"/>
              <a:t> </a:t>
            </a:r>
            <a:r>
              <a:rPr lang="de-DE" dirty="0" err="1" smtClean="0"/>
              <a:t>the</a:t>
            </a:r>
            <a:r>
              <a:rPr lang="de-DE" dirty="0" smtClean="0"/>
              <a:t> „…</a:t>
            </a:r>
            <a:r>
              <a:rPr lang="de-DE" dirty="0" err="1" smtClean="0"/>
              <a:t>behavioural</a:t>
            </a:r>
            <a:r>
              <a:rPr lang="de-DE" dirty="0" smtClean="0"/>
              <a:t>, </a:t>
            </a:r>
            <a:r>
              <a:rPr lang="de-DE" dirty="0" err="1" smtClean="0"/>
              <a:t>physical</a:t>
            </a:r>
            <a:r>
              <a:rPr lang="de-DE" dirty="0" smtClean="0"/>
              <a:t> </a:t>
            </a:r>
            <a:r>
              <a:rPr lang="de-DE" dirty="0" err="1" smtClean="0"/>
              <a:t>and</a:t>
            </a:r>
            <a:r>
              <a:rPr lang="de-DE" dirty="0" smtClean="0"/>
              <a:t> </a:t>
            </a:r>
            <a:r>
              <a:rPr lang="de-DE" dirty="0" err="1" smtClean="0"/>
              <a:t>symbolic</a:t>
            </a:r>
            <a:r>
              <a:rPr lang="de-DE" dirty="0" smtClean="0"/>
              <a:t> </a:t>
            </a:r>
            <a:r>
              <a:rPr lang="de-DE" dirty="0" err="1" smtClean="0"/>
              <a:t>manifestations</a:t>
            </a:r>
            <a:r>
              <a:rPr lang="de-DE" dirty="0" smtClean="0"/>
              <a:t> </a:t>
            </a:r>
            <a:r>
              <a:rPr lang="de-DE" dirty="0" err="1" smtClean="0"/>
              <a:t>of</a:t>
            </a:r>
            <a:r>
              <a:rPr lang="de-DE" dirty="0" smtClean="0"/>
              <a:t> a </a:t>
            </a:r>
            <a:r>
              <a:rPr lang="de-DE" dirty="0" err="1" smtClean="0"/>
              <a:t>culture</a:t>
            </a:r>
            <a:r>
              <a:rPr lang="de-DE" dirty="0" smtClean="0"/>
              <a:t>…“ (Johnson/Scholes). </a:t>
            </a:r>
            <a:r>
              <a:rPr lang="de-DE" dirty="0" err="1" smtClean="0"/>
              <a:t>According</a:t>
            </a:r>
            <a:r>
              <a:rPr lang="de-DE" dirty="0" smtClean="0"/>
              <a:t> </a:t>
            </a:r>
            <a:r>
              <a:rPr lang="de-DE" dirty="0" err="1" smtClean="0"/>
              <a:t>to</a:t>
            </a:r>
            <a:r>
              <a:rPr lang="de-DE" dirty="0" smtClean="0"/>
              <a:t> </a:t>
            </a:r>
            <a:r>
              <a:rPr lang="de-DE" dirty="0" err="1" smtClean="0"/>
              <a:t>them</a:t>
            </a:r>
            <a:r>
              <a:rPr lang="de-DE" dirty="0" smtClean="0"/>
              <a:t> </a:t>
            </a:r>
            <a:r>
              <a:rPr lang="de-DE" dirty="0" err="1" smtClean="0"/>
              <a:t>culture</a:t>
            </a:r>
            <a:r>
              <a:rPr lang="de-DE" dirty="0" smtClean="0"/>
              <a:t> </a:t>
            </a:r>
            <a:r>
              <a:rPr lang="de-DE" dirty="0" err="1" smtClean="0"/>
              <a:t>is</a:t>
            </a:r>
            <a:r>
              <a:rPr lang="de-DE" dirty="0" smtClean="0"/>
              <a:t> a </a:t>
            </a:r>
            <a:r>
              <a:rPr lang="de-DE" dirty="0" err="1" smtClean="0"/>
              <a:t>synthesis</a:t>
            </a:r>
            <a:r>
              <a:rPr lang="de-DE" dirty="0" smtClean="0"/>
              <a:t>, </a:t>
            </a:r>
            <a:r>
              <a:rPr lang="de-DE" dirty="0" err="1" smtClean="0"/>
              <a:t>they</a:t>
            </a:r>
            <a:r>
              <a:rPr lang="de-DE" dirty="0" smtClean="0"/>
              <a:t> </a:t>
            </a:r>
            <a:r>
              <a:rPr lang="de-DE" dirty="0" err="1" smtClean="0"/>
              <a:t>call</a:t>
            </a:r>
            <a:r>
              <a:rPr lang="de-DE" dirty="0" smtClean="0"/>
              <a:t> </a:t>
            </a:r>
            <a:r>
              <a:rPr lang="de-DE" dirty="0" err="1" smtClean="0"/>
              <a:t>it</a:t>
            </a:r>
            <a:r>
              <a:rPr lang="de-DE" dirty="0" smtClean="0"/>
              <a:t> „</a:t>
            </a:r>
            <a:r>
              <a:rPr lang="de-DE" dirty="0" err="1" smtClean="0"/>
              <a:t>paradigm</a:t>
            </a:r>
            <a:r>
              <a:rPr lang="de-DE" dirty="0" smtClean="0"/>
              <a:t>“, </a:t>
            </a:r>
            <a:r>
              <a:rPr lang="de-DE" dirty="0" err="1" smtClean="0"/>
              <a:t>of</a:t>
            </a:r>
            <a:r>
              <a:rPr lang="de-DE" dirty="0" smtClean="0"/>
              <a:t> „</a:t>
            </a:r>
            <a:r>
              <a:rPr lang="de-DE" dirty="0" err="1" smtClean="0"/>
              <a:t>stories</a:t>
            </a:r>
            <a:r>
              <a:rPr lang="de-DE" dirty="0" smtClean="0"/>
              <a:t>, </a:t>
            </a:r>
            <a:r>
              <a:rPr lang="de-DE" dirty="0" err="1" smtClean="0"/>
              <a:t>symbols</a:t>
            </a:r>
            <a:r>
              <a:rPr lang="de-DE" dirty="0" smtClean="0"/>
              <a:t>, power </a:t>
            </a:r>
            <a:r>
              <a:rPr lang="de-DE" dirty="0" err="1" smtClean="0"/>
              <a:t>structures</a:t>
            </a:r>
            <a:r>
              <a:rPr lang="de-DE" dirty="0" smtClean="0"/>
              <a:t>, </a:t>
            </a:r>
            <a:r>
              <a:rPr lang="de-DE" dirty="0" err="1" smtClean="0"/>
              <a:t>organiational</a:t>
            </a:r>
            <a:r>
              <a:rPr lang="de-DE" dirty="0" smtClean="0"/>
              <a:t> </a:t>
            </a:r>
            <a:r>
              <a:rPr lang="de-DE" dirty="0" err="1" smtClean="0"/>
              <a:t>structures</a:t>
            </a:r>
            <a:r>
              <a:rPr lang="de-DE" dirty="0" smtClean="0"/>
              <a:t>, </a:t>
            </a:r>
            <a:r>
              <a:rPr lang="de-DE" dirty="0" err="1" smtClean="0"/>
              <a:t>control</a:t>
            </a:r>
            <a:r>
              <a:rPr lang="de-DE" dirty="0" smtClean="0"/>
              <a:t> </a:t>
            </a:r>
            <a:r>
              <a:rPr lang="de-DE" dirty="0" err="1" smtClean="0"/>
              <a:t>systems</a:t>
            </a:r>
            <a:r>
              <a:rPr lang="de-DE" dirty="0" smtClean="0"/>
              <a:t>, </a:t>
            </a:r>
            <a:r>
              <a:rPr lang="de-DE" dirty="0" err="1" smtClean="0"/>
              <a:t>rituals</a:t>
            </a:r>
            <a:r>
              <a:rPr lang="de-DE" dirty="0" smtClean="0"/>
              <a:t> </a:t>
            </a:r>
            <a:r>
              <a:rPr lang="de-DE" dirty="0" err="1" smtClean="0"/>
              <a:t>and</a:t>
            </a:r>
            <a:r>
              <a:rPr lang="de-DE" dirty="0" smtClean="0"/>
              <a:t> </a:t>
            </a:r>
            <a:r>
              <a:rPr lang="de-DE" dirty="0" err="1" smtClean="0"/>
              <a:t>routines</a:t>
            </a:r>
            <a:r>
              <a:rPr lang="de-DE" dirty="0" smtClean="0"/>
              <a:t>“ </a:t>
            </a:r>
            <a:r>
              <a:rPr lang="de-DE" dirty="0" err="1" smtClean="0"/>
              <a:t>which</a:t>
            </a:r>
            <a:r>
              <a:rPr lang="de-DE" dirty="0" smtClean="0"/>
              <a:t> </a:t>
            </a:r>
            <a:r>
              <a:rPr lang="de-DE" dirty="0" err="1" smtClean="0"/>
              <a:t>have</a:t>
            </a:r>
            <a:r>
              <a:rPr lang="de-DE" dirty="0" smtClean="0"/>
              <a:t> </a:t>
            </a:r>
            <a:r>
              <a:rPr lang="de-DE" dirty="0" err="1" smtClean="0"/>
              <a:t>been</a:t>
            </a:r>
            <a:r>
              <a:rPr lang="de-DE" dirty="0" smtClean="0"/>
              <a:t> </a:t>
            </a:r>
            <a:r>
              <a:rPr lang="de-DE" dirty="0" err="1" smtClean="0"/>
              <a:t>found</a:t>
            </a:r>
            <a:r>
              <a:rPr lang="de-DE" dirty="0" smtClean="0"/>
              <a:t> out </a:t>
            </a:r>
            <a:r>
              <a:rPr lang="de-DE" dirty="0" err="1" smtClean="0"/>
              <a:t>by</a:t>
            </a:r>
            <a:r>
              <a:rPr lang="de-DE" dirty="0" smtClean="0"/>
              <a:t> </a:t>
            </a:r>
            <a:r>
              <a:rPr lang="de-DE" dirty="0" err="1" smtClean="0"/>
              <a:t>outsiders</a:t>
            </a:r>
            <a:r>
              <a:rPr lang="de-DE" dirty="0" smtClean="0"/>
              <a:t> </a:t>
            </a:r>
            <a:r>
              <a:rPr lang="de-DE" dirty="0" err="1" smtClean="0"/>
              <a:t>through</a:t>
            </a:r>
            <a:r>
              <a:rPr lang="de-DE" dirty="0" smtClean="0"/>
              <a:t> </a:t>
            </a:r>
            <a:r>
              <a:rPr lang="de-DE" dirty="0" err="1" smtClean="0"/>
              <a:t>watching</a:t>
            </a:r>
            <a:r>
              <a:rPr lang="de-DE" dirty="0" smtClean="0"/>
              <a:t> </a:t>
            </a:r>
            <a:r>
              <a:rPr lang="de-DE" dirty="0" err="1" smtClean="0"/>
              <a:t>and</a:t>
            </a:r>
            <a:r>
              <a:rPr lang="de-DE" dirty="0" smtClean="0"/>
              <a:t> </a:t>
            </a:r>
            <a:r>
              <a:rPr lang="de-DE" dirty="0" err="1" smtClean="0"/>
              <a:t>interviewing</a:t>
            </a:r>
            <a:r>
              <a:rPr lang="de-DE" dirty="0" smtClean="0"/>
              <a:t> </a:t>
            </a:r>
            <a:r>
              <a:rPr lang="de-DE" dirty="0" err="1" smtClean="0"/>
              <a:t>members</a:t>
            </a:r>
            <a:r>
              <a:rPr lang="de-DE" dirty="0" smtClean="0"/>
              <a:t> </a:t>
            </a:r>
            <a:r>
              <a:rPr lang="de-DE" dirty="0" err="1" smtClean="0"/>
              <a:t>of</a:t>
            </a:r>
            <a:r>
              <a:rPr lang="de-DE" dirty="0" smtClean="0"/>
              <a:t> </a:t>
            </a:r>
            <a:r>
              <a:rPr lang="de-DE" dirty="0" err="1" smtClean="0"/>
              <a:t>the</a:t>
            </a:r>
            <a:r>
              <a:rPr lang="de-DE" dirty="0" smtClean="0"/>
              <a:t> </a:t>
            </a:r>
            <a:r>
              <a:rPr lang="de-DE" dirty="0" err="1" smtClean="0"/>
              <a:t>group</a:t>
            </a:r>
            <a:r>
              <a:rPr lang="de-DE" dirty="0" smtClean="0"/>
              <a:t> </a:t>
            </a:r>
            <a:r>
              <a:rPr lang="de-DE" dirty="0" err="1" smtClean="0"/>
              <a:t>within</a:t>
            </a:r>
            <a:r>
              <a:rPr lang="de-DE" dirty="0" smtClean="0"/>
              <a:t> </a:t>
            </a:r>
            <a:r>
              <a:rPr lang="de-DE" dirty="0" err="1" smtClean="0"/>
              <a:t>their</a:t>
            </a:r>
            <a:r>
              <a:rPr lang="de-DE" dirty="0" smtClean="0"/>
              <a:t> </a:t>
            </a:r>
            <a:r>
              <a:rPr lang="de-DE" dirty="0" err="1" smtClean="0"/>
              <a:t>activities</a:t>
            </a:r>
            <a:r>
              <a:rPr lang="de-DE" dirty="0" smtClean="0"/>
              <a:t>.</a:t>
            </a:r>
          </a:p>
          <a:p>
            <a:r>
              <a:rPr lang="de-DE" dirty="0" smtClean="0"/>
              <a:t>A </a:t>
            </a:r>
            <a:r>
              <a:rPr lang="de-DE" dirty="0" err="1" smtClean="0"/>
              <a:t>model</a:t>
            </a:r>
            <a:r>
              <a:rPr lang="de-DE" dirty="0" smtClean="0"/>
              <a:t> </a:t>
            </a:r>
            <a:r>
              <a:rPr lang="de-DE" dirty="0" err="1" smtClean="0"/>
              <a:t>is</a:t>
            </a:r>
            <a:r>
              <a:rPr lang="de-DE" dirty="0" smtClean="0"/>
              <a:t> </a:t>
            </a:r>
            <a:r>
              <a:rPr lang="de-DE" dirty="0" err="1" smtClean="0"/>
              <a:t>demonstrated</a:t>
            </a:r>
            <a:r>
              <a:rPr lang="de-DE" dirty="0" smtClean="0"/>
              <a:t> on </a:t>
            </a:r>
            <a:r>
              <a:rPr lang="de-DE" dirty="0" err="1" smtClean="0"/>
              <a:t>the</a:t>
            </a:r>
            <a:r>
              <a:rPr lang="de-DE" dirty="0" smtClean="0"/>
              <a:t> </a:t>
            </a:r>
            <a:r>
              <a:rPr lang="de-DE" dirty="0" err="1" smtClean="0"/>
              <a:t>following</a:t>
            </a:r>
            <a:r>
              <a:rPr lang="de-DE" dirty="0" smtClean="0"/>
              <a:t> </a:t>
            </a:r>
            <a:r>
              <a:rPr lang="de-DE" dirty="0" err="1" smtClean="0"/>
              <a:t>slide</a:t>
            </a:r>
            <a:r>
              <a:rPr lang="de-DE" dirty="0" smtClean="0"/>
              <a:t> </a:t>
            </a:r>
            <a:r>
              <a:rPr lang="de-DE" dirty="0" err="1" smtClean="0"/>
              <a:t>according</a:t>
            </a:r>
            <a:r>
              <a:rPr lang="de-DE" dirty="0" smtClean="0"/>
              <a:t> </a:t>
            </a:r>
            <a:r>
              <a:rPr lang="de-DE" dirty="0" err="1" smtClean="0"/>
              <a:t>to</a:t>
            </a:r>
            <a:r>
              <a:rPr lang="de-DE" dirty="0" smtClean="0"/>
              <a:t> Johnson/Scholes  (</a:t>
            </a:r>
            <a:r>
              <a:rPr lang="de-DE" dirty="0" err="1" smtClean="0"/>
              <a:t>Exploring</a:t>
            </a:r>
            <a:r>
              <a:rPr lang="de-DE" dirty="0" smtClean="0"/>
              <a:t> </a:t>
            </a:r>
            <a:r>
              <a:rPr lang="de-DE" dirty="0" err="1" smtClean="0"/>
              <a:t>Strategy</a:t>
            </a:r>
            <a:r>
              <a:rPr lang="de-DE" dirty="0" smtClean="0"/>
              <a:t>, 12th </a:t>
            </a:r>
            <a:r>
              <a:rPr lang="de-DE" dirty="0" err="1" smtClean="0"/>
              <a:t>ed</a:t>
            </a:r>
            <a:r>
              <a:rPr lang="de-DE" dirty="0" smtClean="0"/>
              <a:t>.). </a:t>
            </a:r>
            <a:r>
              <a:rPr lang="de-DE" dirty="0" err="1" smtClean="0"/>
              <a:t>They</a:t>
            </a:r>
            <a:r>
              <a:rPr lang="de-DE" dirty="0" smtClean="0"/>
              <a:t> </a:t>
            </a:r>
            <a:r>
              <a:rPr lang="de-DE" dirty="0" err="1" smtClean="0"/>
              <a:t>have</a:t>
            </a:r>
            <a:r>
              <a:rPr lang="de-DE" dirty="0" smtClean="0"/>
              <a:t> also </a:t>
            </a:r>
            <a:r>
              <a:rPr lang="de-DE" dirty="0" err="1" smtClean="0"/>
              <a:t>published</a:t>
            </a:r>
            <a:r>
              <a:rPr lang="de-DE" dirty="0" smtClean="0"/>
              <a:t> a </a:t>
            </a:r>
            <a:r>
              <a:rPr lang="de-DE" dirty="0" err="1" smtClean="0"/>
              <a:t>list</a:t>
            </a:r>
            <a:r>
              <a:rPr lang="de-DE" dirty="0" smtClean="0"/>
              <a:t> </a:t>
            </a:r>
            <a:r>
              <a:rPr lang="de-DE" dirty="0" err="1" smtClean="0"/>
              <a:t>of</a:t>
            </a:r>
            <a:r>
              <a:rPr lang="de-DE" dirty="0" smtClean="0"/>
              <a:t> </a:t>
            </a:r>
            <a:r>
              <a:rPr lang="de-DE" dirty="0" err="1" smtClean="0"/>
              <a:t>questions</a:t>
            </a:r>
            <a:r>
              <a:rPr lang="de-DE" dirty="0" smtClean="0"/>
              <a:t> </a:t>
            </a:r>
            <a:r>
              <a:rPr lang="de-DE" dirty="0" err="1" smtClean="0"/>
              <a:t>suitable</a:t>
            </a:r>
            <a:r>
              <a:rPr lang="de-DE" dirty="0" smtClean="0"/>
              <a:t> </a:t>
            </a:r>
            <a:r>
              <a:rPr lang="de-DE" dirty="0" err="1" smtClean="0"/>
              <a:t>to</a:t>
            </a:r>
            <a:r>
              <a:rPr lang="de-DE" dirty="0" smtClean="0"/>
              <a:t> </a:t>
            </a:r>
            <a:r>
              <a:rPr lang="de-DE" dirty="0" err="1" smtClean="0"/>
              <a:t>identify</a:t>
            </a:r>
            <a:r>
              <a:rPr lang="de-DE" dirty="0" smtClean="0"/>
              <a:t> </a:t>
            </a:r>
            <a:r>
              <a:rPr lang="de-DE" dirty="0" err="1" smtClean="0"/>
              <a:t>the</a:t>
            </a:r>
            <a:r>
              <a:rPr lang="de-DE" dirty="0" smtClean="0"/>
              <a:t> </a:t>
            </a:r>
            <a:r>
              <a:rPr lang="de-DE" dirty="0" err="1" smtClean="0"/>
              <a:t>common</a:t>
            </a:r>
            <a:r>
              <a:rPr lang="de-DE" dirty="0" smtClean="0"/>
              <a:t> </a:t>
            </a:r>
            <a:r>
              <a:rPr lang="de-DE" dirty="0" err="1" smtClean="0"/>
              <a:t>beliefs</a:t>
            </a:r>
            <a:r>
              <a:rPr lang="de-DE" dirty="0" smtClean="0"/>
              <a:t> </a:t>
            </a:r>
            <a:r>
              <a:rPr lang="de-DE" dirty="0" err="1" smtClean="0"/>
              <a:t>and</a:t>
            </a:r>
            <a:r>
              <a:rPr lang="de-DE" dirty="0" smtClean="0"/>
              <a:t> </a:t>
            </a:r>
            <a:r>
              <a:rPr lang="de-DE" dirty="0" err="1" smtClean="0"/>
              <a:t>assumptions</a:t>
            </a:r>
            <a:r>
              <a:rPr lang="de-DE" dirty="0" smtClean="0"/>
              <a:t> (</a:t>
            </a:r>
            <a:r>
              <a:rPr lang="de-DE" dirty="0" err="1" smtClean="0"/>
              <a:t>paradigm</a:t>
            </a:r>
            <a:r>
              <a:rPr lang="de-DE" dirty="0" smtClean="0"/>
              <a:t>) </a:t>
            </a:r>
            <a:r>
              <a:rPr lang="de-DE" dirty="0" err="1" smtClean="0"/>
              <a:t>of</a:t>
            </a:r>
            <a:r>
              <a:rPr lang="de-DE" dirty="0" smtClean="0"/>
              <a:t> </a:t>
            </a:r>
            <a:r>
              <a:rPr lang="de-DE" dirty="0" err="1" smtClean="0"/>
              <a:t>members</a:t>
            </a:r>
            <a:r>
              <a:rPr lang="de-DE" dirty="0" smtClean="0"/>
              <a:t> </a:t>
            </a:r>
            <a:r>
              <a:rPr lang="de-DE" dirty="0" err="1" smtClean="0"/>
              <a:t>of</a:t>
            </a:r>
            <a:r>
              <a:rPr lang="de-DE" dirty="0" smtClean="0"/>
              <a:t> </a:t>
            </a:r>
            <a:r>
              <a:rPr lang="de-DE" dirty="0" err="1" smtClean="0"/>
              <a:t>the</a:t>
            </a:r>
            <a:r>
              <a:rPr lang="de-DE" dirty="0" smtClean="0"/>
              <a:t> </a:t>
            </a:r>
            <a:r>
              <a:rPr lang="de-DE" dirty="0" err="1" smtClean="0"/>
              <a:t>organisation</a:t>
            </a:r>
            <a:r>
              <a:rPr lang="de-DE" dirty="0" smtClean="0"/>
              <a:t> </a:t>
            </a:r>
          </a:p>
          <a:p>
            <a:endParaRPr lang="de-DE" dirty="0"/>
          </a:p>
          <a:p>
            <a:endParaRPr lang="de-DE" dirty="0"/>
          </a:p>
        </p:txBody>
      </p:sp>
      <p:sp>
        <p:nvSpPr>
          <p:cNvPr id="4" name="Fußzeilenplatzhalt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v.gehmlich@hs-osnabrueck.de</a:t>
            </a:r>
            <a:endParaRPr kumimoji="0" lang="en-US" sz="11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693686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7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76" name="Freeform 4"/>
          <p:cNvSpPr>
            <a:spLocks/>
          </p:cNvSpPr>
          <p:nvPr/>
        </p:nvSpPr>
        <p:spPr bwMode="auto">
          <a:xfrm>
            <a:off x="4333875" y="923925"/>
            <a:ext cx="1924050" cy="1924050"/>
          </a:xfrm>
          <a:custGeom>
            <a:avLst/>
            <a:gdLst>
              <a:gd name="T0" fmla="*/ 1 w 1212"/>
              <a:gd name="T1" fmla="*/ 559 h 1212"/>
              <a:gd name="T2" fmla="*/ 7 w 1212"/>
              <a:gd name="T3" fmla="*/ 512 h 1212"/>
              <a:gd name="T4" fmla="*/ 23 w 1212"/>
              <a:gd name="T5" fmla="*/ 440 h 1212"/>
              <a:gd name="T6" fmla="*/ 47 w 1212"/>
              <a:gd name="T7" fmla="*/ 370 h 1212"/>
              <a:gd name="T8" fmla="*/ 81 w 1212"/>
              <a:gd name="T9" fmla="*/ 303 h 1212"/>
              <a:gd name="T10" fmla="*/ 119 w 1212"/>
              <a:gd name="T11" fmla="*/ 243 h 1212"/>
              <a:gd name="T12" fmla="*/ 176 w 1212"/>
              <a:gd name="T13" fmla="*/ 178 h 1212"/>
              <a:gd name="T14" fmla="*/ 219 w 1212"/>
              <a:gd name="T15" fmla="*/ 138 h 1212"/>
              <a:gd name="T16" fmla="*/ 255 w 1212"/>
              <a:gd name="T17" fmla="*/ 111 h 1212"/>
              <a:gd name="T18" fmla="*/ 303 w 1212"/>
              <a:gd name="T19" fmla="*/ 81 h 1212"/>
              <a:gd name="T20" fmla="*/ 369 w 1212"/>
              <a:gd name="T21" fmla="*/ 47 h 1212"/>
              <a:gd name="T22" fmla="*/ 411 w 1212"/>
              <a:gd name="T23" fmla="*/ 31 h 1212"/>
              <a:gd name="T24" fmla="*/ 454 w 1212"/>
              <a:gd name="T25" fmla="*/ 19 h 1212"/>
              <a:gd name="T26" fmla="*/ 498 w 1212"/>
              <a:gd name="T27" fmla="*/ 9 h 1212"/>
              <a:gd name="T28" fmla="*/ 573 w 1212"/>
              <a:gd name="T29" fmla="*/ 1 h 1212"/>
              <a:gd name="T30" fmla="*/ 652 w 1212"/>
              <a:gd name="T31" fmla="*/ 2 h 1212"/>
              <a:gd name="T32" fmla="*/ 697 w 1212"/>
              <a:gd name="T33" fmla="*/ 7 h 1212"/>
              <a:gd name="T34" fmla="*/ 770 w 1212"/>
              <a:gd name="T35" fmla="*/ 23 h 1212"/>
              <a:gd name="T36" fmla="*/ 840 w 1212"/>
              <a:gd name="T37" fmla="*/ 47 h 1212"/>
              <a:gd name="T38" fmla="*/ 906 w 1212"/>
              <a:gd name="T39" fmla="*/ 81 h 1212"/>
              <a:gd name="T40" fmla="*/ 966 w 1212"/>
              <a:gd name="T41" fmla="*/ 120 h 1212"/>
              <a:gd name="T42" fmla="*/ 1032 w 1212"/>
              <a:gd name="T43" fmla="*/ 178 h 1212"/>
              <a:gd name="T44" fmla="*/ 1072 w 1212"/>
              <a:gd name="T45" fmla="*/ 221 h 1212"/>
              <a:gd name="T46" fmla="*/ 1098 w 1212"/>
              <a:gd name="T47" fmla="*/ 255 h 1212"/>
              <a:gd name="T48" fmla="*/ 1128 w 1212"/>
              <a:gd name="T49" fmla="*/ 303 h 1212"/>
              <a:gd name="T50" fmla="*/ 1163 w 1212"/>
              <a:gd name="T51" fmla="*/ 370 h 1212"/>
              <a:gd name="T52" fmla="*/ 1179 w 1212"/>
              <a:gd name="T53" fmla="*/ 411 h 1212"/>
              <a:gd name="T54" fmla="*/ 1191 w 1212"/>
              <a:gd name="T55" fmla="*/ 454 h 1212"/>
              <a:gd name="T56" fmla="*/ 1201 w 1212"/>
              <a:gd name="T57" fmla="*/ 499 h 1212"/>
              <a:gd name="T58" fmla="*/ 1209 w 1212"/>
              <a:gd name="T59" fmla="*/ 574 h 1212"/>
              <a:gd name="T60" fmla="*/ 1208 w 1212"/>
              <a:gd name="T61" fmla="*/ 652 h 1212"/>
              <a:gd name="T62" fmla="*/ 1203 w 1212"/>
              <a:gd name="T63" fmla="*/ 698 h 1212"/>
              <a:gd name="T64" fmla="*/ 1187 w 1212"/>
              <a:gd name="T65" fmla="*/ 770 h 1212"/>
              <a:gd name="T66" fmla="*/ 1163 w 1212"/>
              <a:gd name="T67" fmla="*/ 842 h 1212"/>
              <a:gd name="T68" fmla="*/ 1128 w 1212"/>
              <a:gd name="T69" fmla="*/ 907 h 1212"/>
              <a:gd name="T70" fmla="*/ 1089 w 1212"/>
              <a:gd name="T71" fmla="*/ 967 h 1212"/>
              <a:gd name="T72" fmla="*/ 1032 w 1212"/>
              <a:gd name="T73" fmla="*/ 1033 h 1212"/>
              <a:gd name="T74" fmla="*/ 988 w 1212"/>
              <a:gd name="T75" fmla="*/ 1073 h 1212"/>
              <a:gd name="T76" fmla="*/ 954 w 1212"/>
              <a:gd name="T77" fmla="*/ 1100 h 1212"/>
              <a:gd name="T78" fmla="*/ 906 w 1212"/>
              <a:gd name="T79" fmla="*/ 1131 h 1212"/>
              <a:gd name="T80" fmla="*/ 840 w 1212"/>
              <a:gd name="T81" fmla="*/ 1163 h 1212"/>
              <a:gd name="T82" fmla="*/ 798 w 1212"/>
              <a:gd name="T83" fmla="*/ 1179 h 1212"/>
              <a:gd name="T84" fmla="*/ 755 w 1212"/>
              <a:gd name="T85" fmla="*/ 1192 h 1212"/>
              <a:gd name="T86" fmla="*/ 711 w 1212"/>
              <a:gd name="T87" fmla="*/ 1201 h 1212"/>
              <a:gd name="T88" fmla="*/ 636 w 1212"/>
              <a:gd name="T89" fmla="*/ 1211 h 1212"/>
              <a:gd name="T90" fmla="*/ 557 w 1212"/>
              <a:gd name="T91" fmla="*/ 1209 h 1212"/>
              <a:gd name="T92" fmla="*/ 512 w 1212"/>
              <a:gd name="T93" fmla="*/ 1203 h 1212"/>
              <a:gd name="T94" fmla="*/ 439 w 1212"/>
              <a:gd name="T95" fmla="*/ 1187 h 1212"/>
              <a:gd name="T96" fmla="*/ 369 w 1212"/>
              <a:gd name="T97" fmla="*/ 1163 h 1212"/>
              <a:gd name="T98" fmla="*/ 303 w 1212"/>
              <a:gd name="T99" fmla="*/ 1131 h 1212"/>
              <a:gd name="T100" fmla="*/ 243 w 1212"/>
              <a:gd name="T101" fmla="*/ 1091 h 1212"/>
              <a:gd name="T102" fmla="*/ 176 w 1212"/>
              <a:gd name="T103" fmla="*/ 1033 h 1212"/>
              <a:gd name="T104" fmla="*/ 137 w 1212"/>
              <a:gd name="T105" fmla="*/ 990 h 1212"/>
              <a:gd name="T106" fmla="*/ 110 w 1212"/>
              <a:gd name="T107" fmla="*/ 956 h 1212"/>
              <a:gd name="T108" fmla="*/ 81 w 1212"/>
              <a:gd name="T109" fmla="*/ 907 h 1212"/>
              <a:gd name="T110" fmla="*/ 47 w 1212"/>
              <a:gd name="T111" fmla="*/ 842 h 1212"/>
              <a:gd name="T112" fmla="*/ 31 w 1212"/>
              <a:gd name="T113" fmla="*/ 800 h 1212"/>
              <a:gd name="T114" fmla="*/ 19 w 1212"/>
              <a:gd name="T115" fmla="*/ 757 h 1212"/>
              <a:gd name="T116" fmla="*/ 9 w 1212"/>
              <a:gd name="T117" fmla="*/ 711 h 1212"/>
              <a:gd name="T118" fmla="*/ 1 w 1212"/>
              <a:gd name="T119" fmla="*/ 636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212">
                <a:moveTo>
                  <a:pt x="0" y="606"/>
                </a:moveTo>
                <a:lnTo>
                  <a:pt x="1" y="574"/>
                </a:lnTo>
                <a:lnTo>
                  <a:pt x="1" y="559"/>
                </a:lnTo>
                <a:lnTo>
                  <a:pt x="3" y="543"/>
                </a:lnTo>
                <a:lnTo>
                  <a:pt x="4" y="528"/>
                </a:lnTo>
                <a:lnTo>
                  <a:pt x="7" y="512"/>
                </a:lnTo>
                <a:lnTo>
                  <a:pt x="12" y="484"/>
                </a:lnTo>
                <a:lnTo>
                  <a:pt x="19" y="454"/>
                </a:lnTo>
                <a:lnTo>
                  <a:pt x="23" y="440"/>
                </a:lnTo>
                <a:lnTo>
                  <a:pt x="27" y="426"/>
                </a:lnTo>
                <a:lnTo>
                  <a:pt x="36" y="397"/>
                </a:lnTo>
                <a:lnTo>
                  <a:pt x="47" y="370"/>
                </a:lnTo>
                <a:lnTo>
                  <a:pt x="60" y="343"/>
                </a:lnTo>
                <a:lnTo>
                  <a:pt x="73" y="317"/>
                </a:lnTo>
                <a:lnTo>
                  <a:pt x="81" y="303"/>
                </a:lnTo>
                <a:lnTo>
                  <a:pt x="88" y="292"/>
                </a:lnTo>
                <a:lnTo>
                  <a:pt x="103" y="268"/>
                </a:lnTo>
                <a:lnTo>
                  <a:pt x="119" y="243"/>
                </a:lnTo>
                <a:lnTo>
                  <a:pt x="137" y="221"/>
                </a:lnTo>
                <a:lnTo>
                  <a:pt x="157" y="199"/>
                </a:lnTo>
                <a:lnTo>
                  <a:pt x="176" y="178"/>
                </a:lnTo>
                <a:lnTo>
                  <a:pt x="197" y="157"/>
                </a:lnTo>
                <a:lnTo>
                  <a:pt x="208" y="147"/>
                </a:lnTo>
                <a:lnTo>
                  <a:pt x="219" y="138"/>
                </a:lnTo>
                <a:lnTo>
                  <a:pt x="232" y="129"/>
                </a:lnTo>
                <a:lnTo>
                  <a:pt x="243" y="120"/>
                </a:lnTo>
                <a:lnTo>
                  <a:pt x="255" y="111"/>
                </a:lnTo>
                <a:lnTo>
                  <a:pt x="266" y="103"/>
                </a:lnTo>
                <a:lnTo>
                  <a:pt x="292" y="88"/>
                </a:lnTo>
                <a:lnTo>
                  <a:pt x="303" y="81"/>
                </a:lnTo>
                <a:lnTo>
                  <a:pt x="315" y="73"/>
                </a:lnTo>
                <a:lnTo>
                  <a:pt x="342" y="60"/>
                </a:lnTo>
                <a:lnTo>
                  <a:pt x="369" y="47"/>
                </a:lnTo>
                <a:lnTo>
                  <a:pt x="383" y="43"/>
                </a:lnTo>
                <a:lnTo>
                  <a:pt x="396" y="38"/>
                </a:lnTo>
                <a:lnTo>
                  <a:pt x="411" y="31"/>
                </a:lnTo>
                <a:lnTo>
                  <a:pt x="424" y="28"/>
                </a:lnTo>
                <a:lnTo>
                  <a:pt x="439" y="23"/>
                </a:lnTo>
                <a:lnTo>
                  <a:pt x="454" y="19"/>
                </a:lnTo>
                <a:lnTo>
                  <a:pt x="469" y="15"/>
                </a:lnTo>
                <a:lnTo>
                  <a:pt x="483" y="13"/>
                </a:lnTo>
                <a:lnTo>
                  <a:pt x="498" y="9"/>
                </a:lnTo>
                <a:lnTo>
                  <a:pt x="512" y="7"/>
                </a:lnTo>
                <a:lnTo>
                  <a:pt x="542" y="3"/>
                </a:lnTo>
                <a:lnTo>
                  <a:pt x="573" y="1"/>
                </a:lnTo>
                <a:lnTo>
                  <a:pt x="604" y="0"/>
                </a:lnTo>
                <a:lnTo>
                  <a:pt x="636" y="1"/>
                </a:lnTo>
                <a:lnTo>
                  <a:pt x="652" y="2"/>
                </a:lnTo>
                <a:lnTo>
                  <a:pt x="666" y="3"/>
                </a:lnTo>
                <a:lnTo>
                  <a:pt x="681" y="4"/>
                </a:lnTo>
                <a:lnTo>
                  <a:pt x="697" y="7"/>
                </a:lnTo>
                <a:lnTo>
                  <a:pt x="725" y="13"/>
                </a:lnTo>
                <a:lnTo>
                  <a:pt x="755" y="19"/>
                </a:lnTo>
                <a:lnTo>
                  <a:pt x="770" y="23"/>
                </a:lnTo>
                <a:lnTo>
                  <a:pt x="784" y="28"/>
                </a:lnTo>
                <a:lnTo>
                  <a:pt x="813" y="38"/>
                </a:lnTo>
                <a:lnTo>
                  <a:pt x="840" y="47"/>
                </a:lnTo>
                <a:lnTo>
                  <a:pt x="867" y="60"/>
                </a:lnTo>
                <a:lnTo>
                  <a:pt x="894" y="73"/>
                </a:lnTo>
                <a:lnTo>
                  <a:pt x="906" y="81"/>
                </a:lnTo>
                <a:lnTo>
                  <a:pt x="917" y="88"/>
                </a:lnTo>
                <a:lnTo>
                  <a:pt x="942" y="103"/>
                </a:lnTo>
                <a:lnTo>
                  <a:pt x="966" y="120"/>
                </a:lnTo>
                <a:lnTo>
                  <a:pt x="988" y="138"/>
                </a:lnTo>
                <a:lnTo>
                  <a:pt x="1010" y="157"/>
                </a:lnTo>
                <a:lnTo>
                  <a:pt x="1032" y="178"/>
                </a:lnTo>
                <a:lnTo>
                  <a:pt x="1052" y="199"/>
                </a:lnTo>
                <a:lnTo>
                  <a:pt x="1062" y="210"/>
                </a:lnTo>
                <a:lnTo>
                  <a:pt x="1072" y="221"/>
                </a:lnTo>
                <a:lnTo>
                  <a:pt x="1080" y="232"/>
                </a:lnTo>
                <a:lnTo>
                  <a:pt x="1089" y="243"/>
                </a:lnTo>
                <a:lnTo>
                  <a:pt x="1098" y="255"/>
                </a:lnTo>
                <a:lnTo>
                  <a:pt x="1106" y="268"/>
                </a:lnTo>
                <a:lnTo>
                  <a:pt x="1121" y="292"/>
                </a:lnTo>
                <a:lnTo>
                  <a:pt x="1128" y="303"/>
                </a:lnTo>
                <a:lnTo>
                  <a:pt x="1137" y="317"/>
                </a:lnTo>
                <a:lnTo>
                  <a:pt x="1150" y="343"/>
                </a:lnTo>
                <a:lnTo>
                  <a:pt x="1163" y="370"/>
                </a:lnTo>
                <a:lnTo>
                  <a:pt x="1168" y="383"/>
                </a:lnTo>
                <a:lnTo>
                  <a:pt x="1174" y="397"/>
                </a:lnTo>
                <a:lnTo>
                  <a:pt x="1179" y="411"/>
                </a:lnTo>
                <a:lnTo>
                  <a:pt x="1182" y="426"/>
                </a:lnTo>
                <a:lnTo>
                  <a:pt x="1187" y="440"/>
                </a:lnTo>
                <a:lnTo>
                  <a:pt x="1191" y="454"/>
                </a:lnTo>
                <a:lnTo>
                  <a:pt x="1195" y="469"/>
                </a:lnTo>
                <a:lnTo>
                  <a:pt x="1198" y="484"/>
                </a:lnTo>
                <a:lnTo>
                  <a:pt x="1201" y="499"/>
                </a:lnTo>
                <a:lnTo>
                  <a:pt x="1203" y="512"/>
                </a:lnTo>
                <a:lnTo>
                  <a:pt x="1207" y="543"/>
                </a:lnTo>
                <a:lnTo>
                  <a:pt x="1209" y="574"/>
                </a:lnTo>
                <a:lnTo>
                  <a:pt x="1211" y="606"/>
                </a:lnTo>
                <a:lnTo>
                  <a:pt x="1209" y="636"/>
                </a:lnTo>
                <a:lnTo>
                  <a:pt x="1208" y="652"/>
                </a:lnTo>
                <a:lnTo>
                  <a:pt x="1207" y="667"/>
                </a:lnTo>
                <a:lnTo>
                  <a:pt x="1206" y="683"/>
                </a:lnTo>
                <a:lnTo>
                  <a:pt x="1203" y="698"/>
                </a:lnTo>
                <a:lnTo>
                  <a:pt x="1198" y="727"/>
                </a:lnTo>
                <a:lnTo>
                  <a:pt x="1191" y="757"/>
                </a:lnTo>
                <a:lnTo>
                  <a:pt x="1187" y="770"/>
                </a:lnTo>
                <a:lnTo>
                  <a:pt x="1182" y="785"/>
                </a:lnTo>
                <a:lnTo>
                  <a:pt x="1174" y="813"/>
                </a:lnTo>
                <a:lnTo>
                  <a:pt x="1163" y="842"/>
                </a:lnTo>
                <a:lnTo>
                  <a:pt x="1150" y="869"/>
                </a:lnTo>
                <a:lnTo>
                  <a:pt x="1137" y="895"/>
                </a:lnTo>
                <a:lnTo>
                  <a:pt x="1128" y="907"/>
                </a:lnTo>
                <a:lnTo>
                  <a:pt x="1121" y="919"/>
                </a:lnTo>
                <a:lnTo>
                  <a:pt x="1106" y="944"/>
                </a:lnTo>
                <a:lnTo>
                  <a:pt x="1089" y="967"/>
                </a:lnTo>
                <a:lnTo>
                  <a:pt x="1072" y="990"/>
                </a:lnTo>
                <a:lnTo>
                  <a:pt x="1052" y="1013"/>
                </a:lnTo>
                <a:lnTo>
                  <a:pt x="1032" y="1033"/>
                </a:lnTo>
                <a:lnTo>
                  <a:pt x="1010" y="1053"/>
                </a:lnTo>
                <a:lnTo>
                  <a:pt x="1000" y="1063"/>
                </a:lnTo>
                <a:lnTo>
                  <a:pt x="988" y="1073"/>
                </a:lnTo>
                <a:lnTo>
                  <a:pt x="977" y="1081"/>
                </a:lnTo>
                <a:lnTo>
                  <a:pt x="966" y="1091"/>
                </a:lnTo>
                <a:lnTo>
                  <a:pt x="954" y="1100"/>
                </a:lnTo>
                <a:lnTo>
                  <a:pt x="942" y="1108"/>
                </a:lnTo>
                <a:lnTo>
                  <a:pt x="917" y="1122"/>
                </a:lnTo>
                <a:lnTo>
                  <a:pt x="906" y="1131"/>
                </a:lnTo>
                <a:lnTo>
                  <a:pt x="894" y="1137"/>
                </a:lnTo>
                <a:lnTo>
                  <a:pt x="867" y="1150"/>
                </a:lnTo>
                <a:lnTo>
                  <a:pt x="840" y="1163"/>
                </a:lnTo>
                <a:lnTo>
                  <a:pt x="826" y="1169"/>
                </a:lnTo>
                <a:lnTo>
                  <a:pt x="813" y="1174"/>
                </a:lnTo>
                <a:lnTo>
                  <a:pt x="798" y="1179"/>
                </a:lnTo>
                <a:lnTo>
                  <a:pt x="784" y="1183"/>
                </a:lnTo>
                <a:lnTo>
                  <a:pt x="770" y="1187"/>
                </a:lnTo>
                <a:lnTo>
                  <a:pt x="755" y="1192"/>
                </a:lnTo>
                <a:lnTo>
                  <a:pt x="740" y="1195"/>
                </a:lnTo>
                <a:lnTo>
                  <a:pt x="725" y="1198"/>
                </a:lnTo>
                <a:lnTo>
                  <a:pt x="711" y="1201"/>
                </a:lnTo>
                <a:lnTo>
                  <a:pt x="697" y="1203"/>
                </a:lnTo>
                <a:lnTo>
                  <a:pt x="666" y="1208"/>
                </a:lnTo>
                <a:lnTo>
                  <a:pt x="636" y="1211"/>
                </a:lnTo>
                <a:lnTo>
                  <a:pt x="604" y="1211"/>
                </a:lnTo>
                <a:lnTo>
                  <a:pt x="573" y="1211"/>
                </a:lnTo>
                <a:lnTo>
                  <a:pt x="557" y="1209"/>
                </a:lnTo>
                <a:lnTo>
                  <a:pt x="542" y="1208"/>
                </a:lnTo>
                <a:lnTo>
                  <a:pt x="526" y="1206"/>
                </a:lnTo>
                <a:lnTo>
                  <a:pt x="512" y="1203"/>
                </a:lnTo>
                <a:lnTo>
                  <a:pt x="483" y="1198"/>
                </a:lnTo>
                <a:lnTo>
                  <a:pt x="454" y="1192"/>
                </a:lnTo>
                <a:lnTo>
                  <a:pt x="439" y="1187"/>
                </a:lnTo>
                <a:lnTo>
                  <a:pt x="424" y="1183"/>
                </a:lnTo>
                <a:lnTo>
                  <a:pt x="396" y="1174"/>
                </a:lnTo>
                <a:lnTo>
                  <a:pt x="369" y="1163"/>
                </a:lnTo>
                <a:lnTo>
                  <a:pt x="342" y="1150"/>
                </a:lnTo>
                <a:lnTo>
                  <a:pt x="315" y="1137"/>
                </a:lnTo>
                <a:lnTo>
                  <a:pt x="303" y="1131"/>
                </a:lnTo>
                <a:lnTo>
                  <a:pt x="292" y="1122"/>
                </a:lnTo>
                <a:lnTo>
                  <a:pt x="266" y="1108"/>
                </a:lnTo>
                <a:lnTo>
                  <a:pt x="243" y="1091"/>
                </a:lnTo>
                <a:lnTo>
                  <a:pt x="219" y="1073"/>
                </a:lnTo>
                <a:lnTo>
                  <a:pt x="197" y="1053"/>
                </a:lnTo>
                <a:lnTo>
                  <a:pt x="176" y="1033"/>
                </a:lnTo>
                <a:lnTo>
                  <a:pt x="157" y="1013"/>
                </a:lnTo>
                <a:lnTo>
                  <a:pt x="147" y="1001"/>
                </a:lnTo>
                <a:lnTo>
                  <a:pt x="137" y="990"/>
                </a:lnTo>
                <a:lnTo>
                  <a:pt x="128" y="979"/>
                </a:lnTo>
                <a:lnTo>
                  <a:pt x="119" y="967"/>
                </a:lnTo>
                <a:lnTo>
                  <a:pt x="110" y="956"/>
                </a:lnTo>
                <a:lnTo>
                  <a:pt x="103" y="944"/>
                </a:lnTo>
                <a:lnTo>
                  <a:pt x="88" y="919"/>
                </a:lnTo>
                <a:lnTo>
                  <a:pt x="81" y="907"/>
                </a:lnTo>
                <a:lnTo>
                  <a:pt x="73" y="895"/>
                </a:lnTo>
                <a:lnTo>
                  <a:pt x="60" y="869"/>
                </a:lnTo>
                <a:lnTo>
                  <a:pt x="47" y="842"/>
                </a:lnTo>
                <a:lnTo>
                  <a:pt x="41" y="827"/>
                </a:lnTo>
                <a:lnTo>
                  <a:pt x="36" y="813"/>
                </a:lnTo>
                <a:lnTo>
                  <a:pt x="31" y="800"/>
                </a:lnTo>
                <a:lnTo>
                  <a:pt x="27" y="785"/>
                </a:lnTo>
                <a:lnTo>
                  <a:pt x="23" y="770"/>
                </a:lnTo>
                <a:lnTo>
                  <a:pt x="19" y="757"/>
                </a:lnTo>
                <a:lnTo>
                  <a:pt x="15" y="742"/>
                </a:lnTo>
                <a:lnTo>
                  <a:pt x="12" y="727"/>
                </a:lnTo>
                <a:lnTo>
                  <a:pt x="9" y="711"/>
                </a:lnTo>
                <a:lnTo>
                  <a:pt x="7" y="698"/>
                </a:lnTo>
                <a:lnTo>
                  <a:pt x="3" y="667"/>
                </a:lnTo>
                <a:lnTo>
                  <a:pt x="1" y="636"/>
                </a:lnTo>
                <a:lnTo>
                  <a:pt x="0" y="606"/>
                </a:lnTo>
              </a:path>
            </a:pathLst>
          </a:custGeom>
          <a:solidFill>
            <a:srgbClr val="4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77" name="Freeform 5"/>
          <p:cNvSpPr>
            <a:spLocks/>
          </p:cNvSpPr>
          <p:nvPr/>
        </p:nvSpPr>
        <p:spPr bwMode="auto">
          <a:xfrm>
            <a:off x="3563938" y="2263775"/>
            <a:ext cx="1922462" cy="1925638"/>
          </a:xfrm>
          <a:custGeom>
            <a:avLst/>
            <a:gdLst>
              <a:gd name="T0" fmla="*/ 264 w 1211"/>
              <a:gd name="T1" fmla="*/ 1106 h 1213"/>
              <a:gd name="T2" fmla="*/ 202 w 1211"/>
              <a:gd name="T3" fmla="*/ 1059 h 1213"/>
              <a:gd name="T4" fmla="*/ 159 w 1211"/>
              <a:gd name="T5" fmla="*/ 1017 h 1213"/>
              <a:gd name="T6" fmla="*/ 121 w 1211"/>
              <a:gd name="T7" fmla="*/ 972 h 1213"/>
              <a:gd name="T8" fmla="*/ 82 w 1211"/>
              <a:gd name="T9" fmla="*/ 910 h 1213"/>
              <a:gd name="T10" fmla="*/ 49 w 1211"/>
              <a:gd name="T11" fmla="*/ 845 h 1213"/>
              <a:gd name="T12" fmla="*/ 29 w 1211"/>
              <a:gd name="T13" fmla="*/ 791 h 1213"/>
              <a:gd name="T14" fmla="*/ 13 w 1211"/>
              <a:gd name="T15" fmla="*/ 735 h 1213"/>
              <a:gd name="T16" fmla="*/ 1 w 1211"/>
              <a:gd name="T17" fmla="*/ 649 h 1213"/>
              <a:gd name="T18" fmla="*/ 0 w 1211"/>
              <a:gd name="T19" fmla="*/ 588 h 1213"/>
              <a:gd name="T20" fmla="*/ 3 w 1211"/>
              <a:gd name="T21" fmla="*/ 545 h 1213"/>
              <a:gd name="T22" fmla="*/ 14 w 1211"/>
              <a:gd name="T23" fmla="*/ 473 h 1213"/>
              <a:gd name="T24" fmla="*/ 30 w 1211"/>
              <a:gd name="T25" fmla="*/ 415 h 1213"/>
              <a:gd name="T26" fmla="*/ 46 w 1211"/>
              <a:gd name="T27" fmla="*/ 372 h 1213"/>
              <a:gd name="T28" fmla="*/ 66 w 1211"/>
              <a:gd name="T29" fmla="*/ 329 h 1213"/>
              <a:gd name="T30" fmla="*/ 98 w 1211"/>
              <a:gd name="T31" fmla="*/ 276 h 1213"/>
              <a:gd name="T32" fmla="*/ 132 w 1211"/>
              <a:gd name="T33" fmla="*/ 227 h 1213"/>
              <a:gd name="T34" fmla="*/ 173 w 1211"/>
              <a:gd name="T35" fmla="*/ 181 h 1213"/>
              <a:gd name="T36" fmla="*/ 228 w 1211"/>
              <a:gd name="T37" fmla="*/ 131 h 1213"/>
              <a:gd name="T38" fmla="*/ 288 w 1211"/>
              <a:gd name="T39" fmla="*/ 89 h 1213"/>
              <a:gd name="T40" fmla="*/ 339 w 1211"/>
              <a:gd name="T41" fmla="*/ 62 h 1213"/>
              <a:gd name="T42" fmla="*/ 393 w 1211"/>
              <a:gd name="T43" fmla="*/ 39 h 1213"/>
              <a:gd name="T44" fmla="*/ 463 w 1211"/>
              <a:gd name="T45" fmla="*/ 17 h 1213"/>
              <a:gd name="T46" fmla="*/ 533 w 1211"/>
              <a:gd name="T47" fmla="*/ 4 h 1213"/>
              <a:gd name="T48" fmla="*/ 592 w 1211"/>
              <a:gd name="T49" fmla="*/ 0 h 1213"/>
              <a:gd name="T50" fmla="*/ 651 w 1211"/>
              <a:gd name="T51" fmla="*/ 2 h 1213"/>
              <a:gd name="T52" fmla="*/ 708 w 1211"/>
              <a:gd name="T53" fmla="*/ 9 h 1213"/>
              <a:gd name="T54" fmla="*/ 781 w 1211"/>
              <a:gd name="T55" fmla="*/ 27 h 1213"/>
              <a:gd name="T56" fmla="*/ 824 w 1211"/>
              <a:gd name="T57" fmla="*/ 41 h 1213"/>
              <a:gd name="T58" fmla="*/ 866 w 1211"/>
              <a:gd name="T59" fmla="*/ 60 h 1213"/>
              <a:gd name="T60" fmla="*/ 907 w 1211"/>
              <a:gd name="T61" fmla="*/ 82 h 1213"/>
              <a:gd name="T62" fmla="*/ 959 w 1211"/>
              <a:gd name="T63" fmla="*/ 114 h 1213"/>
              <a:gd name="T64" fmla="*/ 1018 w 1211"/>
              <a:gd name="T65" fmla="*/ 163 h 1213"/>
              <a:gd name="T66" fmla="*/ 1069 w 1211"/>
              <a:gd name="T67" fmla="*/ 217 h 1213"/>
              <a:gd name="T68" fmla="*/ 1105 w 1211"/>
              <a:gd name="T69" fmla="*/ 264 h 1213"/>
              <a:gd name="T70" fmla="*/ 1135 w 1211"/>
              <a:gd name="T71" fmla="*/ 313 h 1213"/>
              <a:gd name="T72" fmla="*/ 1165 w 1211"/>
              <a:gd name="T73" fmla="*/ 379 h 1213"/>
              <a:gd name="T74" fmla="*/ 1189 w 1211"/>
              <a:gd name="T75" fmla="*/ 449 h 1213"/>
              <a:gd name="T76" fmla="*/ 1201 w 1211"/>
              <a:gd name="T77" fmla="*/ 505 h 1213"/>
              <a:gd name="T78" fmla="*/ 1208 w 1211"/>
              <a:gd name="T79" fmla="*/ 577 h 1213"/>
              <a:gd name="T80" fmla="*/ 1208 w 1211"/>
              <a:gd name="T81" fmla="*/ 637 h 1213"/>
              <a:gd name="T82" fmla="*/ 1205 w 1211"/>
              <a:gd name="T83" fmla="*/ 682 h 1213"/>
              <a:gd name="T84" fmla="*/ 1187 w 1211"/>
              <a:gd name="T85" fmla="*/ 768 h 1213"/>
              <a:gd name="T86" fmla="*/ 1174 w 1211"/>
              <a:gd name="T87" fmla="*/ 812 h 1213"/>
              <a:gd name="T88" fmla="*/ 1157 w 1211"/>
              <a:gd name="T89" fmla="*/ 854 h 1213"/>
              <a:gd name="T90" fmla="*/ 1136 w 1211"/>
              <a:gd name="T91" fmla="*/ 896 h 1213"/>
              <a:gd name="T92" fmla="*/ 1104 w 1211"/>
              <a:gd name="T93" fmla="*/ 948 h 1213"/>
              <a:gd name="T94" fmla="*/ 1057 w 1211"/>
              <a:gd name="T95" fmla="*/ 1009 h 1213"/>
              <a:gd name="T96" fmla="*/ 1015 w 1211"/>
              <a:gd name="T97" fmla="*/ 1052 h 1213"/>
              <a:gd name="T98" fmla="*/ 969 w 1211"/>
              <a:gd name="T99" fmla="*/ 1090 h 1213"/>
              <a:gd name="T100" fmla="*/ 907 w 1211"/>
              <a:gd name="T101" fmla="*/ 1129 h 1213"/>
              <a:gd name="T102" fmla="*/ 843 w 1211"/>
              <a:gd name="T103" fmla="*/ 1162 h 1213"/>
              <a:gd name="T104" fmla="*/ 789 w 1211"/>
              <a:gd name="T105" fmla="*/ 1183 h 1213"/>
              <a:gd name="T106" fmla="*/ 733 w 1211"/>
              <a:gd name="T107" fmla="*/ 1198 h 1213"/>
              <a:gd name="T108" fmla="*/ 647 w 1211"/>
              <a:gd name="T109" fmla="*/ 1210 h 1213"/>
              <a:gd name="T110" fmla="*/ 588 w 1211"/>
              <a:gd name="T111" fmla="*/ 1212 h 1213"/>
              <a:gd name="T112" fmla="*/ 544 w 1211"/>
              <a:gd name="T113" fmla="*/ 1209 h 1213"/>
              <a:gd name="T114" fmla="*/ 472 w 1211"/>
              <a:gd name="T115" fmla="*/ 1197 h 1213"/>
              <a:gd name="T116" fmla="*/ 413 w 1211"/>
              <a:gd name="T117" fmla="*/ 1181 h 1213"/>
              <a:gd name="T118" fmla="*/ 372 w 1211"/>
              <a:gd name="T119" fmla="*/ 1165 h 1213"/>
              <a:gd name="T120" fmla="*/ 329 w 1211"/>
              <a:gd name="T121" fmla="*/ 1145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1" h="1213">
                <a:moveTo>
                  <a:pt x="302" y="1130"/>
                </a:moveTo>
                <a:lnTo>
                  <a:pt x="276" y="1113"/>
                </a:lnTo>
                <a:lnTo>
                  <a:pt x="264" y="1106"/>
                </a:lnTo>
                <a:lnTo>
                  <a:pt x="250" y="1097"/>
                </a:lnTo>
                <a:lnTo>
                  <a:pt x="226" y="1079"/>
                </a:lnTo>
                <a:lnTo>
                  <a:pt x="202" y="1059"/>
                </a:lnTo>
                <a:lnTo>
                  <a:pt x="191" y="1049"/>
                </a:lnTo>
                <a:lnTo>
                  <a:pt x="180" y="1038"/>
                </a:lnTo>
                <a:lnTo>
                  <a:pt x="159" y="1017"/>
                </a:lnTo>
                <a:lnTo>
                  <a:pt x="140" y="995"/>
                </a:lnTo>
                <a:lnTo>
                  <a:pt x="131" y="983"/>
                </a:lnTo>
                <a:lnTo>
                  <a:pt x="121" y="972"/>
                </a:lnTo>
                <a:lnTo>
                  <a:pt x="104" y="947"/>
                </a:lnTo>
                <a:lnTo>
                  <a:pt x="89" y="923"/>
                </a:lnTo>
                <a:lnTo>
                  <a:pt x="82" y="910"/>
                </a:lnTo>
                <a:lnTo>
                  <a:pt x="74" y="898"/>
                </a:lnTo>
                <a:lnTo>
                  <a:pt x="61" y="872"/>
                </a:lnTo>
                <a:lnTo>
                  <a:pt x="49" y="845"/>
                </a:lnTo>
                <a:lnTo>
                  <a:pt x="44" y="832"/>
                </a:lnTo>
                <a:lnTo>
                  <a:pt x="39" y="818"/>
                </a:lnTo>
                <a:lnTo>
                  <a:pt x="29" y="791"/>
                </a:lnTo>
                <a:lnTo>
                  <a:pt x="20" y="763"/>
                </a:lnTo>
                <a:lnTo>
                  <a:pt x="17" y="748"/>
                </a:lnTo>
                <a:lnTo>
                  <a:pt x="13" y="735"/>
                </a:lnTo>
                <a:lnTo>
                  <a:pt x="8" y="706"/>
                </a:lnTo>
                <a:lnTo>
                  <a:pt x="4" y="678"/>
                </a:lnTo>
                <a:lnTo>
                  <a:pt x="1" y="649"/>
                </a:lnTo>
                <a:lnTo>
                  <a:pt x="1" y="634"/>
                </a:lnTo>
                <a:lnTo>
                  <a:pt x="0" y="619"/>
                </a:lnTo>
                <a:lnTo>
                  <a:pt x="0" y="588"/>
                </a:lnTo>
                <a:lnTo>
                  <a:pt x="1" y="574"/>
                </a:lnTo>
                <a:lnTo>
                  <a:pt x="1" y="559"/>
                </a:lnTo>
                <a:lnTo>
                  <a:pt x="3" y="545"/>
                </a:lnTo>
                <a:lnTo>
                  <a:pt x="4" y="531"/>
                </a:lnTo>
                <a:lnTo>
                  <a:pt x="8" y="502"/>
                </a:lnTo>
                <a:lnTo>
                  <a:pt x="14" y="473"/>
                </a:lnTo>
                <a:lnTo>
                  <a:pt x="22" y="443"/>
                </a:lnTo>
                <a:lnTo>
                  <a:pt x="27" y="428"/>
                </a:lnTo>
                <a:lnTo>
                  <a:pt x="30" y="415"/>
                </a:lnTo>
                <a:lnTo>
                  <a:pt x="35" y="400"/>
                </a:lnTo>
                <a:lnTo>
                  <a:pt x="41" y="385"/>
                </a:lnTo>
                <a:lnTo>
                  <a:pt x="46" y="372"/>
                </a:lnTo>
                <a:lnTo>
                  <a:pt x="52" y="357"/>
                </a:lnTo>
                <a:lnTo>
                  <a:pt x="60" y="344"/>
                </a:lnTo>
                <a:lnTo>
                  <a:pt x="66" y="329"/>
                </a:lnTo>
                <a:lnTo>
                  <a:pt x="73" y="315"/>
                </a:lnTo>
                <a:lnTo>
                  <a:pt x="82" y="303"/>
                </a:lnTo>
                <a:lnTo>
                  <a:pt x="98" y="276"/>
                </a:lnTo>
                <a:lnTo>
                  <a:pt x="105" y="264"/>
                </a:lnTo>
                <a:lnTo>
                  <a:pt x="114" y="250"/>
                </a:lnTo>
                <a:lnTo>
                  <a:pt x="132" y="227"/>
                </a:lnTo>
                <a:lnTo>
                  <a:pt x="152" y="204"/>
                </a:lnTo>
                <a:lnTo>
                  <a:pt x="162" y="192"/>
                </a:lnTo>
                <a:lnTo>
                  <a:pt x="173" y="181"/>
                </a:lnTo>
                <a:lnTo>
                  <a:pt x="195" y="161"/>
                </a:lnTo>
                <a:lnTo>
                  <a:pt x="217" y="141"/>
                </a:lnTo>
                <a:lnTo>
                  <a:pt x="228" y="131"/>
                </a:lnTo>
                <a:lnTo>
                  <a:pt x="240" y="122"/>
                </a:lnTo>
                <a:lnTo>
                  <a:pt x="264" y="105"/>
                </a:lnTo>
                <a:lnTo>
                  <a:pt x="288" y="89"/>
                </a:lnTo>
                <a:lnTo>
                  <a:pt x="302" y="82"/>
                </a:lnTo>
                <a:lnTo>
                  <a:pt x="313" y="74"/>
                </a:lnTo>
                <a:lnTo>
                  <a:pt x="339" y="62"/>
                </a:lnTo>
                <a:lnTo>
                  <a:pt x="366" y="50"/>
                </a:lnTo>
                <a:lnTo>
                  <a:pt x="379" y="44"/>
                </a:lnTo>
                <a:lnTo>
                  <a:pt x="393" y="39"/>
                </a:lnTo>
                <a:lnTo>
                  <a:pt x="421" y="29"/>
                </a:lnTo>
                <a:lnTo>
                  <a:pt x="448" y="20"/>
                </a:lnTo>
                <a:lnTo>
                  <a:pt x="463" y="17"/>
                </a:lnTo>
                <a:lnTo>
                  <a:pt x="476" y="14"/>
                </a:lnTo>
                <a:lnTo>
                  <a:pt x="504" y="8"/>
                </a:lnTo>
                <a:lnTo>
                  <a:pt x="533" y="4"/>
                </a:lnTo>
                <a:lnTo>
                  <a:pt x="562" y="2"/>
                </a:lnTo>
                <a:lnTo>
                  <a:pt x="577" y="1"/>
                </a:lnTo>
                <a:lnTo>
                  <a:pt x="592" y="0"/>
                </a:lnTo>
                <a:lnTo>
                  <a:pt x="621" y="0"/>
                </a:lnTo>
                <a:lnTo>
                  <a:pt x="636" y="1"/>
                </a:lnTo>
                <a:lnTo>
                  <a:pt x="651" y="2"/>
                </a:lnTo>
                <a:lnTo>
                  <a:pt x="665" y="3"/>
                </a:lnTo>
                <a:lnTo>
                  <a:pt x="680" y="4"/>
                </a:lnTo>
                <a:lnTo>
                  <a:pt x="708" y="9"/>
                </a:lnTo>
                <a:lnTo>
                  <a:pt x="738" y="14"/>
                </a:lnTo>
                <a:lnTo>
                  <a:pt x="766" y="22"/>
                </a:lnTo>
                <a:lnTo>
                  <a:pt x="781" y="27"/>
                </a:lnTo>
                <a:lnTo>
                  <a:pt x="796" y="31"/>
                </a:lnTo>
                <a:lnTo>
                  <a:pt x="809" y="36"/>
                </a:lnTo>
                <a:lnTo>
                  <a:pt x="824" y="41"/>
                </a:lnTo>
                <a:lnTo>
                  <a:pt x="839" y="47"/>
                </a:lnTo>
                <a:lnTo>
                  <a:pt x="852" y="54"/>
                </a:lnTo>
                <a:lnTo>
                  <a:pt x="866" y="60"/>
                </a:lnTo>
                <a:lnTo>
                  <a:pt x="880" y="67"/>
                </a:lnTo>
                <a:lnTo>
                  <a:pt x="894" y="74"/>
                </a:lnTo>
                <a:lnTo>
                  <a:pt x="907" y="82"/>
                </a:lnTo>
                <a:lnTo>
                  <a:pt x="933" y="98"/>
                </a:lnTo>
                <a:lnTo>
                  <a:pt x="947" y="105"/>
                </a:lnTo>
                <a:lnTo>
                  <a:pt x="959" y="114"/>
                </a:lnTo>
                <a:lnTo>
                  <a:pt x="983" y="132"/>
                </a:lnTo>
                <a:lnTo>
                  <a:pt x="1007" y="152"/>
                </a:lnTo>
                <a:lnTo>
                  <a:pt x="1018" y="163"/>
                </a:lnTo>
                <a:lnTo>
                  <a:pt x="1029" y="173"/>
                </a:lnTo>
                <a:lnTo>
                  <a:pt x="1050" y="195"/>
                </a:lnTo>
                <a:lnTo>
                  <a:pt x="1069" y="217"/>
                </a:lnTo>
                <a:lnTo>
                  <a:pt x="1078" y="228"/>
                </a:lnTo>
                <a:lnTo>
                  <a:pt x="1088" y="240"/>
                </a:lnTo>
                <a:lnTo>
                  <a:pt x="1105" y="264"/>
                </a:lnTo>
                <a:lnTo>
                  <a:pt x="1120" y="290"/>
                </a:lnTo>
                <a:lnTo>
                  <a:pt x="1127" y="302"/>
                </a:lnTo>
                <a:lnTo>
                  <a:pt x="1135" y="313"/>
                </a:lnTo>
                <a:lnTo>
                  <a:pt x="1148" y="340"/>
                </a:lnTo>
                <a:lnTo>
                  <a:pt x="1160" y="366"/>
                </a:lnTo>
                <a:lnTo>
                  <a:pt x="1165" y="379"/>
                </a:lnTo>
                <a:lnTo>
                  <a:pt x="1171" y="393"/>
                </a:lnTo>
                <a:lnTo>
                  <a:pt x="1180" y="421"/>
                </a:lnTo>
                <a:lnTo>
                  <a:pt x="1189" y="449"/>
                </a:lnTo>
                <a:lnTo>
                  <a:pt x="1192" y="463"/>
                </a:lnTo>
                <a:lnTo>
                  <a:pt x="1196" y="478"/>
                </a:lnTo>
                <a:lnTo>
                  <a:pt x="1201" y="505"/>
                </a:lnTo>
                <a:lnTo>
                  <a:pt x="1205" y="534"/>
                </a:lnTo>
                <a:lnTo>
                  <a:pt x="1208" y="562"/>
                </a:lnTo>
                <a:lnTo>
                  <a:pt x="1208" y="577"/>
                </a:lnTo>
                <a:lnTo>
                  <a:pt x="1210" y="592"/>
                </a:lnTo>
                <a:lnTo>
                  <a:pt x="1210" y="623"/>
                </a:lnTo>
                <a:lnTo>
                  <a:pt x="1208" y="637"/>
                </a:lnTo>
                <a:lnTo>
                  <a:pt x="1208" y="652"/>
                </a:lnTo>
                <a:lnTo>
                  <a:pt x="1207" y="667"/>
                </a:lnTo>
                <a:lnTo>
                  <a:pt x="1205" y="682"/>
                </a:lnTo>
                <a:lnTo>
                  <a:pt x="1201" y="710"/>
                </a:lnTo>
                <a:lnTo>
                  <a:pt x="1195" y="739"/>
                </a:lnTo>
                <a:lnTo>
                  <a:pt x="1187" y="768"/>
                </a:lnTo>
                <a:lnTo>
                  <a:pt x="1182" y="783"/>
                </a:lnTo>
                <a:lnTo>
                  <a:pt x="1179" y="797"/>
                </a:lnTo>
                <a:lnTo>
                  <a:pt x="1174" y="812"/>
                </a:lnTo>
                <a:lnTo>
                  <a:pt x="1168" y="826"/>
                </a:lnTo>
                <a:lnTo>
                  <a:pt x="1163" y="840"/>
                </a:lnTo>
                <a:lnTo>
                  <a:pt x="1157" y="854"/>
                </a:lnTo>
                <a:lnTo>
                  <a:pt x="1149" y="869"/>
                </a:lnTo>
                <a:lnTo>
                  <a:pt x="1143" y="882"/>
                </a:lnTo>
                <a:lnTo>
                  <a:pt x="1136" y="896"/>
                </a:lnTo>
                <a:lnTo>
                  <a:pt x="1128" y="909"/>
                </a:lnTo>
                <a:lnTo>
                  <a:pt x="1111" y="935"/>
                </a:lnTo>
                <a:lnTo>
                  <a:pt x="1104" y="948"/>
                </a:lnTo>
                <a:lnTo>
                  <a:pt x="1095" y="961"/>
                </a:lnTo>
                <a:lnTo>
                  <a:pt x="1077" y="985"/>
                </a:lnTo>
                <a:lnTo>
                  <a:pt x="1057" y="1009"/>
                </a:lnTo>
                <a:lnTo>
                  <a:pt x="1047" y="1020"/>
                </a:lnTo>
                <a:lnTo>
                  <a:pt x="1036" y="1031"/>
                </a:lnTo>
                <a:lnTo>
                  <a:pt x="1015" y="1052"/>
                </a:lnTo>
                <a:lnTo>
                  <a:pt x="992" y="1071"/>
                </a:lnTo>
                <a:lnTo>
                  <a:pt x="981" y="1081"/>
                </a:lnTo>
                <a:lnTo>
                  <a:pt x="969" y="1090"/>
                </a:lnTo>
                <a:lnTo>
                  <a:pt x="945" y="1107"/>
                </a:lnTo>
                <a:lnTo>
                  <a:pt x="921" y="1122"/>
                </a:lnTo>
                <a:lnTo>
                  <a:pt x="907" y="1129"/>
                </a:lnTo>
                <a:lnTo>
                  <a:pt x="896" y="1137"/>
                </a:lnTo>
                <a:lnTo>
                  <a:pt x="870" y="1150"/>
                </a:lnTo>
                <a:lnTo>
                  <a:pt x="843" y="1162"/>
                </a:lnTo>
                <a:lnTo>
                  <a:pt x="830" y="1167"/>
                </a:lnTo>
                <a:lnTo>
                  <a:pt x="816" y="1173"/>
                </a:lnTo>
                <a:lnTo>
                  <a:pt x="789" y="1183"/>
                </a:lnTo>
                <a:lnTo>
                  <a:pt x="761" y="1191"/>
                </a:lnTo>
                <a:lnTo>
                  <a:pt x="746" y="1194"/>
                </a:lnTo>
                <a:lnTo>
                  <a:pt x="733" y="1198"/>
                </a:lnTo>
                <a:lnTo>
                  <a:pt x="705" y="1203"/>
                </a:lnTo>
                <a:lnTo>
                  <a:pt x="676" y="1208"/>
                </a:lnTo>
                <a:lnTo>
                  <a:pt x="647" y="1210"/>
                </a:lnTo>
                <a:lnTo>
                  <a:pt x="632" y="1212"/>
                </a:lnTo>
                <a:lnTo>
                  <a:pt x="617" y="1212"/>
                </a:lnTo>
                <a:lnTo>
                  <a:pt x="588" y="1212"/>
                </a:lnTo>
                <a:lnTo>
                  <a:pt x="573" y="1212"/>
                </a:lnTo>
                <a:lnTo>
                  <a:pt x="558" y="1210"/>
                </a:lnTo>
                <a:lnTo>
                  <a:pt x="544" y="1209"/>
                </a:lnTo>
                <a:lnTo>
                  <a:pt x="529" y="1207"/>
                </a:lnTo>
                <a:lnTo>
                  <a:pt x="501" y="1203"/>
                </a:lnTo>
                <a:lnTo>
                  <a:pt x="472" y="1197"/>
                </a:lnTo>
                <a:lnTo>
                  <a:pt x="443" y="1189"/>
                </a:lnTo>
                <a:lnTo>
                  <a:pt x="428" y="1186"/>
                </a:lnTo>
                <a:lnTo>
                  <a:pt x="413" y="1181"/>
                </a:lnTo>
                <a:lnTo>
                  <a:pt x="400" y="1176"/>
                </a:lnTo>
                <a:lnTo>
                  <a:pt x="385" y="1171"/>
                </a:lnTo>
                <a:lnTo>
                  <a:pt x="372" y="1165"/>
                </a:lnTo>
                <a:lnTo>
                  <a:pt x="357" y="1159"/>
                </a:lnTo>
                <a:lnTo>
                  <a:pt x="343" y="1152"/>
                </a:lnTo>
                <a:lnTo>
                  <a:pt x="329" y="1145"/>
                </a:lnTo>
                <a:lnTo>
                  <a:pt x="315" y="1138"/>
                </a:lnTo>
                <a:lnTo>
                  <a:pt x="302" y="1130"/>
                </a:lnTo>
              </a:path>
            </a:pathLst>
          </a:custGeom>
          <a:solidFill>
            <a:srgbClr val="4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78" name="Freeform 6"/>
          <p:cNvSpPr>
            <a:spLocks/>
          </p:cNvSpPr>
          <p:nvPr/>
        </p:nvSpPr>
        <p:spPr bwMode="auto">
          <a:xfrm>
            <a:off x="4340226" y="3603625"/>
            <a:ext cx="1922463" cy="1919288"/>
          </a:xfrm>
          <a:custGeom>
            <a:avLst/>
            <a:gdLst>
              <a:gd name="T0" fmla="*/ 852 w 1211"/>
              <a:gd name="T1" fmla="*/ 1155 h 1209"/>
              <a:gd name="T2" fmla="*/ 766 w 1211"/>
              <a:gd name="T3" fmla="*/ 1185 h 1209"/>
              <a:gd name="T4" fmla="*/ 722 w 1211"/>
              <a:gd name="T5" fmla="*/ 1196 h 1209"/>
              <a:gd name="T6" fmla="*/ 679 w 1211"/>
              <a:gd name="T7" fmla="*/ 1204 h 1209"/>
              <a:gd name="T8" fmla="*/ 590 w 1211"/>
              <a:gd name="T9" fmla="*/ 1208 h 1209"/>
              <a:gd name="T10" fmla="*/ 518 w 1211"/>
              <a:gd name="T11" fmla="*/ 1203 h 1209"/>
              <a:gd name="T12" fmla="*/ 448 w 1211"/>
              <a:gd name="T13" fmla="*/ 1188 h 1209"/>
              <a:gd name="T14" fmla="*/ 393 w 1211"/>
              <a:gd name="T15" fmla="*/ 1169 h 1209"/>
              <a:gd name="T16" fmla="*/ 313 w 1211"/>
              <a:gd name="T17" fmla="*/ 1133 h 1209"/>
              <a:gd name="T18" fmla="*/ 264 w 1211"/>
              <a:gd name="T19" fmla="*/ 1103 h 1209"/>
              <a:gd name="T20" fmla="*/ 216 w 1211"/>
              <a:gd name="T21" fmla="*/ 1068 h 1209"/>
              <a:gd name="T22" fmla="*/ 162 w 1211"/>
              <a:gd name="T23" fmla="*/ 1016 h 1209"/>
              <a:gd name="T24" fmla="*/ 122 w 1211"/>
              <a:gd name="T25" fmla="*/ 969 h 1209"/>
              <a:gd name="T26" fmla="*/ 97 w 1211"/>
              <a:gd name="T27" fmla="*/ 933 h 1209"/>
              <a:gd name="T28" fmla="*/ 52 w 1211"/>
              <a:gd name="T29" fmla="*/ 851 h 1209"/>
              <a:gd name="T30" fmla="*/ 22 w 1211"/>
              <a:gd name="T31" fmla="*/ 766 h 1209"/>
              <a:gd name="T32" fmla="*/ 11 w 1211"/>
              <a:gd name="T33" fmla="*/ 721 h 1209"/>
              <a:gd name="T34" fmla="*/ 3 w 1211"/>
              <a:gd name="T35" fmla="*/ 678 h 1209"/>
              <a:gd name="T36" fmla="*/ 0 w 1211"/>
              <a:gd name="T37" fmla="*/ 590 h 1209"/>
              <a:gd name="T38" fmla="*/ 6 w 1211"/>
              <a:gd name="T39" fmla="*/ 518 h 1209"/>
              <a:gd name="T40" fmla="*/ 20 w 1211"/>
              <a:gd name="T41" fmla="*/ 448 h 1209"/>
              <a:gd name="T42" fmla="*/ 38 w 1211"/>
              <a:gd name="T43" fmla="*/ 392 h 1209"/>
              <a:gd name="T44" fmla="*/ 74 w 1211"/>
              <a:gd name="T45" fmla="*/ 313 h 1209"/>
              <a:gd name="T46" fmla="*/ 104 w 1211"/>
              <a:gd name="T47" fmla="*/ 263 h 1209"/>
              <a:gd name="T48" fmla="*/ 140 w 1211"/>
              <a:gd name="T49" fmla="*/ 216 h 1209"/>
              <a:gd name="T50" fmla="*/ 191 w 1211"/>
              <a:gd name="T51" fmla="*/ 162 h 1209"/>
              <a:gd name="T52" fmla="*/ 238 w 1211"/>
              <a:gd name="T53" fmla="*/ 122 h 1209"/>
              <a:gd name="T54" fmla="*/ 276 w 1211"/>
              <a:gd name="T55" fmla="*/ 96 h 1209"/>
              <a:gd name="T56" fmla="*/ 357 w 1211"/>
              <a:gd name="T57" fmla="*/ 52 h 1209"/>
              <a:gd name="T58" fmla="*/ 442 w 1211"/>
              <a:gd name="T59" fmla="*/ 22 h 1209"/>
              <a:gd name="T60" fmla="*/ 486 w 1211"/>
              <a:gd name="T61" fmla="*/ 11 h 1209"/>
              <a:gd name="T62" fmla="*/ 529 w 1211"/>
              <a:gd name="T63" fmla="*/ 3 h 1209"/>
              <a:gd name="T64" fmla="*/ 617 w 1211"/>
              <a:gd name="T65" fmla="*/ 0 h 1209"/>
              <a:gd name="T66" fmla="*/ 690 w 1211"/>
              <a:gd name="T67" fmla="*/ 6 h 1209"/>
              <a:gd name="T68" fmla="*/ 760 w 1211"/>
              <a:gd name="T69" fmla="*/ 20 h 1209"/>
              <a:gd name="T70" fmla="*/ 816 w 1211"/>
              <a:gd name="T71" fmla="*/ 38 h 1209"/>
              <a:gd name="T72" fmla="*/ 896 w 1211"/>
              <a:gd name="T73" fmla="*/ 74 h 1209"/>
              <a:gd name="T74" fmla="*/ 944 w 1211"/>
              <a:gd name="T75" fmla="*/ 104 h 1209"/>
              <a:gd name="T76" fmla="*/ 992 w 1211"/>
              <a:gd name="T77" fmla="*/ 139 h 1209"/>
              <a:gd name="T78" fmla="*/ 1046 w 1211"/>
              <a:gd name="T79" fmla="*/ 191 h 1209"/>
              <a:gd name="T80" fmla="*/ 1085 w 1211"/>
              <a:gd name="T81" fmla="*/ 238 h 1209"/>
              <a:gd name="T82" fmla="*/ 1111 w 1211"/>
              <a:gd name="T83" fmla="*/ 276 h 1209"/>
              <a:gd name="T84" fmla="*/ 1157 w 1211"/>
              <a:gd name="T85" fmla="*/ 357 h 1209"/>
              <a:gd name="T86" fmla="*/ 1187 w 1211"/>
              <a:gd name="T87" fmla="*/ 441 h 1209"/>
              <a:gd name="T88" fmla="*/ 1198 w 1211"/>
              <a:gd name="T89" fmla="*/ 486 h 1209"/>
              <a:gd name="T90" fmla="*/ 1206 w 1211"/>
              <a:gd name="T91" fmla="*/ 529 h 1209"/>
              <a:gd name="T92" fmla="*/ 1210 w 1211"/>
              <a:gd name="T93" fmla="*/ 617 h 1209"/>
              <a:gd name="T94" fmla="*/ 1203 w 1211"/>
              <a:gd name="T95" fmla="*/ 689 h 1209"/>
              <a:gd name="T96" fmla="*/ 1190 w 1211"/>
              <a:gd name="T97" fmla="*/ 759 h 1209"/>
              <a:gd name="T98" fmla="*/ 1171 w 1211"/>
              <a:gd name="T99" fmla="*/ 816 h 1209"/>
              <a:gd name="T100" fmla="*/ 1135 w 1211"/>
              <a:gd name="T101" fmla="*/ 896 h 1209"/>
              <a:gd name="T102" fmla="*/ 1104 w 1211"/>
              <a:gd name="T103" fmla="*/ 944 h 1209"/>
              <a:gd name="T104" fmla="*/ 1068 w 1211"/>
              <a:gd name="T105" fmla="*/ 991 h 1209"/>
              <a:gd name="T106" fmla="*/ 1017 w 1211"/>
              <a:gd name="T107" fmla="*/ 1045 h 1209"/>
              <a:gd name="T108" fmla="*/ 970 w 1211"/>
              <a:gd name="T109" fmla="*/ 1085 h 1209"/>
              <a:gd name="T110" fmla="*/ 932 w 1211"/>
              <a:gd name="T111" fmla="*/ 1111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1" h="1209">
                <a:moveTo>
                  <a:pt x="907" y="1126"/>
                </a:moveTo>
                <a:lnTo>
                  <a:pt x="879" y="1141"/>
                </a:lnTo>
                <a:lnTo>
                  <a:pt x="852" y="1155"/>
                </a:lnTo>
                <a:lnTo>
                  <a:pt x="824" y="1167"/>
                </a:lnTo>
                <a:lnTo>
                  <a:pt x="794" y="1177"/>
                </a:lnTo>
                <a:lnTo>
                  <a:pt x="766" y="1185"/>
                </a:lnTo>
                <a:lnTo>
                  <a:pt x="751" y="1190"/>
                </a:lnTo>
                <a:lnTo>
                  <a:pt x="737" y="1193"/>
                </a:lnTo>
                <a:lnTo>
                  <a:pt x="722" y="1196"/>
                </a:lnTo>
                <a:lnTo>
                  <a:pt x="707" y="1199"/>
                </a:lnTo>
                <a:lnTo>
                  <a:pt x="694" y="1201"/>
                </a:lnTo>
                <a:lnTo>
                  <a:pt x="679" y="1204"/>
                </a:lnTo>
                <a:lnTo>
                  <a:pt x="649" y="1206"/>
                </a:lnTo>
                <a:lnTo>
                  <a:pt x="620" y="1208"/>
                </a:lnTo>
                <a:lnTo>
                  <a:pt x="590" y="1208"/>
                </a:lnTo>
                <a:lnTo>
                  <a:pt x="562" y="1206"/>
                </a:lnTo>
                <a:lnTo>
                  <a:pt x="533" y="1204"/>
                </a:lnTo>
                <a:lnTo>
                  <a:pt x="518" y="1203"/>
                </a:lnTo>
                <a:lnTo>
                  <a:pt x="503" y="1200"/>
                </a:lnTo>
                <a:lnTo>
                  <a:pt x="476" y="1194"/>
                </a:lnTo>
                <a:lnTo>
                  <a:pt x="448" y="1188"/>
                </a:lnTo>
                <a:lnTo>
                  <a:pt x="433" y="1183"/>
                </a:lnTo>
                <a:lnTo>
                  <a:pt x="420" y="1179"/>
                </a:lnTo>
                <a:lnTo>
                  <a:pt x="393" y="1169"/>
                </a:lnTo>
                <a:lnTo>
                  <a:pt x="364" y="1158"/>
                </a:lnTo>
                <a:lnTo>
                  <a:pt x="339" y="1146"/>
                </a:lnTo>
                <a:lnTo>
                  <a:pt x="313" y="1133"/>
                </a:lnTo>
                <a:lnTo>
                  <a:pt x="300" y="1125"/>
                </a:lnTo>
                <a:lnTo>
                  <a:pt x="288" y="1118"/>
                </a:lnTo>
                <a:lnTo>
                  <a:pt x="264" y="1103"/>
                </a:lnTo>
                <a:lnTo>
                  <a:pt x="239" y="1086"/>
                </a:lnTo>
                <a:lnTo>
                  <a:pt x="228" y="1077"/>
                </a:lnTo>
                <a:lnTo>
                  <a:pt x="216" y="1068"/>
                </a:lnTo>
                <a:lnTo>
                  <a:pt x="194" y="1048"/>
                </a:lnTo>
                <a:lnTo>
                  <a:pt x="171" y="1027"/>
                </a:lnTo>
                <a:lnTo>
                  <a:pt x="162" y="1016"/>
                </a:lnTo>
                <a:lnTo>
                  <a:pt x="152" y="1005"/>
                </a:lnTo>
                <a:lnTo>
                  <a:pt x="132" y="982"/>
                </a:lnTo>
                <a:lnTo>
                  <a:pt x="122" y="969"/>
                </a:lnTo>
                <a:lnTo>
                  <a:pt x="114" y="957"/>
                </a:lnTo>
                <a:lnTo>
                  <a:pt x="104" y="945"/>
                </a:lnTo>
                <a:lnTo>
                  <a:pt x="97" y="933"/>
                </a:lnTo>
                <a:lnTo>
                  <a:pt x="81" y="906"/>
                </a:lnTo>
                <a:lnTo>
                  <a:pt x="66" y="878"/>
                </a:lnTo>
                <a:lnTo>
                  <a:pt x="52" y="851"/>
                </a:lnTo>
                <a:lnTo>
                  <a:pt x="40" y="823"/>
                </a:lnTo>
                <a:lnTo>
                  <a:pt x="30" y="794"/>
                </a:lnTo>
                <a:lnTo>
                  <a:pt x="22" y="766"/>
                </a:lnTo>
                <a:lnTo>
                  <a:pt x="18" y="751"/>
                </a:lnTo>
                <a:lnTo>
                  <a:pt x="14" y="736"/>
                </a:lnTo>
                <a:lnTo>
                  <a:pt x="11" y="721"/>
                </a:lnTo>
                <a:lnTo>
                  <a:pt x="8" y="707"/>
                </a:lnTo>
                <a:lnTo>
                  <a:pt x="6" y="693"/>
                </a:lnTo>
                <a:lnTo>
                  <a:pt x="3" y="678"/>
                </a:lnTo>
                <a:lnTo>
                  <a:pt x="1" y="649"/>
                </a:lnTo>
                <a:lnTo>
                  <a:pt x="0" y="619"/>
                </a:lnTo>
                <a:lnTo>
                  <a:pt x="0" y="590"/>
                </a:lnTo>
                <a:lnTo>
                  <a:pt x="1" y="562"/>
                </a:lnTo>
                <a:lnTo>
                  <a:pt x="3" y="532"/>
                </a:lnTo>
                <a:lnTo>
                  <a:pt x="6" y="518"/>
                </a:lnTo>
                <a:lnTo>
                  <a:pt x="8" y="503"/>
                </a:lnTo>
                <a:lnTo>
                  <a:pt x="13" y="476"/>
                </a:lnTo>
                <a:lnTo>
                  <a:pt x="20" y="448"/>
                </a:lnTo>
                <a:lnTo>
                  <a:pt x="24" y="433"/>
                </a:lnTo>
                <a:lnTo>
                  <a:pt x="28" y="419"/>
                </a:lnTo>
                <a:lnTo>
                  <a:pt x="38" y="392"/>
                </a:lnTo>
                <a:lnTo>
                  <a:pt x="49" y="365"/>
                </a:lnTo>
                <a:lnTo>
                  <a:pt x="61" y="338"/>
                </a:lnTo>
                <a:lnTo>
                  <a:pt x="74" y="313"/>
                </a:lnTo>
                <a:lnTo>
                  <a:pt x="82" y="300"/>
                </a:lnTo>
                <a:lnTo>
                  <a:pt x="89" y="288"/>
                </a:lnTo>
                <a:lnTo>
                  <a:pt x="104" y="263"/>
                </a:lnTo>
                <a:lnTo>
                  <a:pt x="121" y="239"/>
                </a:lnTo>
                <a:lnTo>
                  <a:pt x="130" y="228"/>
                </a:lnTo>
                <a:lnTo>
                  <a:pt x="140" y="216"/>
                </a:lnTo>
                <a:lnTo>
                  <a:pt x="159" y="193"/>
                </a:lnTo>
                <a:lnTo>
                  <a:pt x="180" y="173"/>
                </a:lnTo>
                <a:lnTo>
                  <a:pt x="191" y="162"/>
                </a:lnTo>
                <a:lnTo>
                  <a:pt x="202" y="152"/>
                </a:lnTo>
                <a:lnTo>
                  <a:pt x="226" y="132"/>
                </a:lnTo>
                <a:lnTo>
                  <a:pt x="238" y="122"/>
                </a:lnTo>
                <a:lnTo>
                  <a:pt x="250" y="114"/>
                </a:lnTo>
                <a:lnTo>
                  <a:pt x="262" y="104"/>
                </a:lnTo>
                <a:lnTo>
                  <a:pt x="276" y="96"/>
                </a:lnTo>
                <a:lnTo>
                  <a:pt x="302" y="81"/>
                </a:lnTo>
                <a:lnTo>
                  <a:pt x="329" y="66"/>
                </a:lnTo>
                <a:lnTo>
                  <a:pt x="357" y="52"/>
                </a:lnTo>
                <a:lnTo>
                  <a:pt x="385" y="40"/>
                </a:lnTo>
                <a:lnTo>
                  <a:pt x="413" y="30"/>
                </a:lnTo>
                <a:lnTo>
                  <a:pt x="442" y="22"/>
                </a:lnTo>
                <a:lnTo>
                  <a:pt x="456" y="18"/>
                </a:lnTo>
                <a:lnTo>
                  <a:pt x="471" y="14"/>
                </a:lnTo>
                <a:lnTo>
                  <a:pt x="486" y="11"/>
                </a:lnTo>
                <a:lnTo>
                  <a:pt x="501" y="8"/>
                </a:lnTo>
                <a:lnTo>
                  <a:pt x="514" y="6"/>
                </a:lnTo>
                <a:lnTo>
                  <a:pt x="529" y="3"/>
                </a:lnTo>
                <a:lnTo>
                  <a:pt x="558" y="1"/>
                </a:lnTo>
                <a:lnTo>
                  <a:pt x="588" y="0"/>
                </a:lnTo>
                <a:lnTo>
                  <a:pt x="617" y="0"/>
                </a:lnTo>
                <a:lnTo>
                  <a:pt x="647" y="1"/>
                </a:lnTo>
                <a:lnTo>
                  <a:pt x="675" y="3"/>
                </a:lnTo>
                <a:lnTo>
                  <a:pt x="690" y="6"/>
                </a:lnTo>
                <a:lnTo>
                  <a:pt x="705" y="8"/>
                </a:lnTo>
                <a:lnTo>
                  <a:pt x="732" y="13"/>
                </a:lnTo>
                <a:lnTo>
                  <a:pt x="760" y="20"/>
                </a:lnTo>
                <a:lnTo>
                  <a:pt x="775" y="24"/>
                </a:lnTo>
                <a:lnTo>
                  <a:pt x="788" y="28"/>
                </a:lnTo>
                <a:lnTo>
                  <a:pt x="816" y="38"/>
                </a:lnTo>
                <a:lnTo>
                  <a:pt x="843" y="49"/>
                </a:lnTo>
                <a:lnTo>
                  <a:pt x="869" y="61"/>
                </a:lnTo>
                <a:lnTo>
                  <a:pt x="896" y="74"/>
                </a:lnTo>
                <a:lnTo>
                  <a:pt x="907" y="82"/>
                </a:lnTo>
                <a:lnTo>
                  <a:pt x="920" y="89"/>
                </a:lnTo>
                <a:lnTo>
                  <a:pt x="944" y="104"/>
                </a:lnTo>
                <a:lnTo>
                  <a:pt x="969" y="121"/>
                </a:lnTo>
                <a:lnTo>
                  <a:pt x="980" y="130"/>
                </a:lnTo>
                <a:lnTo>
                  <a:pt x="992" y="139"/>
                </a:lnTo>
                <a:lnTo>
                  <a:pt x="1014" y="159"/>
                </a:lnTo>
                <a:lnTo>
                  <a:pt x="1036" y="180"/>
                </a:lnTo>
                <a:lnTo>
                  <a:pt x="1046" y="191"/>
                </a:lnTo>
                <a:lnTo>
                  <a:pt x="1056" y="202"/>
                </a:lnTo>
                <a:lnTo>
                  <a:pt x="1076" y="225"/>
                </a:lnTo>
                <a:lnTo>
                  <a:pt x="1085" y="238"/>
                </a:lnTo>
                <a:lnTo>
                  <a:pt x="1095" y="250"/>
                </a:lnTo>
                <a:lnTo>
                  <a:pt x="1104" y="262"/>
                </a:lnTo>
                <a:lnTo>
                  <a:pt x="1111" y="276"/>
                </a:lnTo>
                <a:lnTo>
                  <a:pt x="1127" y="302"/>
                </a:lnTo>
                <a:lnTo>
                  <a:pt x="1143" y="329"/>
                </a:lnTo>
                <a:lnTo>
                  <a:pt x="1157" y="357"/>
                </a:lnTo>
                <a:lnTo>
                  <a:pt x="1169" y="385"/>
                </a:lnTo>
                <a:lnTo>
                  <a:pt x="1179" y="413"/>
                </a:lnTo>
                <a:lnTo>
                  <a:pt x="1187" y="441"/>
                </a:lnTo>
                <a:lnTo>
                  <a:pt x="1192" y="456"/>
                </a:lnTo>
                <a:lnTo>
                  <a:pt x="1195" y="471"/>
                </a:lnTo>
                <a:lnTo>
                  <a:pt x="1198" y="486"/>
                </a:lnTo>
                <a:lnTo>
                  <a:pt x="1201" y="500"/>
                </a:lnTo>
                <a:lnTo>
                  <a:pt x="1203" y="514"/>
                </a:lnTo>
                <a:lnTo>
                  <a:pt x="1206" y="529"/>
                </a:lnTo>
                <a:lnTo>
                  <a:pt x="1208" y="558"/>
                </a:lnTo>
                <a:lnTo>
                  <a:pt x="1210" y="588"/>
                </a:lnTo>
                <a:lnTo>
                  <a:pt x="1210" y="617"/>
                </a:lnTo>
                <a:lnTo>
                  <a:pt x="1208" y="646"/>
                </a:lnTo>
                <a:lnTo>
                  <a:pt x="1206" y="675"/>
                </a:lnTo>
                <a:lnTo>
                  <a:pt x="1203" y="689"/>
                </a:lnTo>
                <a:lnTo>
                  <a:pt x="1202" y="704"/>
                </a:lnTo>
                <a:lnTo>
                  <a:pt x="1196" y="731"/>
                </a:lnTo>
                <a:lnTo>
                  <a:pt x="1190" y="759"/>
                </a:lnTo>
                <a:lnTo>
                  <a:pt x="1185" y="774"/>
                </a:lnTo>
                <a:lnTo>
                  <a:pt x="1181" y="788"/>
                </a:lnTo>
                <a:lnTo>
                  <a:pt x="1171" y="816"/>
                </a:lnTo>
                <a:lnTo>
                  <a:pt x="1160" y="843"/>
                </a:lnTo>
                <a:lnTo>
                  <a:pt x="1148" y="869"/>
                </a:lnTo>
                <a:lnTo>
                  <a:pt x="1135" y="896"/>
                </a:lnTo>
                <a:lnTo>
                  <a:pt x="1126" y="907"/>
                </a:lnTo>
                <a:lnTo>
                  <a:pt x="1119" y="919"/>
                </a:lnTo>
                <a:lnTo>
                  <a:pt x="1104" y="944"/>
                </a:lnTo>
                <a:lnTo>
                  <a:pt x="1087" y="968"/>
                </a:lnTo>
                <a:lnTo>
                  <a:pt x="1078" y="980"/>
                </a:lnTo>
                <a:lnTo>
                  <a:pt x="1068" y="991"/>
                </a:lnTo>
                <a:lnTo>
                  <a:pt x="1049" y="1014"/>
                </a:lnTo>
                <a:lnTo>
                  <a:pt x="1028" y="1036"/>
                </a:lnTo>
                <a:lnTo>
                  <a:pt x="1017" y="1045"/>
                </a:lnTo>
                <a:lnTo>
                  <a:pt x="1006" y="1055"/>
                </a:lnTo>
                <a:lnTo>
                  <a:pt x="982" y="1075"/>
                </a:lnTo>
                <a:lnTo>
                  <a:pt x="970" y="1085"/>
                </a:lnTo>
                <a:lnTo>
                  <a:pt x="958" y="1095"/>
                </a:lnTo>
                <a:lnTo>
                  <a:pt x="945" y="1103"/>
                </a:lnTo>
                <a:lnTo>
                  <a:pt x="932" y="1111"/>
                </a:lnTo>
                <a:lnTo>
                  <a:pt x="907" y="1126"/>
                </a:lnTo>
              </a:path>
            </a:pathLst>
          </a:custGeom>
          <a:solidFill>
            <a:srgbClr val="4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79" name="Freeform 7"/>
          <p:cNvSpPr>
            <a:spLocks/>
          </p:cNvSpPr>
          <p:nvPr/>
        </p:nvSpPr>
        <p:spPr bwMode="auto">
          <a:xfrm>
            <a:off x="5884863" y="3600451"/>
            <a:ext cx="1924050" cy="1920875"/>
          </a:xfrm>
          <a:custGeom>
            <a:avLst/>
            <a:gdLst>
              <a:gd name="T0" fmla="*/ 1 w 1212"/>
              <a:gd name="T1" fmla="*/ 557 h 1210"/>
              <a:gd name="T2" fmla="*/ 7 w 1212"/>
              <a:gd name="T3" fmla="*/ 511 h 1210"/>
              <a:gd name="T4" fmla="*/ 23 w 1212"/>
              <a:gd name="T5" fmla="*/ 439 h 1210"/>
              <a:gd name="T6" fmla="*/ 47 w 1212"/>
              <a:gd name="T7" fmla="*/ 369 h 1210"/>
              <a:gd name="T8" fmla="*/ 81 w 1212"/>
              <a:gd name="T9" fmla="*/ 303 h 1210"/>
              <a:gd name="T10" fmla="*/ 119 w 1212"/>
              <a:gd name="T11" fmla="*/ 243 h 1210"/>
              <a:gd name="T12" fmla="*/ 178 w 1212"/>
              <a:gd name="T13" fmla="*/ 176 h 1210"/>
              <a:gd name="T14" fmla="*/ 221 w 1212"/>
              <a:gd name="T15" fmla="*/ 137 h 1210"/>
              <a:gd name="T16" fmla="*/ 256 w 1212"/>
              <a:gd name="T17" fmla="*/ 111 h 1210"/>
              <a:gd name="T18" fmla="*/ 304 w 1212"/>
              <a:gd name="T19" fmla="*/ 81 h 1210"/>
              <a:gd name="T20" fmla="*/ 370 w 1212"/>
              <a:gd name="T21" fmla="*/ 47 h 1210"/>
              <a:gd name="T22" fmla="*/ 411 w 1212"/>
              <a:gd name="T23" fmla="*/ 31 h 1210"/>
              <a:gd name="T24" fmla="*/ 455 w 1212"/>
              <a:gd name="T25" fmla="*/ 19 h 1210"/>
              <a:gd name="T26" fmla="*/ 499 w 1212"/>
              <a:gd name="T27" fmla="*/ 9 h 1210"/>
              <a:gd name="T28" fmla="*/ 574 w 1212"/>
              <a:gd name="T29" fmla="*/ 1 h 1210"/>
              <a:gd name="T30" fmla="*/ 652 w 1212"/>
              <a:gd name="T31" fmla="*/ 2 h 1210"/>
              <a:gd name="T32" fmla="*/ 698 w 1212"/>
              <a:gd name="T33" fmla="*/ 7 h 1210"/>
              <a:gd name="T34" fmla="*/ 771 w 1212"/>
              <a:gd name="T35" fmla="*/ 23 h 1210"/>
              <a:gd name="T36" fmla="*/ 841 w 1212"/>
              <a:gd name="T37" fmla="*/ 47 h 1210"/>
              <a:gd name="T38" fmla="*/ 907 w 1212"/>
              <a:gd name="T39" fmla="*/ 81 h 1210"/>
              <a:gd name="T40" fmla="*/ 967 w 1212"/>
              <a:gd name="T41" fmla="*/ 120 h 1210"/>
              <a:gd name="T42" fmla="*/ 1034 w 1212"/>
              <a:gd name="T43" fmla="*/ 176 h 1210"/>
              <a:gd name="T44" fmla="*/ 1073 w 1212"/>
              <a:gd name="T45" fmla="*/ 219 h 1210"/>
              <a:gd name="T46" fmla="*/ 1099 w 1212"/>
              <a:gd name="T47" fmla="*/ 255 h 1210"/>
              <a:gd name="T48" fmla="*/ 1129 w 1212"/>
              <a:gd name="T49" fmla="*/ 303 h 1210"/>
              <a:gd name="T50" fmla="*/ 1163 w 1212"/>
              <a:gd name="T51" fmla="*/ 369 h 1210"/>
              <a:gd name="T52" fmla="*/ 1179 w 1212"/>
              <a:gd name="T53" fmla="*/ 411 h 1210"/>
              <a:gd name="T54" fmla="*/ 1191 w 1212"/>
              <a:gd name="T55" fmla="*/ 454 h 1210"/>
              <a:gd name="T56" fmla="*/ 1201 w 1212"/>
              <a:gd name="T57" fmla="*/ 498 h 1210"/>
              <a:gd name="T58" fmla="*/ 1209 w 1212"/>
              <a:gd name="T59" fmla="*/ 573 h 1210"/>
              <a:gd name="T60" fmla="*/ 1208 w 1212"/>
              <a:gd name="T61" fmla="*/ 651 h 1210"/>
              <a:gd name="T62" fmla="*/ 1203 w 1212"/>
              <a:gd name="T63" fmla="*/ 697 h 1210"/>
              <a:gd name="T64" fmla="*/ 1187 w 1212"/>
              <a:gd name="T65" fmla="*/ 769 h 1210"/>
              <a:gd name="T66" fmla="*/ 1163 w 1212"/>
              <a:gd name="T67" fmla="*/ 839 h 1210"/>
              <a:gd name="T68" fmla="*/ 1129 w 1212"/>
              <a:gd name="T69" fmla="*/ 905 h 1210"/>
              <a:gd name="T70" fmla="*/ 1090 w 1212"/>
              <a:gd name="T71" fmla="*/ 965 h 1210"/>
              <a:gd name="T72" fmla="*/ 1034 w 1212"/>
              <a:gd name="T73" fmla="*/ 1032 h 1210"/>
              <a:gd name="T74" fmla="*/ 989 w 1212"/>
              <a:gd name="T75" fmla="*/ 1071 h 1210"/>
              <a:gd name="T76" fmla="*/ 955 w 1212"/>
              <a:gd name="T77" fmla="*/ 1097 h 1210"/>
              <a:gd name="T78" fmla="*/ 907 w 1212"/>
              <a:gd name="T79" fmla="*/ 1127 h 1210"/>
              <a:gd name="T80" fmla="*/ 841 w 1212"/>
              <a:gd name="T81" fmla="*/ 1161 h 1210"/>
              <a:gd name="T82" fmla="*/ 799 w 1212"/>
              <a:gd name="T83" fmla="*/ 1177 h 1210"/>
              <a:gd name="T84" fmla="*/ 756 w 1212"/>
              <a:gd name="T85" fmla="*/ 1189 h 1210"/>
              <a:gd name="T86" fmla="*/ 712 w 1212"/>
              <a:gd name="T87" fmla="*/ 1199 h 1210"/>
              <a:gd name="T88" fmla="*/ 637 w 1212"/>
              <a:gd name="T89" fmla="*/ 1207 h 1210"/>
              <a:gd name="T90" fmla="*/ 558 w 1212"/>
              <a:gd name="T91" fmla="*/ 1206 h 1210"/>
              <a:gd name="T92" fmla="*/ 513 w 1212"/>
              <a:gd name="T93" fmla="*/ 1201 h 1210"/>
              <a:gd name="T94" fmla="*/ 440 w 1212"/>
              <a:gd name="T95" fmla="*/ 1185 h 1210"/>
              <a:gd name="T96" fmla="*/ 370 w 1212"/>
              <a:gd name="T97" fmla="*/ 1161 h 1210"/>
              <a:gd name="T98" fmla="*/ 304 w 1212"/>
              <a:gd name="T99" fmla="*/ 1127 h 1210"/>
              <a:gd name="T100" fmla="*/ 244 w 1212"/>
              <a:gd name="T101" fmla="*/ 1088 h 1210"/>
              <a:gd name="T102" fmla="*/ 178 w 1212"/>
              <a:gd name="T103" fmla="*/ 1032 h 1210"/>
              <a:gd name="T104" fmla="*/ 137 w 1212"/>
              <a:gd name="T105" fmla="*/ 989 h 1210"/>
              <a:gd name="T106" fmla="*/ 110 w 1212"/>
              <a:gd name="T107" fmla="*/ 953 h 1210"/>
              <a:gd name="T108" fmla="*/ 81 w 1212"/>
              <a:gd name="T109" fmla="*/ 905 h 1210"/>
              <a:gd name="T110" fmla="*/ 47 w 1212"/>
              <a:gd name="T111" fmla="*/ 839 h 1210"/>
              <a:gd name="T112" fmla="*/ 31 w 1212"/>
              <a:gd name="T113" fmla="*/ 797 h 1210"/>
              <a:gd name="T114" fmla="*/ 19 w 1212"/>
              <a:gd name="T115" fmla="*/ 754 h 1210"/>
              <a:gd name="T116" fmla="*/ 9 w 1212"/>
              <a:gd name="T117" fmla="*/ 710 h 1210"/>
              <a:gd name="T118" fmla="*/ 1 w 1212"/>
              <a:gd name="T119" fmla="*/ 63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210">
                <a:moveTo>
                  <a:pt x="0" y="603"/>
                </a:moveTo>
                <a:lnTo>
                  <a:pt x="1" y="573"/>
                </a:lnTo>
                <a:lnTo>
                  <a:pt x="1" y="557"/>
                </a:lnTo>
                <a:lnTo>
                  <a:pt x="3" y="542"/>
                </a:lnTo>
                <a:lnTo>
                  <a:pt x="4" y="526"/>
                </a:lnTo>
                <a:lnTo>
                  <a:pt x="7" y="511"/>
                </a:lnTo>
                <a:lnTo>
                  <a:pt x="12" y="483"/>
                </a:lnTo>
                <a:lnTo>
                  <a:pt x="19" y="454"/>
                </a:lnTo>
                <a:lnTo>
                  <a:pt x="23" y="439"/>
                </a:lnTo>
                <a:lnTo>
                  <a:pt x="27" y="424"/>
                </a:lnTo>
                <a:lnTo>
                  <a:pt x="36" y="396"/>
                </a:lnTo>
                <a:lnTo>
                  <a:pt x="47" y="369"/>
                </a:lnTo>
                <a:lnTo>
                  <a:pt x="60" y="342"/>
                </a:lnTo>
                <a:lnTo>
                  <a:pt x="73" y="315"/>
                </a:lnTo>
                <a:lnTo>
                  <a:pt x="81" y="303"/>
                </a:lnTo>
                <a:lnTo>
                  <a:pt x="88" y="292"/>
                </a:lnTo>
                <a:lnTo>
                  <a:pt x="103" y="267"/>
                </a:lnTo>
                <a:lnTo>
                  <a:pt x="119" y="243"/>
                </a:lnTo>
                <a:lnTo>
                  <a:pt x="137" y="219"/>
                </a:lnTo>
                <a:lnTo>
                  <a:pt x="157" y="197"/>
                </a:lnTo>
                <a:lnTo>
                  <a:pt x="178" y="176"/>
                </a:lnTo>
                <a:lnTo>
                  <a:pt x="198" y="157"/>
                </a:lnTo>
                <a:lnTo>
                  <a:pt x="210" y="147"/>
                </a:lnTo>
                <a:lnTo>
                  <a:pt x="221" y="137"/>
                </a:lnTo>
                <a:lnTo>
                  <a:pt x="233" y="128"/>
                </a:lnTo>
                <a:lnTo>
                  <a:pt x="244" y="120"/>
                </a:lnTo>
                <a:lnTo>
                  <a:pt x="256" y="111"/>
                </a:lnTo>
                <a:lnTo>
                  <a:pt x="267" y="103"/>
                </a:lnTo>
                <a:lnTo>
                  <a:pt x="292" y="88"/>
                </a:lnTo>
                <a:lnTo>
                  <a:pt x="304" y="81"/>
                </a:lnTo>
                <a:lnTo>
                  <a:pt x="316" y="73"/>
                </a:lnTo>
                <a:lnTo>
                  <a:pt x="343" y="60"/>
                </a:lnTo>
                <a:lnTo>
                  <a:pt x="370" y="47"/>
                </a:lnTo>
                <a:lnTo>
                  <a:pt x="384" y="41"/>
                </a:lnTo>
                <a:lnTo>
                  <a:pt x="397" y="36"/>
                </a:lnTo>
                <a:lnTo>
                  <a:pt x="411" y="31"/>
                </a:lnTo>
                <a:lnTo>
                  <a:pt x="426" y="27"/>
                </a:lnTo>
                <a:lnTo>
                  <a:pt x="440" y="23"/>
                </a:lnTo>
                <a:lnTo>
                  <a:pt x="455" y="19"/>
                </a:lnTo>
                <a:lnTo>
                  <a:pt x="469" y="15"/>
                </a:lnTo>
                <a:lnTo>
                  <a:pt x="483" y="12"/>
                </a:lnTo>
                <a:lnTo>
                  <a:pt x="499" y="9"/>
                </a:lnTo>
                <a:lnTo>
                  <a:pt x="513" y="7"/>
                </a:lnTo>
                <a:lnTo>
                  <a:pt x="544" y="3"/>
                </a:lnTo>
                <a:lnTo>
                  <a:pt x="574" y="1"/>
                </a:lnTo>
                <a:lnTo>
                  <a:pt x="605" y="0"/>
                </a:lnTo>
                <a:lnTo>
                  <a:pt x="637" y="1"/>
                </a:lnTo>
                <a:lnTo>
                  <a:pt x="652" y="2"/>
                </a:lnTo>
                <a:lnTo>
                  <a:pt x="668" y="3"/>
                </a:lnTo>
                <a:lnTo>
                  <a:pt x="682" y="4"/>
                </a:lnTo>
                <a:lnTo>
                  <a:pt x="698" y="7"/>
                </a:lnTo>
                <a:lnTo>
                  <a:pt x="727" y="12"/>
                </a:lnTo>
                <a:lnTo>
                  <a:pt x="756" y="19"/>
                </a:lnTo>
                <a:lnTo>
                  <a:pt x="771" y="23"/>
                </a:lnTo>
                <a:lnTo>
                  <a:pt x="786" y="27"/>
                </a:lnTo>
                <a:lnTo>
                  <a:pt x="814" y="36"/>
                </a:lnTo>
                <a:lnTo>
                  <a:pt x="841" y="47"/>
                </a:lnTo>
                <a:lnTo>
                  <a:pt x="868" y="60"/>
                </a:lnTo>
                <a:lnTo>
                  <a:pt x="894" y="73"/>
                </a:lnTo>
                <a:lnTo>
                  <a:pt x="907" y="81"/>
                </a:lnTo>
                <a:lnTo>
                  <a:pt x="918" y="88"/>
                </a:lnTo>
                <a:lnTo>
                  <a:pt x="943" y="103"/>
                </a:lnTo>
                <a:lnTo>
                  <a:pt x="967" y="120"/>
                </a:lnTo>
                <a:lnTo>
                  <a:pt x="989" y="137"/>
                </a:lnTo>
                <a:lnTo>
                  <a:pt x="1012" y="157"/>
                </a:lnTo>
                <a:lnTo>
                  <a:pt x="1034" y="176"/>
                </a:lnTo>
                <a:lnTo>
                  <a:pt x="1053" y="197"/>
                </a:lnTo>
                <a:lnTo>
                  <a:pt x="1063" y="208"/>
                </a:lnTo>
                <a:lnTo>
                  <a:pt x="1073" y="219"/>
                </a:lnTo>
                <a:lnTo>
                  <a:pt x="1082" y="231"/>
                </a:lnTo>
                <a:lnTo>
                  <a:pt x="1090" y="243"/>
                </a:lnTo>
                <a:lnTo>
                  <a:pt x="1099" y="255"/>
                </a:lnTo>
                <a:lnTo>
                  <a:pt x="1107" y="267"/>
                </a:lnTo>
                <a:lnTo>
                  <a:pt x="1122" y="292"/>
                </a:lnTo>
                <a:lnTo>
                  <a:pt x="1129" y="303"/>
                </a:lnTo>
                <a:lnTo>
                  <a:pt x="1137" y="315"/>
                </a:lnTo>
                <a:lnTo>
                  <a:pt x="1150" y="342"/>
                </a:lnTo>
                <a:lnTo>
                  <a:pt x="1163" y="369"/>
                </a:lnTo>
                <a:lnTo>
                  <a:pt x="1168" y="382"/>
                </a:lnTo>
                <a:lnTo>
                  <a:pt x="1174" y="396"/>
                </a:lnTo>
                <a:lnTo>
                  <a:pt x="1179" y="411"/>
                </a:lnTo>
                <a:lnTo>
                  <a:pt x="1182" y="424"/>
                </a:lnTo>
                <a:lnTo>
                  <a:pt x="1187" y="439"/>
                </a:lnTo>
                <a:lnTo>
                  <a:pt x="1191" y="454"/>
                </a:lnTo>
                <a:lnTo>
                  <a:pt x="1195" y="468"/>
                </a:lnTo>
                <a:lnTo>
                  <a:pt x="1198" y="483"/>
                </a:lnTo>
                <a:lnTo>
                  <a:pt x="1201" y="498"/>
                </a:lnTo>
                <a:lnTo>
                  <a:pt x="1203" y="511"/>
                </a:lnTo>
                <a:lnTo>
                  <a:pt x="1207" y="542"/>
                </a:lnTo>
                <a:lnTo>
                  <a:pt x="1209" y="573"/>
                </a:lnTo>
                <a:lnTo>
                  <a:pt x="1211" y="603"/>
                </a:lnTo>
                <a:lnTo>
                  <a:pt x="1209" y="635"/>
                </a:lnTo>
                <a:lnTo>
                  <a:pt x="1208" y="651"/>
                </a:lnTo>
                <a:lnTo>
                  <a:pt x="1207" y="666"/>
                </a:lnTo>
                <a:lnTo>
                  <a:pt x="1206" y="682"/>
                </a:lnTo>
                <a:lnTo>
                  <a:pt x="1203" y="697"/>
                </a:lnTo>
                <a:lnTo>
                  <a:pt x="1198" y="725"/>
                </a:lnTo>
                <a:lnTo>
                  <a:pt x="1191" y="754"/>
                </a:lnTo>
                <a:lnTo>
                  <a:pt x="1187" y="769"/>
                </a:lnTo>
                <a:lnTo>
                  <a:pt x="1182" y="784"/>
                </a:lnTo>
                <a:lnTo>
                  <a:pt x="1174" y="812"/>
                </a:lnTo>
                <a:lnTo>
                  <a:pt x="1163" y="839"/>
                </a:lnTo>
                <a:lnTo>
                  <a:pt x="1150" y="866"/>
                </a:lnTo>
                <a:lnTo>
                  <a:pt x="1137" y="893"/>
                </a:lnTo>
                <a:lnTo>
                  <a:pt x="1129" y="905"/>
                </a:lnTo>
                <a:lnTo>
                  <a:pt x="1122" y="916"/>
                </a:lnTo>
                <a:lnTo>
                  <a:pt x="1107" y="941"/>
                </a:lnTo>
                <a:lnTo>
                  <a:pt x="1090" y="965"/>
                </a:lnTo>
                <a:lnTo>
                  <a:pt x="1073" y="989"/>
                </a:lnTo>
                <a:lnTo>
                  <a:pt x="1053" y="1011"/>
                </a:lnTo>
                <a:lnTo>
                  <a:pt x="1034" y="1032"/>
                </a:lnTo>
                <a:lnTo>
                  <a:pt x="1012" y="1051"/>
                </a:lnTo>
                <a:lnTo>
                  <a:pt x="1000" y="1061"/>
                </a:lnTo>
                <a:lnTo>
                  <a:pt x="989" y="1071"/>
                </a:lnTo>
                <a:lnTo>
                  <a:pt x="978" y="1080"/>
                </a:lnTo>
                <a:lnTo>
                  <a:pt x="967" y="1088"/>
                </a:lnTo>
                <a:lnTo>
                  <a:pt x="955" y="1097"/>
                </a:lnTo>
                <a:lnTo>
                  <a:pt x="943" y="1105"/>
                </a:lnTo>
                <a:lnTo>
                  <a:pt x="918" y="1120"/>
                </a:lnTo>
                <a:lnTo>
                  <a:pt x="907" y="1127"/>
                </a:lnTo>
                <a:lnTo>
                  <a:pt x="894" y="1135"/>
                </a:lnTo>
                <a:lnTo>
                  <a:pt x="868" y="1148"/>
                </a:lnTo>
                <a:lnTo>
                  <a:pt x="841" y="1161"/>
                </a:lnTo>
                <a:lnTo>
                  <a:pt x="827" y="1166"/>
                </a:lnTo>
                <a:lnTo>
                  <a:pt x="814" y="1172"/>
                </a:lnTo>
                <a:lnTo>
                  <a:pt x="799" y="1177"/>
                </a:lnTo>
                <a:lnTo>
                  <a:pt x="786" y="1181"/>
                </a:lnTo>
                <a:lnTo>
                  <a:pt x="771" y="1185"/>
                </a:lnTo>
                <a:lnTo>
                  <a:pt x="756" y="1189"/>
                </a:lnTo>
                <a:lnTo>
                  <a:pt x="741" y="1193"/>
                </a:lnTo>
                <a:lnTo>
                  <a:pt x="727" y="1196"/>
                </a:lnTo>
                <a:lnTo>
                  <a:pt x="712" y="1199"/>
                </a:lnTo>
                <a:lnTo>
                  <a:pt x="698" y="1201"/>
                </a:lnTo>
                <a:lnTo>
                  <a:pt x="668" y="1205"/>
                </a:lnTo>
                <a:lnTo>
                  <a:pt x="637" y="1207"/>
                </a:lnTo>
                <a:lnTo>
                  <a:pt x="605" y="1209"/>
                </a:lnTo>
                <a:lnTo>
                  <a:pt x="574" y="1207"/>
                </a:lnTo>
                <a:lnTo>
                  <a:pt x="558" y="1206"/>
                </a:lnTo>
                <a:lnTo>
                  <a:pt x="544" y="1205"/>
                </a:lnTo>
                <a:lnTo>
                  <a:pt x="528" y="1204"/>
                </a:lnTo>
                <a:lnTo>
                  <a:pt x="513" y="1201"/>
                </a:lnTo>
                <a:lnTo>
                  <a:pt x="483" y="1196"/>
                </a:lnTo>
                <a:lnTo>
                  <a:pt x="455" y="1189"/>
                </a:lnTo>
                <a:lnTo>
                  <a:pt x="440" y="1185"/>
                </a:lnTo>
                <a:lnTo>
                  <a:pt x="426" y="1181"/>
                </a:lnTo>
                <a:lnTo>
                  <a:pt x="397" y="1172"/>
                </a:lnTo>
                <a:lnTo>
                  <a:pt x="370" y="1161"/>
                </a:lnTo>
                <a:lnTo>
                  <a:pt x="343" y="1148"/>
                </a:lnTo>
                <a:lnTo>
                  <a:pt x="316" y="1135"/>
                </a:lnTo>
                <a:lnTo>
                  <a:pt x="304" y="1127"/>
                </a:lnTo>
                <a:lnTo>
                  <a:pt x="292" y="1120"/>
                </a:lnTo>
                <a:lnTo>
                  <a:pt x="267" y="1105"/>
                </a:lnTo>
                <a:lnTo>
                  <a:pt x="244" y="1088"/>
                </a:lnTo>
                <a:lnTo>
                  <a:pt x="221" y="1071"/>
                </a:lnTo>
                <a:lnTo>
                  <a:pt x="198" y="1051"/>
                </a:lnTo>
                <a:lnTo>
                  <a:pt x="178" y="1032"/>
                </a:lnTo>
                <a:lnTo>
                  <a:pt x="157" y="1011"/>
                </a:lnTo>
                <a:lnTo>
                  <a:pt x="147" y="1000"/>
                </a:lnTo>
                <a:lnTo>
                  <a:pt x="137" y="989"/>
                </a:lnTo>
                <a:lnTo>
                  <a:pt x="128" y="977"/>
                </a:lnTo>
                <a:lnTo>
                  <a:pt x="119" y="965"/>
                </a:lnTo>
                <a:lnTo>
                  <a:pt x="110" y="953"/>
                </a:lnTo>
                <a:lnTo>
                  <a:pt x="103" y="941"/>
                </a:lnTo>
                <a:lnTo>
                  <a:pt x="88" y="916"/>
                </a:lnTo>
                <a:lnTo>
                  <a:pt x="81" y="905"/>
                </a:lnTo>
                <a:lnTo>
                  <a:pt x="73" y="893"/>
                </a:lnTo>
                <a:lnTo>
                  <a:pt x="60" y="866"/>
                </a:lnTo>
                <a:lnTo>
                  <a:pt x="47" y="839"/>
                </a:lnTo>
                <a:lnTo>
                  <a:pt x="41" y="826"/>
                </a:lnTo>
                <a:lnTo>
                  <a:pt x="36" y="812"/>
                </a:lnTo>
                <a:lnTo>
                  <a:pt x="31" y="797"/>
                </a:lnTo>
                <a:lnTo>
                  <a:pt x="27" y="784"/>
                </a:lnTo>
                <a:lnTo>
                  <a:pt x="23" y="769"/>
                </a:lnTo>
                <a:lnTo>
                  <a:pt x="19" y="754"/>
                </a:lnTo>
                <a:lnTo>
                  <a:pt x="15" y="740"/>
                </a:lnTo>
                <a:lnTo>
                  <a:pt x="12" y="725"/>
                </a:lnTo>
                <a:lnTo>
                  <a:pt x="9" y="710"/>
                </a:lnTo>
                <a:lnTo>
                  <a:pt x="7" y="697"/>
                </a:lnTo>
                <a:lnTo>
                  <a:pt x="3" y="666"/>
                </a:lnTo>
                <a:lnTo>
                  <a:pt x="1" y="635"/>
                </a:lnTo>
                <a:lnTo>
                  <a:pt x="0" y="603"/>
                </a:lnTo>
              </a:path>
            </a:pathLst>
          </a:custGeom>
          <a:solidFill>
            <a:srgbClr val="4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0" name="Freeform 8"/>
          <p:cNvSpPr>
            <a:spLocks/>
          </p:cNvSpPr>
          <p:nvPr/>
        </p:nvSpPr>
        <p:spPr bwMode="auto">
          <a:xfrm>
            <a:off x="6656389" y="2259013"/>
            <a:ext cx="1920875" cy="1922462"/>
          </a:xfrm>
          <a:custGeom>
            <a:avLst/>
            <a:gdLst>
              <a:gd name="T0" fmla="*/ 262 w 1210"/>
              <a:gd name="T1" fmla="*/ 1104 h 1211"/>
              <a:gd name="T2" fmla="*/ 202 w 1210"/>
              <a:gd name="T3" fmla="*/ 1057 h 1211"/>
              <a:gd name="T4" fmla="*/ 159 w 1210"/>
              <a:gd name="T5" fmla="*/ 1016 h 1211"/>
              <a:gd name="T6" fmla="*/ 121 w 1210"/>
              <a:gd name="T7" fmla="*/ 970 h 1211"/>
              <a:gd name="T8" fmla="*/ 82 w 1210"/>
              <a:gd name="T9" fmla="*/ 909 h 1211"/>
              <a:gd name="T10" fmla="*/ 49 w 1210"/>
              <a:gd name="T11" fmla="*/ 844 h 1211"/>
              <a:gd name="T12" fmla="*/ 28 w 1210"/>
              <a:gd name="T13" fmla="*/ 790 h 1211"/>
              <a:gd name="T14" fmla="*/ 13 w 1210"/>
              <a:gd name="T15" fmla="*/ 733 h 1211"/>
              <a:gd name="T16" fmla="*/ 1 w 1210"/>
              <a:gd name="T17" fmla="*/ 647 h 1211"/>
              <a:gd name="T18" fmla="*/ 0 w 1210"/>
              <a:gd name="T19" fmla="*/ 587 h 1211"/>
              <a:gd name="T20" fmla="*/ 2 w 1210"/>
              <a:gd name="T21" fmla="*/ 543 h 1211"/>
              <a:gd name="T22" fmla="*/ 14 w 1210"/>
              <a:gd name="T23" fmla="*/ 472 h 1211"/>
              <a:gd name="T24" fmla="*/ 30 w 1210"/>
              <a:gd name="T25" fmla="*/ 413 h 1211"/>
              <a:gd name="T26" fmla="*/ 46 w 1210"/>
              <a:gd name="T27" fmla="*/ 371 h 1211"/>
              <a:gd name="T28" fmla="*/ 66 w 1210"/>
              <a:gd name="T29" fmla="*/ 328 h 1211"/>
              <a:gd name="T30" fmla="*/ 97 w 1210"/>
              <a:gd name="T31" fmla="*/ 276 h 1211"/>
              <a:gd name="T32" fmla="*/ 132 w 1210"/>
              <a:gd name="T33" fmla="*/ 227 h 1211"/>
              <a:gd name="T34" fmla="*/ 172 w 1210"/>
              <a:gd name="T35" fmla="*/ 181 h 1211"/>
              <a:gd name="T36" fmla="*/ 228 w 1210"/>
              <a:gd name="T37" fmla="*/ 131 h 1211"/>
              <a:gd name="T38" fmla="*/ 288 w 1210"/>
              <a:gd name="T39" fmla="*/ 89 h 1211"/>
              <a:gd name="T40" fmla="*/ 339 w 1210"/>
              <a:gd name="T41" fmla="*/ 61 h 1211"/>
              <a:gd name="T42" fmla="*/ 393 w 1210"/>
              <a:gd name="T43" fmla="*/ 39 h 1211"/>
              <a:gd name="T44" fmla="*/ 461 w 1210"/>
              <a:gd name="T45" fmla="*/ 17 h 1211"/>
              <a:gd name="T46" fmla="*/ 533 w 1210"/>
              <a:gd name="T47" fmla="*/ 4 h 1211"/>
              <a:gd name="T48" fmla="*/ 590 w 1210"/>
              <a:gd name="T49" fmla="*/ 0 h 1211"/>
              <a:gd name="T50" fmla="*/ 649 w 1210"/>
              <a:gd name="T51" fmla="*/ 2 h 1211"/>
              <a:gd name="T52" fmla="*/ 707 w 1210"/>
              <a:gd name="T53" fmla="*/ 9 h 1211"/>
              <a:gd name="T54" fmla="*/ 781 w 1210"/>
              <a:gd name="T55" fmla="*/ 26 h 1211"/>
              <a:gd name="T56" fmla="*/ 824 w 1210"/>
              <a:gd name="T57" fmla="*/ 41 h 1211"/>
              <a:gd name="T58" fmla="*/ 866 w 1210"/>
              <a:gd name="T59" fmla="*/ 60 h 1211"/>
              <a:gd name="T60" fmla="*/ 906 w 1210"/>
              <a:gd name="T61" fmla="*/ 82 h 1211"/>
              <a:gd name="T62" fmla="*/ 958 w 1210"/>
              <a:gd name="T63" fmla="*/ 114 h 1211"/>
              <a:gd name="T64" fmla="*/ 1017 w 1210"/>
              <a:gd name="T65" fmla="*/ 163 h 1211"/>
              <a:gd name="T66" fmla="*/ 1068 w 1210"/>
              <a:gd name="T67" fmla="*/ 217 h 1211"/>
              <a:gd name="T68" fmla="*/ 1104 w 1210"/>
              <a:gd name="T69" fmla="*/ 263 h 1211"/>
              <a:gd name="T70" fmla="*/ 1134 w 1210"/>
              <a:gd name="T71" fmla="*/ 312 h 1211"/>
              <a:gd name="T72" fmla="*/ 1165 w 1210"/>
              <a:gd name="T73" fmla="*/ 379 h 1211"/>
              <a:gd name="T74" fmla="*/ 1189 w 1210"/>
              <a:gd name="T75" fmla="*/ 447 h 1211"/>
              <a:gd name="T76" fmla="*/ 1201 w 1210"/>
              <a:gd name="T77" fmla="*/ 504 h 1211"/>
              <a:gd name="T78" fmla="*/ 1209 w 1210"/>
              <a:gd name="T79" fmla="*/ 576 h 1211"/>
              <a:gd name="T80" fmla="*/ 1209 w 1210"/>
              <a:gd name="T81" fmla="*/ 636 h 1211"/>
              <a:gd name="T82" fmla="*/ 1205 w 1210"/>
              <a:gd name="T83" fmla="*/ 681 h 1211"/>
              <a:gd name="T84" fmla="*/ 1186 w 1210"/>
              <a:gd name="T85" fmla="*/ 766 h 1211"/>
              <a:gd name="T86" fmla="*/ 1173 w 1210"/>
              <a:gd name="T87" fmla="*/ 811 h 1211"/>
              <a:gd name="T88" fmla="*/ 1156 w 1210"/>
              <a:gd name="T89" fmla="*/ 852 h 1211"/>
              <a:gd name="T90" fmla="*/ 1135 w 1210"/>
              <a:gd name="T91" fmla="*/ 894 h 1211"/>
              <a:gd name="T92" fmla="*/ 1104 w 1210"/>
              <a:gd name="T93" fmla="*/ 947 h 1211"/>
              <a:gd name="T94" fmla="*/ 1056 w 1210"/>
              <a:gd name="T95" fmla="*/ 1007 h 1211"/>
              <a:gd name="T96" fmla="*/ 1014 w 1210"/>
              <a:gd name="T97" fmla="*/ 1050 h 1211"/>
              <a:gd name="T98" fmla="*/ 969 w 1210"/>
              <a:gd name="T99" fmla="*/ 1088 h 1211"/>
              <a:gd name="T100" fmla="*/ 907 w 1210"/>
              <a:gd name="T101" fmla="*/ 1127 h 1211"/>
              <a:gd name="T102" fmla="*/ 844 w 1210"/>
              <a:gd name="T103" fmla="*/ 1160 h 1211"/>
              <a:gd name="T104" fmla="*/ 788 w 1210"/>
              <a:gd name="T105" fmla="*/ 1180 h 1211"/>
              <a:gd name="T106" fmla="*/ 732 w 1210"/>
              <a:gd name="T107" fmla="*/ 1196 h 1211"/>
              <a:gd name="T108" fmla="*/ 647 w 1210"/>
              <a:gd name="T109" fmla="*/ 1208 h 1211"/>
              <a:gd name="T110" fmla="*/ 588 w 1210"/>
              <a:gd name="T111" fmla="*/ 1210 h 1211"/>
              <a:gd name="T112" fmla="*/ 544 w 1210"/>
              <a:gd name="T113" fmla="*/ 1207 h 1211"/>
              <a:gd name="T114" fmla="*/ 471 w 1210"/>
              <a:gd name="T115" fmla="*/ 1195 h 1211"/>
              <a:gd name="T116" fmla="*/ 414 w 1210"/>
              <a:gd name="T117" fmla="*/ 1179 h 1211"/>
              <a:gd name="T118" fmla="*/ 371 w 1210"/>
              <a:gd name="T119" fmla="*/ 1163 h 1211"/>
              <a:gd name="T120" fmla="*/ 329 w 1210"/>
              <a:gd name="T121" fmla="*/ 114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0" h="1211">
                <a:moveTo>
                  <a:pt x="302" y="1129"/>
                </a:moveTo>
                <a:lnTo>
                  <a:pt x="276" y="1111"/>
                </a:lnTo>
                <a:lnTo>
                  <a:pt x="262" y="1104"/>
                </a:lnTo>
                <a:lnTo>
                  <a:pt x="250" y="1095"/>
                </a:lnTo>
                <a:lnTo>
                  <a:pt x="226" y="1077"/>
                </a:lnTo>
                <a:lnTo>
                  <a:pt x="202" y="1057"/>
                </a:lnTo>
                <a:lnTo>
                  <a:pt x="191" y="1048"/>
                </a:lnTo>
                <a:lnTo>
                  <a:pt x="180" y="1036"/>
                </a:lnTo>
                <a:lnTo>
                  <a:pt x="159" y="1016"/>
                </a:lnTo>
                <a:lnTo>
                  <a:pt x="140" y="992"/>
                </a:lnTo>
                <a:lnTo>
                  <a:pt x="130" y="981"/>
                </a:lnTo>
                <a:lnTo>
                  <a:pt x="121" y="970"/>
                </a:lnTo>
                <a:lnTo>
                  <a:pt x="104" y="946"/>
                </a:lnTo>
                <a:lnTo>
                  <a:pt x="89" y="921"/>
                </a:lnTo>
                <a:lnTo>
                  <a:pt x="82" y="909"/>
                </a:lnTo>
                <a:lnTo>
                  <a:pt x="74" y="897"/>
                </a:lnTo>
                <a:lnTo>
                  <a:pt x="61" y="871"/>
                </a:lnTo>
                <a:lnTo>
                  <a:pt x="49" y="844"/>
                </a:lnTo>
                <a:lnTo>
                  <a:pt x="43" y="830"/>
                </a:lnTo>
                <a:lnTo>
                  <a:pt x="38" y="817"/>
                </a:lnTo>
                <a:lnTo>
                  <a:pt x="28" y="790"/>
                </a:lnTo>
                <a:lnTo>
                  <a:pt x="20" y="762"/>
                </a:lnTo>
                <a:lnTo>
                  <a:pt x="17" y="747"/>
                </a:lnTo>
                <a:lnTo>
                  <a:pt x="13" y="733"/>
                </a:lnTo>
                <a:lnTo>
                  <a:pt x="7" y="705"/>
                </a:lnTo>
                <a:lnTo>
                  <a:pt x="3" y="677"/>
                </a:lnTo>
                <a:lnTo>
                  <a:pt x="1" y="647"/>
                </a:lnTo>
                <a:lnTo>
                  <a:pt x="0" y="633"/>
                </a:lnTo>
                <a:lnTo>
                  <a:pt x="0" y="618"/>
                </a:lnTo>
                <a:lnTo>
                  <a:pt x="0" y="587"/>
                </a:lnTo>
                <a:lnTo>
                  <a:pt x="0" y="573"/>
                </a:lnTo>
                <a:lnTo>
                  <a:pt x="1" y="558"/>
                </a:lnTo>
                <a:lnTo>
                  <a:pt x="2" y="543"/>
                </a:lnTo>
                <a:lnTo>
                  <a:pt x="3" y="528"/>
                </a:lnTo>
                <a:lnTo>
                  <a:pt x="8" y="501"/>
                </a:lnTo>
                <a:lnTo>
                  <a:pt x="14" y="472"/>
                </a:lnTo>
                <a:lnTo>
                  <a:pt x="22" y="443"/>
                </a:lnTo>
                <a:lnTo>
                  <a:pt x="25" y="428"/>
                </a:lnTo>
                <a:lnTo>
                  <a:pt x="30" y="413"/>
                </a:lnTo>
                <a:lnTo>
                  <a:pt x="35" y="400"/>
                </a:lnTo>
                <a:lnTo>
                  <a:pt x="40" y="385"/>
                </a:lnTo>
                <a:lnTo>
                  <a:pt x="46" y="371"/>
                </a:lnTo>
                <a:lnTo>
                  <a:pt x="52" y="357"/>
                </a:lnTo>
                <a:lnTo>
                  <a:pt x="58" y="343"/>
                </a:lnTo>
                <a:lnTo>
                  <a:pt x="66" y="328"/>
                </a:lnTo>
                <a:lnTo>
                  <a:pt x="73" y="315"/>
                </a:lnTo>
                <a:lnTo>
                  <a:pt x="81" y="303"/>
                </a:lnTo>
                <a:lnTo>
                  <a:pt x="97" y="276"/>
                </a:lnTo>
                <a:lnTo>
                  <a:pt x="104" y="263"/>
                </a:lnTo>
                <a:lnTo>
                  <a:pt x="114" y="250"/>
                </a:lnTo>
                <a:lnTo>
                  <a:pt x="132" y="227"/>
                </a:lnTo>
                <a:lnTo>
                  <a:pt x="152" y="203"/>
                </a:lnTo>
                <a:lnTo>
                  <a:pt x="162" y="191"/>
                </a:lnTo>
                <a:lnTo>
                  <a:pt x="172" y="181"/>
                </a:lnTo>
                <a:lnTo>
                  <a:pt x="194" y="160"/>
                </a:lnTo>
                <a:lnTo>
                  <a:pt x="216" y="141"/>
                </a:lnTo>
                <a:lnTo>
                  <a:pt x="228" y="131"/>
                </a:lnTo>
                <a:lnTo>
                  <a:pt x="239" y="121"/>
                </a:lnTo>
                <a:lnTo>
                  <a:pt x="264" y="104"/>
                </a:lnTo>
                <a:lnTo>
                  <a:pt x="288" y="89"/>
                </a:lnTo>
                <a:lnTo>
                  <a:pt x="301" y="82"/>
                </a:lnTo>
                <a:lnTo>
                  <a:pt x="313" y="74"/>
                </a:lnTo>
                <a:lnTo>
                  <a:pt x="339" y="61"/>
                </a:lnTo>
                <a:lnTo>
                  <a:pt x="364" y="50"/>
                </a:lnTo>
                <a:lnTo>
                  <a:pt x="378" y="44"/>
                </a:lnTo>
                <a:lnTo>
                  <a:pt x="393" y="39"/>
                </a:lnTo>
                <a:lnTo>
                  <a:pt x="420" y="29"/>
                </a:lnTo>
                <a:lnTo>
                  <a:pt x="448" y="20"/>
                </a:lnTo>
                <a:lnTo>
                  <a:pt x="461" y="17"/>
                </a:lnTo>
                <a:lnTo>
                  <a:pt x="476" y="14"/>
                </a:lnTo>
                <a:lnTo>
                  <a:pt x="503" y="8"/>
                </a:lnTo>
                <a:lnTo>
                  <a:pt x="533" y="4"/>
                </a:lnTo>
                <a:lnTo>
                  <a:pt x="562" y="1"/>
                </a:lnTo>
                <a:lnTo>
                  <a:pt x="576" y="1"/>
                </a:lnTo>
                <a:lnTo>
                  <a:pt x="590" y="0"/>
                </a:lnTo>
                <a:lnTo>
                  <a:pt x="620" y="0"/>
                </a:lnTo>
                <a:lnTo>
                  <a:pt x="635" y="1"/>
                </a:lnTo>
                <a:lnTo>
                  <a:pt x="649" y="2"/>
                </a:lnTo>
                <a:lnTo>
                  <a:pt x="664" y="3"/>
                </a:lnTo>
                <a:lnTo>
                  <a:pt x="679" y="4"/>
                </a:lnTo>
                <a:lnTo>
                  <a:pt x="707" y="9"/>
                </a:lnTo>
                <a:lnTo>
                  <a:pt x="737" y="14"/>
                </a:lnTo>
                <a:lnTo>
                  <a:pt x="766" y="22"/>
                </a:lnTo>
                <a:lnTo>
                  <a:pt x="781" y="26"/>
                </a:lnTo>
                <a:lnTo>
                  <a:pt x="794" y="30"/>
                </a:lnTo>
                <a:lnTo>
                  <a:pt x="809" y="36"/>
                </a:lnTo>
                <a:lnTo>
                  <a:pt x="824" y="41"/>
                </a:lnTo>
                <a:lnTo>
                  <a:pt x="837" y="47"/>
                </a:lnTo>
                <a:lnTo>
                  <a:pt x="852" y="53"/>
                </a:lnTo>
                <a:lnTo>
                  <a:pt x="866" y="60"/>
                </a:lnTo>
                <a:lnTo>
                  <a:pt x="879" y="66"/>
                </a:lnTo>
                <a:lnTo>
                  <a:pt x="894" y="73"/>
                </a:lnTo>
                <a:lnTo>
                  <a:pt x="906" y="82"/>
                </a:lnTo>
                <a:lnTo>
                  <a:pt x="932" y="98"/>
                </a:lnTo>
                <a:lnTo>
                  <a:pt x="946" y="105"/>
                </a:lnTo>
                <a:lnTo>
                  <a:pt x="958" y="114"/>
                </a:lnTo>
                <a:lnTo>
                  <a:pt x="982" y="132"/>
                </a:lnTo>
                <a:lnTo>
                  <a:pt x="1006" y="152"/>
                </a:lnTo>
                <a:lnTo>
                  <a:pt x="1017" y="163"/>
                </a:lnTo>
                <a:lnTo>
                  <a:pt x="1028" y="173"/>
                </a:lnTo>
                <a:lnTo>
                  <a:pt x="1049" y="195"/>
                </a:lnTo>
                <a:lnTo>
                  <a:pt x="1068" y="217"/>
                </a:lnTo>
                <a:lnTo>
                  <a:pt x="1078" y="228"/>
                </a:lnTo>
                <a:lnTo>
                  <a:pt x="1087" y="240"/>
                </a:lnTo>
                <a:lnTo>
                  <a:pt x="1104" y="263"/>
                </a:lnTo>
                <a:lnTo>
                  <a:pt x="1119" y="289"/>
                </a:lnTo>
                <a:lnTo>
                  <a:pt x="1126" y="301"/>
                </a:lnTo>
                <a:lnTo>
                  <a:pt x="1134" y="312"/>
                </a:lnTo>
                <a:lnTo>
                  <a:pt x="1147" y="338"/>
                </a:lnTo>
                <a:lnTo>
                  <a:pt x="1159" y="365"/>
                </a:lnTo>
                <a:lnTo>
                  <a:pt x="1165" y="379"/>
                </a:lnTo>
                <a:lnTo>
                  <a:pt x="1170" y="392"/>
                </a:lnTo>
                <a:lnTo>
                  <a:pt x="1180" y="420"/>
                </a:lnTo>
                <a:lnTo>
                  <a:pt x="1189" y="447"/>
                </a:lnTo>
                <a:lnTo>
                  <a:pt x="1191" y="462"/>
                </a:lnTo>
                <a:lnTo>
                  <a:pt x="1195" y="477"/>
                </a:lnTo>
                <a:lnTo>
                  <a:pt x="1201" y="504"/>
                </a:lnTo>
                <a:lnTo>
                  <a:pt x="1205" y="532"/>
                </a:lnTo>
                <a:lnTo>
                  <a:pt x="1207" y="562"/>
                </a:lnTo>
                <a:lnTo>
                  <a:pt x="1209" y="576"/>
                </a:lnTo>
                <a:lnTo>
                  <a:pt x="1209" y="591"/>
                </a:lnTo>
                <a:lnTo>
                  <a:pt x="1209" y="622"/>
                </a:lnTo>
                <a:lnTo>
                  <a:pt x="1209" y="636"/>
                </a:lnTo>
                <a:lnTo>
                  <a:pt x="1207" y="651"/>
                </a:lnTo>
                <a:lnTo>
                  <a:pt x="1206" y="666"/>
                </a:lnTo>
                <a:lnTo>
                  <a:pt x="1205" y="681"/>
                </a:lnTo>
                <a:lnTo>
                  <a:pt x="1200" y="709"/>
                </a:lnTo>
                <a:lnTo>
                  <a:pt x="1194" y="738"/>
                </a:lnTo>
                <a:lnTo>
                  <a:pt x="1186" y="766"/>
                </a:lnTo>
                <a:lnTo>
                  <a:pt x="1183" y="781"/>
                </a:lnTo>
                <a:lnTo>
                  <a:pt x="1178" y="796"/>
                </a:lnTo>
                <a:lnTo>
                  <a:pt x="1173" y="811"/>
                </a:lnTo>
                <a:lnTo>
                  <a:pt x="1168" y="824"/>
                </a:lnTo>
                <a:lnTo>
                  <a:pt x="1162" y="839"/>
                </a:lnTo>
                <a:lnTo>
                  <a:pt x="1156" y="852"/>
                </a:lnTo>
                <a:lnTo>
                  <a:pt x="1150" y="867"/>
                </a:lnTo>
                <a:lnTo>
                  <a:pt x="1142" y="881"/>
                </a:lnTo>
                <a:lnTo>
                  <a:pt x="1135" y="894"/>
                </a:lnTo>
                <a:lnTo>
                  <a:pt x="1127" y="908"/>
                </a:lnTo>
                <a:lnTo>
                  <a:pt x="1111" y="933"/>
                </a:lnTo>
                <a:lnTo>
                  <a:pt x="1104" y="947"/>
                </a:lnTo>
                <a:lnTo>
                  <a:pt x="1095" y="959"/>
                </a:lnTo>
                <a:lnTo>
                  <a:pt x="1076" y="984"/>
                </a:lnTo>
                <a:lnTo>
                  <a:pt x="1056" y="1007"/>
                </a:lnTo>
                <a:lnTo>
                  <a:pt x="1046" y="1018"/>
                </a:lnTo>
                <a:lnTo>
                  <a:pt x="1036" y="1029"/>
                </a:lnTo>
                <a:lnTo>
                  <a:pt x="1014" y="1050"/>
                </a:lnTo>
                <a:lnTo>
                  <a:pt x="992" y="1070"/>
                </a:lnTo>
                <a:lnTo>
                  <a:pt x="980" y="1078"/>
                </a:lnTo>
                <a:lnTo>
                  <a:pt x="969" y="1088"/>
                </a:lnTo>
                <a:lnTo>
                  <a:pt x="944" y="1105"/>
                </a:lnTo>
                <a:lnTo>
                  <a:pt x="920" y="1120"/>
                </a:lnTo>
                <a:lnTo>
                  <a:pt x="907" y="1127"/>
                </a:lnTo>
                <a:lnTo>
                  <a:pt x="896" y="1135"/>
                </a:lnTo>
                <a:lnTo>
                  <a:pt x="869" y="1148"/>
                </a:lnTo>
                <a:lnTo>
                  <a:pt x="844" y="1160"/>
                </a:lnTo>
                <a:lnTo>
                  <a:pt x="830" y="1165"/>
                </a:lnTo>
                <a:lnTo>
                  <a:pt x="817" y="1171"/>
                </a:lnTo>
                <a:lnTo>
                  <a:pt x="788" y="1180"/>
                </a:lnTo>
                <a:lnTo>
                  <a:pt x="760" y="1189"/>
                </a:lnTo>
                <a:lnTo>
                  <a:pt x="747" y="1192"/>
                </a:lnTo>
                <a:lnTo>
                  <a:pt x="732" y="1196"/>
                </a:lnTo>
                <a:lnTo>
                  <a:pt x="705" y="1201"/>
                </a:lnTo>
                <a:lnTo>
                  <a:pt x="675" y="1206"/>
                </a:lnTo>
                <a:lnTo>
                  <a:pt x="647" y="1208"/>
                </a:lnTo>
                <a:lnTo>
                  <a:pt x="632" y="1210"/>
                </a:lnTo>
                <a:lnTo>
                  <a:pt x="618" y="1210"/>
                </a:lnTo>
                <a:lnTo>
                  <a:pt x="588" y="1210"/>
                </a:lnTo>
                <a:lnTo>
                  <a:pt x="573" y="1208"/>
                </a:lnTo>
                <a:lnTo>
                  <a:pt x="559" y="1208"/>
                </a:lnTo>
                <a:lnTo>
                  <a:pt x="544" y="1207"/>
                </a:lnTo>
                <a:lnTo>
                  <a:pt x="529" y="1205"/>
                </a:lnTo>
                <a:lnTo>
                  <a:pt x="501" y="1201"/>
                </a:lnTo>
                <a:lnTo>
                  <a:pt x="471" y="1195"/>
                </a:lnTo>
                <a:lnTo>
                  <a:pt x="442" y="1187"/>
                </a:lnTo>
                <a:lnTo>
                  <a:pt x="428" y="1184"/>
                </a:lnTo>
                <a:lnTo>
                  <a:pt x="414" y="1179"/>
                </a:lnTo>
                <a:lnTo>
                  <a:pt x="399" y="1174"/>
                </a:lnTo>
                <a:lnTo>
                  <a:pt x="385" y="1168"/>
                </a:lnTo>
                <a:lnTo>
                  <a:pt x="371" y="1163"/>
                </a:lnTo>
                <a:lnTo>
                  <a:pt x="357" y="1157"/>
                </a:lnTo>
                <a:lnTo>
                  <a:pt x="342" y="1149"/>
                </a:lnTo>
                <a:lnTo>
                  <a:pt x="329" y="1143"/>
                </a:lnTo>
                <a:lnTo>
                  <a:pt x="315" y="1136"/>
                </a:lnTo>
                <a:lnTo>
                  <a:pt x="302" y="1129"/>
                </a:lnTo>
              </a:path>
            </a:pathLst>
          </a:custGeom>
          <a:solidFill>
            <a:srgbClr val="4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1" name="Freeform 9"/>
          <p:cNvSpPr>
            <a:spLocks/>
          </p:cNvSpPr>
          <p:nvPr/>
        </p:nvSpPr>
        <p:spPr bwMode="auto">
          <a:xfrm>
            <a:off x="5878514" y="922338"/>
            <a:ext cx="1925637" cy="1924050"/>
          </a:xfrm>
          <a:custGeom>
            <a:avLst/>
            <a:gdLst>
              <a:gd name="T0" fmla="*/ 854 w 1213"/>
              <a:gd name="T1" fmla="*/ 1156 h 1212"/>
              <a:gd name="T2" fmla="*/ 768 w 1213"/>
              <a:gd name="T3" fmla="*/ 1188 h 1212"/>
              <a:gd name="T4" fmla="*/ 725 w 1213"/>
              <a:gd name="T5" fmla="*/ 1198 h 1212"/>
              <a:gd name="T6" fmla="*/ 682 w 1213"/>
              <a:gd name="T7" fmla="*/ 1206 h 1212"/>
              <a:gd name="T8" fmla="*/ 593 w 1213"/>
              <a:gd name="T9" fmla="*/ 1211 h 1212"/>
              <a:gd name="T10" fmla="*/ 521 w 1213"/>
              <a:gd name="T11" fmla="*/ 1204 h 1212"/>
              <a:gd name="T12" fmla="*/ 449 w 1213"/>
              <a:gd name="T13" fmla="*/ 1190 h 1212"/>
              <a:gd name="T14" fmla="*/ 394 w 1213"/>
              <a:gd name="T15" fmla="*/ 1171 h 1212"/>
              <a:gd name="T16" fmla="*/ 314 w 1213"/>
              <a:gd name="T17" fmla="*/ 1136 h 1212"/>
              <a:gd name="T18" fmla="*/ 265 w 1213"/>
              <a:gd name="T19" fmla="*/ 1106 h 1212"/>
              <a:gd name="T20" fmla="*/ 218 w 1213"/>
              <a:gd name="T21" fmla="*/ 1069 h 1212"/>
              <a:gd name="T22" fmla="*/ 163 w 1213"/>
              <a:gd name="T23" fmla="*/ 1019 h 1212"/>
              <a:gd name="T24" fmla="*/ 124 w 1213"/>
              <a:gd name="T25" fmla="*/ 972 h 1212"/>
              <a:gd name="T26" fmla="*/ 98 w 1213"/>
              <a:gd name="T27" fmla="*/ 934 h 1212"/>
              <a:gd name="T28" fmla="*/ 54 w 1213"/>
              <a:gd name="T29" fmla="*/ 853 h 1212"/>
              <a:gd name="T30" fmla="*/ 22 w 1213"/>
              <a:gd name="T31" fmla="*/ 767 h 1212"/>
              <a:gd name="T32" fmla="*/ 12 w 1213"/>
              <a:gd name="T33" fmla="*/ 722 h 1212"/>
              <a:gd name="T34" fmla="*/ 4 w 1213"/>
              <a:gd name="T35" fmla="*/ 681 h 1212"/>
              <a:gd name="T36" fmla="*/ 0 w 1213"/>
              <a:gd name="T37" fmla="*/ 592 h 1212"/>
              <a:gd name="T38" fmla="*/ 6 w 1213"/>
              <a:gd name="T39" fmla="*/ 518 h 1212"/>
              <a:gd name="T40" fmla="*/ 20 w 1213"/>
              <a:gd name="T41" fmla="*/ 448 h 1212"/>
              <a:gd name="T42" fmla="*/ 39 w 1213"/>
              <a:gd name="T43" fmla="*/ 393 h 1212"/>
              <a:gd name="T44" fmla="*/ 74 w 1213"/>
              <a:gd name="T45" fmla="*/ 313 h 1212"/>
              <a:gd name="T46" fmla="*/ 104 w 1213"/>
              <a:gd name="T47" fmla="*/ 264 h 1212"/>
              <a:gd name="T48" fmla="*/ 141 w 1213"/>
              <a:gd name="T49" fmla="*/ 217 h 1212"/>
              <a:gd name="T50" fmla="*/ 192 w 1213"/>
              <a:gd name="T51" fmla="*/ 162 h 1212"/>
              <a:gd name="T52" fmla="*/ 239 w 1213"/>
              <a:gd name="T53" fmla="*/ 122 h 1212"/>
              <a:gd name="T54" fmla="*/ 277 w 1213"/>
              <a:gd name="T55" fmla="*/ 98 h 1212"/>
              <a:gd name="T56" fmla="*/ 358 w 1213"/>
              <a:gd name="T57" fmla="*/ 52 h 1212"/>
              <a:gd name="T58" fmla="*/ 444 w 1213"/>
              <a:gd name="T59" fmla="*/ 22 h 1212"/>
              <a:gd name="T60" fmla="*/ 489 w 1213"/>
              <a:gd name="T61" fmla="*/ 11 h 1212"/>
              <a:gd name="T62" fmla="*/ 531 w 1213"/>
              <a:gd name="T63" fmla="*/ 4 h 1212"/>
              <a:gd name="T64" fmla="*/ 619 w 1213"/>
              <a:gd name="T65" fmla="*/ 0 h 1212"/>
              <a:gd name="T66" fmla="*/ 693 w 1213"/>
              <a:gd name="T67" fmla="*/ 6 h 1212"/>
              <a:gd name="T68" fmla="*/ 763 w 1213"/>
              <a:gd name="T69" fmla="*/ 20 h 1212"/>
              <a:gd name="T70" fmla="*/ 818 w 1213"/>
              <a:gd name="T71" fmla="*/ 38 h 1212"/>
              <a:gd name="T72" fmla="*/ 898 w 1213"/>
              <a:gd name="T73" fmla="*/ 74 h 1212"/>
              <a:gd name="T74" fmla="*/ 947 w 1213"/>
              <a:gd name="T75" fmla="*/ 104 h 1212"/>
              <a:gd name="T76" fmla="*/ 994 w 1213"/>
              <a:gd name="T77" fmla="*/ 140 h 1212"/>
              <a:gd name="T78" fmla="*/ 1049 w 1213"/>
              <a:gd name="T79" fmla="*/ 191 h 1212"/>
              <a:gd name="T80" fmla="*/ 1089 w 1213"/>
              <a:gd name="T81" fmla="*/ 238 h 1212"/>
              <a:gd name="T82" fmla="*/ 1113 w 1213"/>
              <a:gd name="T83" fmla="*/ 276 h 1212"/>
              <a:gd name="T84" fmla="*/ 1159 w 1213"/>
              <a:gd name="T85" fmla="*/ 357 h 1212"/>
              <a:gd name="T86" fmla="*/ 1189 w 1213"/>
              <a:gd name="T87" fmla="*/ 443 h 1212"/>
              <a:gd name="T88" fmla="*/ 1200 w 1213"/>
              <a:gd name="T89" fmla="*/ 486 h 1212"/>
              <a:gd name="T90" fmla="*/ 1207 w 1213"/>
              <a:gd name="T91" fmla="*/ 529 h 1212"/>
              <a:gd name="T92" fmla="*/ 1212 w 1213"/>
              <a:gd name="T93" fmla="*/ 618 h 1212"/>
              <a:gd name="T94" fmla="*/ 1205 w 1213"/>
              <a:gd name="T95" fmla="*/ 690 h 1212"/>
              <a:gd name="T96" fmla="*/ 1191 w 1213"/>
              <a:gd name="T97" fmla="*/ 762 h 1212"/>
              <a:gd name="T98" fmla="*/ 1173 w 1213"/>
              <a:gd name="T99" fmla="*/ 817 h 1212"/>
              <a:gd name="T100" fmla="*/ 1137 w 1213"/>
              <a:gd name="T101" fmla="*/ 897 h 1212"/>
              <a:gd name="T102" fmla="*/ 1107 w 1213"/>
              <a:gd name="T103" fmla="*/ 946 h 1212"/>
              <a:gd name="T104" fmla="*/ 1071 w 1213"/>
              <a:gd name="T105" fmla="*/ 993 h 1212"/>
              <a:gd name="T106" fmla="*/ 1020 w 1213"/>
              <a:gd name="T107" fmla="*/ 1047 h 1212"/>
              <a:gd name="T108" fmla="*/ 973 w 1213"/>
              <a:gd name="T109" fmla="*/ 1086 h 1212"/>
              <a:gd name="T110" fmla="*/ 935 w 1213"/>
              <a:gd name="T111" fmla="*/ 11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3" h="1212">
                <a:moveTo>
                  <a:pt x="909" y="1128"/>
                </a:moveTo>
                <a:lnTo>
                  <a:pt x="882" y="1144"/>
                </a:lnTo>
                <a:lnTo>
                  <a:pt x="854" y="1156"/>
                </a:lnTo>
                <a:lnTo>
                  <a:pt x="826" y="1169"/>
                </a:lnTo>
                <a:lnTo>
                  <a:pt x="797" y="1180"/>
                </a:lnTo>
                <a:lnTo>
                  <a:pt x="768" y="1188"/>
                </a:lnTo>
                <a:lnTo>
                  <a:pt x="753" y="1192"/>
                </a:lnTo>
                <a:lnTo>
                  <a:pt x="739" y="1196"/>
                </a:lnTo>
                <a:lnTo>
                  <a:pt x="725" y="1198"/>
                </a:lnTo>
                <a:lnTo>
                  <a:pt x="710" y="1201"/>
                </a:lnTo>
                <a:lnTo>
                  <a:pt x="696" y="1203"/>
                </a:lnTo>
                <a:lnTo>
                  <a:pt x="682" y="1206"/>
                </a:lnTo>
                <a:lnTo>
                  <a:pt x="652" y="1208"/>
                </a:lnTo>
                <a:lnTo>
                  <a:pt x="623" y="1211"/>
                </a:lnTo>
                <a:lnTo>
                  <a:pt x="593" y="1211"/>
                </a:lnTo>
                <a:lnTo>
                  <a:pt x="564" y="1209"/>
                </a:lnTo>
                <a:lnTo>
                  <a:pt x="534" y="1206"/>
                </a:lnTo>
                <a:lnTo>
                  <a:pt x="521" y="1204"/>
                </a:lnTo>
                <a:lnTo>
                  <a:pt x="506" y="1202"/>
                </a:lnTo>
                <a:lnTo>
                  <a:pt x="479" y="1196"/>
                </a:lnTo>
                <a:lnTo>
                  <a:pt x="449" y="1190"/>
                </a:lnTo>
                <a:lnTo>
                  <a:pt x="436" y="1186"/>
                </a:lnTo>
                <a:lnTo>
                  <a:pt x="422" y="1181"/>
                </a:lnTo>
                <a:lnTo>
                  <a:pt x="394" y="1171"/>
                </a:lnTo>
                <a:lnTo>
                  <a:pt x="367" y="1160"/>
                </a:lnTo>
                <a:lnTo>
                  <a:pt x="340" y="1149"/>
                </a:lnTo>
                <a:lnTo>
                  <a:pt x="314" y="1136"/>
                </a:lnTo>
                <a:lnTo>
                  <a:pt x="303" y="1128"/>
                </a:lnTo>
                <a:lnTo>
                  <a:pt x="291" y="1121"/>
                </a:lnTo>
                <a:lnTo>
                  <a:pt x="265" y="1106"/>
                </a:lnTo>
                <a:lnTo>
                  <a:pt x="242" y="1089"/>
                </a:lnTo>
                <a:lnTo>
                  <a:pt x="229" y="1079"/>
                </a:lnTo>
                <a:lnTo>
                  <a:pt x="218" y="1069"/>
                </a:lnTo>
                <a:lnTo>
                  <a:pt x="196" y="1049"/>
                </a:lnTo>
                <a:lnTo>
                  <a:pt x="174" y="1029"/>
                </a:lnTo>
                <a:lnTo>
                  <a:pt x="163" y="1019"/>
                </a:lnTo>
                <a:lnTo>
                  <a:pt x="152" y="1006"/>
                </a:lnTo>
                <a:lnTo>
                  <a:pt x="132" y="983"/>
                </a:lnTo>
                <a:lnTo>
                  <a:pt x="124" y="972"/>
                </a:lnTo>
                <a:lnTo>
                  <a:pt x="114" y="960"/>
                </a:lnTo>
                <a:lnTo>
                  <a:pt x="105" y="946"/>
                </a:lnTo>
                <a:lnTo>
                  <a:pt x="98" y="934"/>
                </a:lnTo>
                <a:lnTo>
                  <a:pt x="82" y="908"/>
                </a:lnTo>
                <a:lnTo>
                  <a:pt x="66" y="881"/>
                </a:lnTo>
                <a:lnTo>
                  <a:pt x="54" y="853"/>
                </a:lnTo>
                <a:lnTo>
                  <a:pt x="41" y="824"/>
                </a:lnTo>
                <a:lnTo>
                  <a:pt x="30" y="796"/>
                </a:lnTo>
                <a:lnTo>
                  <a:pt x="22" y="767"/>
                </a:lnTo>
                <a:lnTo>
                  <a:pt x="18" y="752"/>
                </a:lnTo>
                <a:lnTo>
                  <a:pt x="14" y="737"/>
                </a:lnTo>
                <a:lnTo>
                  <a:pt x="12" y="722"/>
                </a:lnTo>
                <a:lnTo>
                  <a:pt x="9" y="708"/>
                </a:lnTo>
                <a:lnTo>
                  <a:pt x="7" y="695"/>
                </a:lnTo>
                <a:lnTo>
                  <a:pt x="4" y="681"/>
                </a:lnTo>
                <a:lnTo>
                  <a:pt x="2" y="651"/>
                </a:lnTo>
                <a:lnTo>
                  <a:pt x="0" y="622"/>
                </a:lnTo>
                <a:lnTo>
                  <a:pt x="0" y="592"/>
                </a:lnTo>
                <a:lnTo>
                  <a:pt x="1" y="563"/>
                </a:lnTo>
                <a:lnTo>
                  <a:pt x="4" y="533"/>
                </a:lnTo>
                <a:lnTo>
                  <a:pt x="6" y="518"/>
                </a:lnTo>
                <a:lnTo>
                  <a:pt x="8" y="505"/>
                </a:lnTo>
                <a:lnTo>
                  <a:pt x="14" y="477"/>
                </a:lnTo>
                <a:lnTo>
                  <a:pt x="20" y="448"/>
                </a:lnTo>
                <a:lnTo>
                  <a:pt x="24" y="435"/>
                </a:lnTo>
                <a:lnTo>
                  <a:pt x="29" y="420"/>
                </a:lnTo>
                <a:lnTo>
                  <a:pt x="39" y="393"/>
                </a:lnTo>
                <a:lnTo>
                  <a:pt x="50" y="366"/>
                </a:lnTo>
                <a:lnTo>
                  <a:pt x="61" y="339"/>
                </a:lnTo>
                <a:lnTo>
                  <a:pt x="74" y="313"/>
                </a:lnTo>
                <a:lnTo>
                  <a:pt x="82" y="301"/>
                </a:lnTo>
                <a:lnTo>
                  <a:pt x="89" y="288"/>
                </a:lnTo>
                <a:lnTo>
                  <a:pt x="104" y="264"/>
                </a:lnTo>
                <a:lnTo>
                  <a:pt x="121" y="239"/>
                </a:lnTo>
                <a:lnTo>
                  <a:pt x="131" y="228"/>
                </a:lnTo>
                <a:lnTo>
                  <a:pt x="141" y="217"/>
                </a:lnTo>
                <a:lnTo>
                  <a:pt x="161" y="194"/>
                </a:lnTo>
                <a:lnTo>
                  <a:pt x="183" y="173"/>
                </a:lnTo>
                <a:lnTo>
                  <a:pt x="192" y="162"/>
                </a:lnTo>
                <a:lnTo>
                  <a:pt x="205" y="152"/>
                </a:lnTo>
                <a:lnTo>
                  <a:pt x="228" y="132"/>
                </a:lnTo>
                <a:lnTo>
                  <a:pt x="239" y="122"/>
                </a:lnTo>
                <a:lnTo>
                  <a:pt x="251" y="114"/>
                </a:lnTo>
                <a:lnTo>
                  <a:pt x="265" y="105"/>
                </a:lnTo>
                <a:lnTo>
                  <a:pt x="277" y="98"/>
                </a:lnTo>
                <a:lnTo>
                  <a:pt x="303" y="81"/>
                </a:lnTo>
                <a:lnTo>
                  <a:pt x="330" y="66"/>
                </a:lnTo>
                <a:lnTo>
                  <a:pt x="358" y="52"/>
                </a:lnTo>
                <a:lnTo>
                  <a:pt x="387" y="41"/>
                </a:lnTo>
                <a:lnTo>
                  <a:pt x="415" y="30"/>
                </a:lnTo>
                <a:lnTo>
                  <a:pt x="444" y="22"/>
                </a:lnTo>
                <a:lnTo>
                  <a:pt x="459" y="18"/>
                </a:lnTo>
                <a:lnTo>
                  <a:pt x="474" y="14"/>
                </a:lnTo>
                <a:lnTo>
                  <a:pt x="489" y="11"/>
                </a:lnTo>
                <a:lnTo>
                  <a:pt x="503" y="8"/>
                </a:lnTo>
                <a:lnTo>
                  <a:pt x="516" y="6"/>
                </a:lnTo>
                <a:lnTo>
                  <a:pt x="531" y="4"/>
                </a:lnTo>
                <a:lnTo>
                  <a:pt x="560" y="1"/>
                </a:lnTo>
                <a:lnTo>
                  <a:pt x="590" y="0"/>
                </a:lnTo>
                <a:lnTo>
                  <a:pt x="619" y="0"/>
                </a:lnTo>
                <a:lnTo>
                  <a:pt x="649" y="1"/>
                </a:lnTo>
                <a:lnTo>
                  <a:pt x="678" y="3"/>
                </a:lnTo>
                <a:lnTo>
                  <a:pt x="693" y="6"/>
                </a:lnTo>
                <a:lnTo>
                  <a:pt x="706" y="8"/>
                </a:lnTo>
                <a:lnTo>
                  <a:pt x="735" y="13"/>
                </a:lnTo>
                <a:lnTo>
                  <a:pt x="763" y="20"/>
                </a:lnTo>
                <a:lnTo>
                  <a:pt x="776" y="24"/>
                </a:lnTo>
                <a:lnTo>
                  <a:pt x="791" y="29"/>
                </a:lnTo>
                <a:lnTo>
                  <a:pt x="818" y="38"/>
                </a:lnTo>
                <a:lnTo>
                  <a:pt x="845" y="49"/>
                </a:lnTo>
                <a:lnTo>
                  <a:pt x="872" y="61"/>
                </a:lnTo>
                <a:lnTo>
                  <a:pt x="898" y="74"/>
                </a:lnTo>
                <a:lnTo>
                  <a:pt x="910" y="82"/>
                </a:lnTo>
                <a:lnTo>
                  <a:pt x="923" y="89"/>
                </a:lnTo>
                <a:lnTo>
                  <a:pt x="947" y="104"/>
                </a:lnTo>
                <a:lnTo>
                  <a:pt x="972" y="121"/>
                </a:lnTo>
                <a:lnTo>
                  <a:pt x="983" y="131"/>
                </a:lnTo>
                <a:lnTo>
                  <a:pt x="994" y="140"/>
                </a:lnTo>
                <a:lnTo>
                  <a:pt x="1017" y="159"/>
                </a:lnTo>
                <a:lnTo>
                  <a:pt x="1038" y="180"/>
                </a:lnTo>
                <a:lnTo>
                  <a:pt x="1049" y="191"/>
                </a:lnTo>
                <a:lnTo>
                  <a:pt x="1059" y="202"/>
                </a:lnTo>
                <a:lnTo>
                  <a:pt x="1079" y="226"/>
                </a:lnTo>
                <a:lnTo>
                  <a:pt x="1089" y="238"/>
                </a:lnTo>
                <a:lnTo>
                  <a:pt x="1097" y="250"/>
                </a:lnTo>
                <a:lnTo>
                  <a:pt x="1106" y="263"/>
                </a:lnTo>
                <a:lnTo>
                  <a:pt x="1113" y="276"/>
                </a:lnTo>
                <a:lnTo>
                  <a:pt x="1130" y="302"/>
                </a:lnTo>
                <a:lnTo>
                  <a:pt x="1145" y="329"/>
                </a:lnTo>
                <a:lnTo>
                  <a:pt x="1159" y="357"/>
                </a:lnTo>
                <a:lnTo>
                  <a:pt x="1170" y="386"/>
                </a:lnTo>
                <a:lnTo>
                  <a:pt x="1181" y="414"/>
                </a:lnTo>
                <a:lnTo>
                  <a:pt x="1189" y="443"/>
                </a:lnTo>
                <a:lnTo>
                  <a:pt x="1193" y="458"/>
                </a:lnTo>
                <a:lnTo>
                  <a:pt x="1197" y="472"/>
                </a:lnTo>
                <a:lnTo>
                  <a:pt x="1200" y="486"/>
                </a:lnTo>
                <a:lnTo>
                  <a:pt x="1203" y="501"/>
                </a:lnTo>
                <a:lnTo>
                  <a:pt x="1205" y="515"/>
                </a:lnTo>
                <a:lnTo>
                  <a:pt x="1207" y="529"/>
                </a:lnTo>
                <a:lnTo>
                  <a:pt x="1210" y="559"/>
                </a:lnTo>
                <a:lnTo>
                  <a:pt x="1212" y="588"/>
                </a:lnTo>
                <a:lnTo>
                  <a:pt x="1212" y="618"/>
                </a:lnTo>
                <a:lnTo>
                  <a:pt x="1210" y="647"/>
                </a:lnTo>
                <a:lnTo>
                  <a:pt x="1208" y="677"/>
                </a:lnTo>
                <a:lnTo>
                  <a:pt x="1205" y="690"/>
                </a:lnTo>
                <a:lnTo>
                  <a:pt x="1203" y="705"/>
                </a:lnTo>
                <a:lnTo>
                  <a:pt x="1198" y="732"/>
                </a:lnTo>
                <a:lnTo>
                  <a:pt x="1191" y="762"/>
                </a:lnTo>
                <a:lnTo>
                  <a:pt x="1187" y="775"/>
                </a:lnTo>
                <a:lnTo>
                  <a:pt x="1182" y="789"/>
                </a:lnTo>
                <a:lnTo>
                  <a:pt x="1173" y="817"/>
                </a:lnTo>
                <a:lnTo>
                  <a:pt x="1162" y="844"/>
                </a:lnTo>
                <a:lnTo>
                  <a:pt x="1150" y="871"/>
                </a:lnTo>
                <a:lnTo>
                  <a:pt x="1137" y="897"/>
                </a:lnTo>
                <a:lnTo>
                  <a:pt x="1129" y="908"/>
                </a:lnTo>
                <a:lnTo>
                  <a:pt x="1122" y="920"/>
                </a:lnTo>
                <a:lnTo>
                  <a:pt x="1107" y="946"/>
                </a:lnTo>
                <a:lnTo>
                  <a:pt x="1090" y="970"/>
                </a:lnTo>
                <a:lnTo>
                  <a:pt x="1080" y="982"/>
                </a:lnTo>
                <a:lnTo>
                  <a:pt x="1071" y="993"/>
                </a:lnTo>
                <a:lnTo>
                  <a:pt x="1052" y="1015"/>
                </a:lnTo>
                <a:lnTo>
                  <a:pt x="1031" y="1037"/>
                </a:lnTo>
                <a:lnTo>
                  <a:pt x="1020" y="1047"/>
                </a:lnTo>
                <a:lnTo>
                  <a:pt x="1009" y="1058"/>
                </a:lnTo>
                <a:lnTo>
                  <a:pt x="985" y="1078"/>
                </a:lnTo>
                <a:lnTo>
                  <a:pt x="973" y="1086"/>
                </a:lnTo>
                <a:lnTo>
                  <a:pt x="961" y="1096"/>
                </a:lnTo>
                <a:lnTo>
                  <a:pt x="948" y="1105"/>
                </a:lnTo>
                <a:lnTo>
                  <a:pt x="935" y="1112"/>
                </a:lnTo>
                <a:lnTo>
                  <a:pt x="909" y="1128"/>
                </a:lnTo>
              </a:path>
            </a:pathLst>
          </a:custGeom>
          <a:solidFill>
            <a:srgbClr val="4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2" name="Freeform 10"/>
          <p:cNvSpPr>
            <a:spLocks/>
          </p:cNvSpPr>
          <p:nvPr/>
        </p:nvSpPr>
        <p:spPr bwMode="auto">
          <a:xfrm>
            <a:off x="5092700" y="2244725"/>
            <a:ext cx="1924050" cy="1924050"/>
          </a:xfrm>
          <a:custGeom>
            <a:avLst/>
            <a:gdLst>
              <a:gd name="T0" fmla="*/ 1 w 1212"/>
              <a:gd name="T1" fmla="*/ 557 h 1212"/>
              <a:gd name="T2" fmla="*/ 7 w 1212"/>
              <a:gd name="T3" fmla="*/ 512 h 1212"/>
              <a:gd name="T4" fmla="*/ 23 w 1212"/>
              <a:gd name="T5" fmla="*/ 439 h 1212"/>
              <a:gd name="T6" fmla="*/ 47 w 1212"/>
              <a:gd name="T7" fmla="*/ 369 h 1212"/>
              <a:gd name="T8" fmla="*/ 81 w 1212"/>
              <a:gd name="T9" fmla="*/ 303 h 1212"/>
              <a:gd name="T10" fmla="*/ 119 w 1212"/>
              <a:gd name="T11" fmla="*/ 243 h 1212"/>
              <a:gd name="T12" fmla="*/ 176 w 1212"/>
              <a:gd name="T13" fmla="*/ 176 h 1212"/>
              <a:gd name="T14" fmla="*/ 219 w 1212"/>
              <a:gd name="T15" fmla="*/ 137 h 1212"/>
              <a:gd name="T16" fmla="*/ 255 w 1212"/>
              <a:gd name="T17" fmla="*/ 110 h 1212"/>
              <a:gd name="T18" fmla="*/ 303 w 1212"/>
              <a:gd name="T19" fmla="*/ 81 h 1212"/>
              <a:gd name="T20" fmla="*/ 368 w 1212"/>
              <a:gd name="T21" fmla="*/ 47 h 1212"/>
              <a:gd name="T22" fmla="*/ 410 w 1212"/>
              <a:gd name="T23" fmla="*/ 31 h 1212"/>
              <a:gd name="T24" fmla="*/ 453 w 1212"/>
              <a:gd name="T25" fmla="*/ 19 h 1212"/>
              <a:gd name="T26" fmla="*/ 498 w 1212"/>
              <a:gd name="T27" fmla="*/ 9 h 1212"/>
              <a:gd name="T28" fmla="*/ 573 w 1212"/>
              <a:gd name="T29" fmla="*/ 1 h 1212"/>
              <a:gd name="T30" fmla="*/ 650 w 1212"/>
              <a:gd name="T31" fmla="*/ 1 h 1212"/>
              <a:gd name="T32" fmla="*/ 698 w 1212"/>
              <a:gd name="T33" fmla="*/ 7 h 1212"/>
              <a:gd name="T34" fmla="*/ 771 w 1212"/>
              <a:gd name="T35" fmla="*/ 23 h 1212"/>
              <a:gd name="T36" fmla="*/ 841 w 1212"/>
              <a:gd name="T37" fmla="*/ 47 h 1212"/>
              <a:gd name="T38" fmla="*/ 907 w 1212"/>
              <a:gd name="T39" fmla="*/ 81 h 1212"/>
              <a:gd name="T40" fmla="*/ 967 w 1212"/>
              <a:gd name="T41" fmla="*/ 119 h 1212"/>
              <a:gd name="T42" fmla="*/ 1034 w 1212"/>
              <a:gd name="T43" fmla="*/ 176 h 1212"/>
              <a:gd name="T44" fmla="*/ 1073 w 1212"/>
              <a:gd name="T45" fmla="*/ 219 h 1212"/>
              <a:gd name="T46" fmla="*/ 1099 w 1212"/>
              <a:gd name="T47" fmla="*/ 255 h 1212"/>
              <a:gd name="T48" fmla="*/ 1129 w 1212"/>
              <a:gd name="T49" fmla="*/ 303 h 1212"/>
              <a:gd name="T50" fmla="*/ 1163 w 1212"/>
              <a:gd name="T51" fmla="*/ 369 h 1212"/>
              <a:gd name="T52" fmla="*/ 1179 w 1212"/>
              <a:gd name="T53" fmla="*/ 411 h 1212"/>
              <a:gd name="T54" fmla="*/ 1191 w 1212"/>
              <a:gd name="T55" fmla="*/ 454 h 1212"/>
              <a:gd name="T56" fmla="*/ 1201 w 1212"/>
              <a:gd name="T57" fmla="*/ 498 h 1212"/>
              <a:gd name="T58" fmla="*/ 1209 w 1212"/>
              <a:gd name="T59" fmla="*/ 573 h 1212"/>
              <a:gd name="T60" fmla="*/ 1208 w 1212"/>
              <a:gd name="T61" fmla="*/ 653 h 1212"/>
              <a:gd name="T62" fmla="*/ 1203 w 1212"/>
              <a:gd name="T63" fmla="*/ 698 h 1212"/>
              <a:gd name="T64" fmla="*/ 1187 w 1212"/>
              <a:gd name="T65" fmla="*/ 771 h 1212"/>
              <a:gd name="T66" fmla="*/ 1163 w 1212"/>
              <a:gd name="T67" fmla="*/ 841 h 1212"/>
              <a:gd name="T68" fmla="*/ 1129 w 1212"/>
              <a:gd name="T69" fmla="*/ 907 h 1212"/>
              <a:gd name="T70" fmla="*/ 1090 w 1212"/>
              <a:gd name="T71" fmla="*/ 967 h 1212"/>
              <a:gd name="T72" fmla="*/ 1034 w 1212"/>
              <a:gd name="T73" fmla="*/ 1034 h 1212"/>
              <a:gd name="T74" fmla="*/ 989 w 1212"/>
              <a:gd name="T75" fmla="*/ 1073 h 1212"/>
              <a:gd name="T76" fmla="*/ 955 w 1212"/>
              <a:gd name="T77" fmla="*/ 1099 h 1212"/>
              <a:gd name="T78" fmla="*/ 907 w 1212"/>
              <a:gd name="T79" fmla="*/ 1129 h 1212"/>
              <a:gd name="T80" fmla="*/ 841 w 1212"/>
              <a:gd name="T81" fmla="*/ 1163 h 1212"/>
              <a:gd name="T82" fmla="*/ 799 w 1212"/>
              <a:gd name="T83" fmla="*/ 1179 h 1212"/>
              <a:gd name="T84" fmla="*/ 756 w 1212"/>
              <a:gd name="T85" fmla="*/ 1191 h 1212"/>
              <a:gd name="T86" fmla="*/ 712 w 1212"/>
              <a:gd name="T87" fmla="*/ 1201 h 1212"/>
              <a:gd name="T88" fmla="*/ 636 w 1212"/>
              <a:gd name="T89" fmla="*/ 1209 h 1212"/>
              <a:gd name="T90" fmla="*/ 557 w 1212"/>
              <a:gd name="T91" fmla="*/ 1208 h 1212"/>
              <a:gd name="T92" fmla="*/ 512 w 1212"/>
              <a:gd name="T93" fmla="*/ 1203 h 1212"/>
              <a:gd name="T94" fmla="*/ 439 w 1212"/>
              <a:gd name="T95" fmla="*/ 1187 h 1212"/>
              <a:gd name="T96" fmla="*/ 368 w 1212"/>
              <a:gd name="T97" fmla="*/ 1163 h 1212"/>
              <a:gd name="T98" fmla="*/ 303 w 1212"/>
              <a:gd name="T99" fmla="*/ 1129 h 1212"/>
              <a:gd name="T100" fmla="*/ 243 w 1212"/>
              <a:gd name="T101" fmla="*/ 1090 h 1212"/>
              <a:gd name="T102" fmla="*/ 176 w 1212"/>
              <a:gd name="T103" fmla="*/ 1034 h 1212"/>
              <a:gd name="T104" fmla="*/ 137 w 1212"/>
              <a:gd name="T105" fmla="*/ 989 h 1212"/>
              <a:gd name="T106" fmla="*/ 110 w 1212"/>
              <a:gd name="T107" fmla="*/ 955 h 1212"/>
              <a:gd name="T108" fmla="*/ 81 w 1212"/>
              <a:gd name="T109" fmla="*/ 907 h 1212"/>
              <a:gd name="T110" fmla="*/ 47 w 1212"/>
              <a:gd name="T111" fmla="*/ 841 h 1212"/>
              <a:gd name="T112" fmla="*/ 31 w 1212"/>
              <a:gd name="T113" fmla="*/ 799 h 1212"/>
              <a:gd name="T114" fmla="*/ 19 w 1212"/>
              <a:gd name="T115" fmla="*/ 756 h 1212"/>
              <a:gd name="T116" fmla="*/ 9 w 1212"/>
              <a:gd name="T117" fmla="*/ 712 h 1212"/>
              <a:gd name="T118" fmla="*/ 1 w 1212"/>
              <a:gd name="T119" fmla="*/ 637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212">
                <a:moveTo>
                  <a:pt x="0" y="604"/>
                </a:moveTo>
                <a:lnTo>
                  <a:pt x="1" y="573"/>
                </a:lnTo>
                <a:lnTo>
                  <a:pt x="1" y="557"/>
                </a:lnTo>
                <a:lnTo>
                  <a:pt x="2" y="542"/>
                </a:lnTo>
                <a:lnTo>
                  <a:pt x="4" y="526"/>
                </a:lnTo>
                <a:lnTo>
                  <a:pt x="7" y="512"/>
                </a:lnTo>
                <a:lnTo>
                  <a:pt x="12" y="483"/>
                </a:lnTo>
                <a:lnTo>
                  <a:pt x="19" y="454"/>
                </a:lnTo>
                <a:lnTo>
                  <a:pt x="23" y="439"/>
                </a:lnTo>
                <a:lnTo>
                  <a:pt x="27" y="424"/>
                </a:lnTo>
                <a:lnTo>
                  <a:pt x="36" y="396"/>
                </a:lnTo>
                <a:lnTo>
                  <a:pt x="47" y="369"/>
                </a:lnTo>
                <a:lnTo>
                  <a:pt x="60" y="342"/>
                </a:lnTo>
                <a:lnTo>
                  <a:pt x="73" y="315"/>
                </a:lnTo>
                <a:lnTo>
                  <a:pt x="81" y="303"/>
                </a:lnTo>
                <a:lnTo>
                  <a:pt x="88" y="292"/>
                </a:lnTo>
                <a:lnTo>
                  <a:pt x="103" y="266"/>
                </a:lnTo>
                <a:lnTo>
                  <a:pt x="119" y="243"/>
                </a:lnTo>
                <a:lnTo>
                  <a:pt x="137" y="219"/>
                </a:lnTo>
                <a:lnTo>
                  <a:pt x="157" y="197"/>
                </a:lnTo>
                <a:lnTo>
                  <a:pt x="176" y="176"/>
                </a:lnTo>
                <a:lnTo>
                  <a:pt x="197" y="157"/>
                </a:lnTo>
                <a:lnTo>
                  <a:pt x="208" y="147"/>
                </a:lnTo>
                <a:lnTo>
                  <a:pt x="219" y="137"/>
                </a:lnTo>
                <a:lnTo>
                  <a:pt x="230" y="128"/>
                </a:lnTo>
                <a:lnTo>
                  <a:pt x="243" y="119"/>
                </a:lnTo>
                <a:lnTo>
                  <a:pt x="255" y="110"/>
                </a:lnTo>
                <a:lnTo>
                  <a:pt x="266" y="103"/>
                </a:lnTo>
                <a:lnTo>
                  <a:pt x="291" y="88"/>
                </a:lnTo>
                <a:lnTo>
                  <a:pt x="303" y="81"/>
                </a:lnTo>
                <a:lnTo>
                  <a:pt x="315" y="73"/>
                </a:lnTo>
                <a:lnTo>
                  <a:pt x="342" y="60"/>
                </a:lnTo>
                <a:lnTo>
                  <a:pt x="368" y="47"/>
                </a:lnTo>
                <a:lnTo>
                  <a:pt x="383" y="41"/>
                </a:lnTo>
                <a:lnTo>
                  <a:pt x="396" y="36"/>
                </a:lnTo>
                <a:lnTo>
                  <a:pt x="410" y="31"/>
                </a:lnTo>
                <a:lnTo>
                  <a:pt x="424" y="27"/>
                </a:lnTo>
                <a:lnTo>
                  <a:pt x="439" y="23"/>
                </a:lnTo>
                <a:lnTo>
                  <a:pt x="453" y="19"/>
                </a:lnTo>
                <a:lnTo>
                  <a:pt x="467" y="15"/>
                </a:lnTo>
                <a:lnTo>
                  <a:pt x="482" y="12"/>
                </a:lnTo>
                <a:lnTo>
                  <a:pt x="498" y="9"/>
                </a:lnTo>
                <a:lnTo>
                  <a:pt x="512" y="7"/>
                </a:lnTo>
                <a:lnTo>
                  <a:pt x="542" y="3"/>
                </a:lnTo>
                <a:lnTo>
                  <a:pt x="573" y="1"/>
                </a:lnTo>
                <a:lnTo>
                  <a:pt x="604" y="0"/>
                </a:lnTo>
                <a:lnTo>
                  <a:pt x="636" y="1"/>
                </a:lnTo>
                <a:lnTo>
                  <a:pt x="650" y="1"/>
                </a:lnTo>
                <a:lnTo>
                  <a:pt x="668" y="3"/>
                </a:lnTo>
                <a:lnTo>
                  <a:pt x="682" y="4"/>
                </a:lnTo>
                <a:lnTo>
                  <a:pt x="698" y="7"/>
                </a:lnTo>
                <a:lnTo>
                  <a:pt x="727" y="12"/>
                </a:lnTo>
                <a:lnTo>
                  <a:pt x="756" y="19"/>
                </a:lnTo>
                <a:lnTo>
                  <a:pt x="771" y="23"/>
                </a:lnTo>
                <a:lnTo>
                  <a:pt x="786" y="27"/>
                </a:lnTo>
                <a:lnTo>
                  <a:pt x="814" y="36"/>
                </a:lnTo>
                <a:lnTo>
                  <a:pt x="841" y="47"/>
                </a:lnTo>
                <a:lnTo>
                  <a:pt x="868" y="60"/>
                </a:lnTo>
                <a:lnTo>
                  <a:pt x="894" y="73"/>
                </a:lnTo>
                <a:lnTo>
                  <a:pt x="907" y="81"/>
                </a:lnTo>
                <a:lnTo>
                  <a:pt x="918" y="88"/>
                </a:lnTo>
                <a:lnTo>
                  <a:pt x="943" y="103"/>
                </a:lnTo>
                <a:lnTo>
                  <a:pt x="967" y="119"/>
                </a:lnTo>
                <a:lnTo>
                  <a:pt x="989" y="137"/>
                </a:lnTo>
                <a:lnTo>
                  <a:pt x="1012" y="157"/>
                </a:lnTo>
                <a:lnTo>
                  <a:pt x="1034" y="176"/>
                </a:lnTo>
                <a:lnTo>
                  <a:pt x="1053" y="197"/>
                </a:lnTo>
                <a:lnTo>
                  <a:pt x="1063" y="208"/>
                </a:lnTo>
                <a:lnTo>
                  <a:pt x="1073" y="219"/>
                </a:lnTo>
                <a:lnTo>
                  <a:pt x="1082" y="232"/>
                </a:lnTo>
                <a:lnTo>
                  <a:pt x="1090" y="243"/>
                </a:lnTo>
                <a:lnTo>
                  <a:pt x="1099" y="255"/>
                </a:lnTo>
                <a:lnTo>
                  <a:pt x="1107" y="266"/>
                </a:lnTo>
                <a:lnTo>
                  <a:pt x="1122" y="292"/>
                </a:lnTo>
                <a:lnTo>
                  <a:pt x="1129" y="303"/>
                </a:lnTo>
                <a:lnTo>
                  <a:pt x="1137" y="315"/>
                </a:lnTo>
                <a:lnTo>
                  <a:pt x="1150" y="342"/>
                </a:lnTo>
                <a:lnTo>
                  <a:pt x="1163" y="369"/>
                </a:lnTo>
                <a:lnTo>
                  <a:pt x="1168" y="383"/>
                </a:lnTo>
                <a:lnTo>
                  <a:pt x="1174" y="396"/>
                </a:lnTo>
                <a:lnTo>
                  <a:pt x="1179" y="411"/>
                </a:lnTo>
                <a:lnTo>
                  <a:pt x="1182" y="424"/>
                </a:lnTo>
                <a:lnTo>
                  <a:pt x="1187" y="439"/>
                </a:lnTo>
                <a:lnTo>
                  <a:pt x="1191" y="454"/>
                </a:lnTo>
                <a:lnTo>
                  <a:pt x="1195" y="469"/>
                </a:lnTo>
                <a:lnTo>
                  <a:pt x="1198" y="483"/>
                </a:lnTo>
                <a:lnTo>
                  <a:pt x="1201" y="498"/>
                </a:lnTo>
                <a:lnTo>
                  <a:pt x="1203" y="512"/>
                </a:lnTo>
                <a:lnTo>
                  <a:pt x="1207" y="542"/>
                </a:lnTo>
                <a:lnTo>
                  <a:pt x="1209" y="573"/>
                </a:lnTo>
                <a:lnTo>
                  <a:pt x="1211" y="604"/>
                </a:lnTo>
                <a:lnTo>
                  <a:pt x="1209" y="637"/>
                </a:lnTo>
                <a:lnTo>
                  <a:pt x="1208" y="653"/>
                </a:lnTo>
                <a:lnTo>
                  <a:pt x="1207" y="668"/>
                </a:lnTo>
                <a:lnTo>
                  <a:pt x="1206" y="682"/>
                </a:lnTo>
                <a:lnTo>
                  <a:pt x="1203" y="698"/>
                </a:lnTo>
                <a:lnTo>
                  <a:pt x="1198" y="727"/>
                </a:lnTo>
                <a:lnTo>
                  <a:pt x="1191" y="756"/>
                </a:lnTo>
                <a:lnTo>
                  <a:pt x="1187" y="771"/>
                </a:lnTo>
                <a:lnTo>
                  <a:pt x="1182" y="786"/>
                </a:lnTo>
                <a:lnTo>
                  <a:pt x="1174" y="814"/>
                </a:lnTo>
                <a:lnTo>
                  <a:pt x="1163" y="841"/>
                </a:lnTo>
                <a:lnTo>
                  <a:pt x="1150" y="868"/>
                </a:lnTo>
                <a:lnTo>
                  <a:pt x="1137" y="895"/>
                </a:lnTo>
                <a:lnTo>
                  <a:pt x="1129" y="907"/>
                </a:lnTo>
                <a:lnTo>
                  <a:pt x="1122" y="918"/>
                </a:lnTo>
                <a:lnTo>
                  <a:pt x="1107" y="943"/>
                </a:lnTo>
                <a:lnTo>
                  <a:pt x="1090" y="967"/>
                </a:lnTo>
                <a:lnTo>
                  <a:pt x="1073" y="989"/>
                </a:lnTo>
                <a:lnTo>
                  <a:pt x="1053" y="1012"/>
                </a:lnTo>
                <a:lnTo>
                  <a:pt x="1034" y="1034"/>
                </a:lnTo>
                <a:lnTo>
                  <a:pt x="1012" y="1053"/>
                </a:lnTo>
                <a:lnTo>
                  <a:pt x="1000" y="1063"/>
                </a:lnTo>
                <a:lnTo>
                  <a:pt x="989" y="1073"/>
                </a:lnTo>
                <a:lnTo>
                  <a:pt x="978" y="1082"/>
                </a:lnTo>
                <a:lnTo>
                  <a:pt x="967" y="1090"/>
                </a:lnTo>
                <a:lnTo>
                  <a:pt x="955" y="1099"/>
                </a:lnTo>
                <a:lnTo>
                  <a:pt x="943" y="1107"/>
                </a:lnTo>
                <a:lnTo>
                  <a:pt x="918" y="1122"/>
                </a:lnTo>
                <a:lnTo>
                  <a:pt x="907" y="1129"/>
                </a:lnTo>
                <a:lnTo>
                  <a:pt x="894" y="1137"/>
                </a:lnTo>
                <a:lnTo>
                  <a:pt x="868" y="1150"/>
                </a:lnTo>
                <a:lnTo>
                  <a:pt x="841" y="1163"/>
                </a:lnTo>
                <a:lnTo>
                  <a:pt x="827" y="1168"/>
                </a:lnTo>
                <a:lnTo>
                  <a:pt x="814" y="1174"/>
                </a:lnTo>
                <a:lnTo>
                  <a:pt x="799" y="1179"/>
                </a:lnTo>
                <a:lnTo>
                  <a:pt x="786" y="1182"/>
                </a:lnTo>
                <a:lnTo>
                  <a:pt x="771" y="1187"/>
                </a:lnTo>
                <a:lnTo>
                  <a:pt x="756" y="1191"/>
                </a:lnTo>
                <a:lnTo>
                  <a:pt x="741" y="1195"/>
                </a:lnTo>
                <a:lnTo>
                  <a:pt x="727" y="1198"/>
                </a:lnTo>
                <a:lnTo>
                  <a:pt x="712" y="1201"/>
                </a:lnTo>
                <a:lnTo>
                  <a:pt x="698" y="1203"/>
                </a:lnTo>
                <a:lnTo>
                  <a:pt x="668" y="1207"/>
                </a:lnTo>
                <a:lnTo>
                  <a:pt x="636" y="1209"/>
                </a:lnTo>
                <a:lnTo>
                  <a:pt x="604" y="1211"/>
                </a:lnTo>
                <a:lnTo>
                  <a:pt x="573" y="1209"/>
                </a:lnTo>
                <a:lnTo>
                  <a:pt x="557" y="1208"/>
                </a:lnTo>
                <a:lnTo>
                  <a:pt x="542" y="1207"/>
                </a:lnTo>
                <a:lnTo>
                  <a:pt x="526" y="1206"/>
                </a:lnTo>
                <a:lnTo>
                  <a:pt x="512" y="1203"/>
                </a:lnTo>
                <a:lnTo>
                  <a:pt x="482" y="1198"/>
                </a:lnTo>
                <a:lnTo>
                  <a:pt x="453" y="1191"/>
                </a:lnTo>
                <a:lnTo>
                  <a:pt x="439" y="1187"/>
                </a:lnTo>
                <a:lnTo>
                  <a:pt x="424" y="1182"/>
                </a:lnTo>
                <a:lnTo>
                  <a:pt x="396" y="1174"/>
                </a:lnTo>
                <a:lnTo>
                  <a:pt x="368" y="1163"/>
                </a:lnTo>
                <a:lnTo>
                  <a:pt x="342" y="1150"/>
                </a:lnTo>
                <a:lnTo>
                  <a:pt x="315" y="1137"/>
                </a:lnTo>
                <a:lnTo>
                  <a:pt x="303" y="1129"/>
                </a:lnTo>
                <a:lnTo>
                  <a:pt x="291" y="1122"/>
                </a:lnTo>
                <a:lnTo>
                  <a:pt x="266" y="1107"/>
                </a:lnTo>
                <a:lnTo>
                  <a:pt x="243" y="1090"/>
                </a:lnTo>
                <a:lnTo>
                  <a:pt x="219" y="1073"/>
                </a:lnTo>
                <a:lnTo>
                  <a:pt x="197" y="1053"/>
                </a:lnTo>
                <a:lnTo>
                  <a:pt x="176" y="1034"/>
                </a:lnTo>
                <a:lnTo>
                  <a:pt x="157" y="1012"/>
                </a:lnTo>
                <a:lnTo>
                  <a:pt x="147" y="1002"/>
                </a:lnTo>
                <a:lnTo>
                  <a:pt x="137" y="989"/>
                </a:lnTo>
                <a:lnTo>
                  <a:pt x="128" y="978"/>
                </a:lnTo>
                <a:lnTo>
                  <a:pt x="119" y="967"/>
                </a:lnTo>
                <a:lnTo>
                  <a:pt x="110" y="955"/>
                </a:lnTo>
                <a:lnTo>
                  <a:pt x="103" y="943"/>
                </a:lnTo>
                <a:lnTo>
                  <a:pt x="88" y="918"/>
                </a:lnTo>
                <a:lnTo>
                  <a:pt x="81" y="907"/>
                </a:lnTo>
                <a:lnTo>
                  <a:pt x="73" y="895"/>
                </a:lnTo>
                <a:lnTo>
                  <a:pt x="60" y="868"/>
                </a:lnTo>
                <a:lnTo>
                  <a:pt x="47" y="841"/>
                </a:lnTo>
                <a:lnTo>
                  <a:pt x="41" y="827"/>
                </a:lnTo>
                <a:lnTo>
                  <a:pt x="36" y="814"/>
                </a:lnTo>
                <a:lnTo>
                  <a:pt x="31" y="799"/>
                </a:lnTo>
                <a:lnTo>
                  <a:pt x="27" y="786"/>
                </a:lnTo>
                <a:lnTo>
                  <a:pt x="23" y="771"/>
                </a:lnTo>
                <a:lnTo>
                  <a:pt x="19" y="756"/>
                </a:lnTo>
                <a:lnTo>
                  <a:pt x="15" y="741"/>
                </a:lnTo>
                <a:lnTo>
                  <a:pt x="12" y="727"/>
                </a:lnTo>
                <a:lnTo>
                  <a:pt x="9" y="712"/>
                </a:lnTo>
                <a:lnTo>
                  <a:pt x="7" y="698"/>
                </a:lnTo>
                <a:lnTo>
                  <a:pt x="2" y="668"/>
                </a:lnTo>
                <a:lnTo>
                  <a:pt x="1" y="637"/>
                </a:lnTo>
                <a:lnTo>
                  <a:pt x="0" y="604"/>
                </a:lnTo>
              </a:path>
            </a:pathLst>
          </a:custGeom>
          <a:solidFill>
            <a:srgbClr val="0080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3" name="Line 11"/>
          <p:cNvSpPr>
            <a:spLocks noChangeShapeType="1"/>
          </p:cNvSpPr>
          <p:nvPr/>
        </p:nvSpPr>
        <p:spPr bwMode="auto">
          <a:xfrm>
            <a:off x="6059488" y="2238375"/>
            <a:ext cx="0" cy="14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4" name="Line 12"/>
          <p:cNvSpPr>
            <a:spLocks noChangeShapeType="1"/>
          </p:cNvSpPr>
          <p:nvPr/>
        </p:nvSpPr>
        <p:spPr bwMode="auto">
          <a:xfrm flipH="1">
            <a:off x="7016751" y="3211513"/>
            <a:ext cx="174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5" name="Line 13"/>
          <p:cNvSpPr>
            <a:spLocks noChangeShapeType="1"/>
          </p:cNvSpPr>
          <p:nvPr/>
        </p:nvSpPr>
        <p:spPr bwMode="auto">
          <a:xfrm flipV="1">
            <a:off x="6059488" y="4173539"/>
            <a:ext cx="0" cy="14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6" name="Line 14"/>
          <p:cNvSpPr>
            <a:spLocks noChangeShapeType="1"/>
          </p:cNvSpPr>
          <p:nvPr/>
        </p:nvSpPr>
        <p:spPr bwMode="auto">
          <a:xfrm>
            <a:off x="5299075" y="920751"/>
            <a:ext cx="0" cy="158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7" name="Line 15"/>
          <p:cNvSpPr>
            <a:spLocks noChangeShapeType="1"/>
          </p:cNvSpPr>
          <p:nvPr/>
        </p:nvSpPr>
        <p:spPr bwMode="auto">
          <a:xfrm flipH="1">
            <a:off x="6259514" y="1893888"/>
            <a:ext cx="1587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8" name="Line 16"/>
          <p:cNvSpPr>
            <a:spLocks noChangeShapeType="1"/>
          </p:cNvSpPr>
          <p:nvPr/>
        </p:nvSpPr>
        <p:spPr bwMode="auto">
          <a:xfrm flipV="1">
            <a:off x="5299075" y="2855913"/>
            <a:ext cx="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89" name="Line 17"/>
          <p:cNvSpPr>
            <a:spLocks noChangeShapeType="1"/>
          </p:cNvSpPr>
          <p:nvPr/>
        </p:nvSpPr>
        <p:spPr bwMode="auto">
          <a:xfrm>
            <a:off x="4324350" y="1893888"/>
            <a:ext cx="1428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0" name="Freeform 18"/>
          <p:cNvSpPr>
            <a:spLocks/>
          </p:cNvSpPr>
          <p:nvPr/>
        </p:nvSpPr>
        <p:spPr bwMode="auto">
          <a:xfrm>
            <a:off x="3686175" y="2746375"/>
            <a:ext cx="31750" cy="1588"/>
          </a:xfrm>
          <a:custGeom>
            <a:avLst/>
            <a:gdLst>
              <a:gd name="T0" fmla="*/ 0 w 20"/>
              <a:gd name="T1" fmla="*/ 0 h 1"/>
              <a:gd name="T2" fmla="*/ 19 w 20"/>
              <a:gd name="T3" fmla="*/ 0 h 1"/>
              <a:gd name="T4" fmla="*/ 0 w 20"/>
              <a:gd name="T5" fmla="*/ 0 h 1"/>
            </a:gdLst>
            <a:ahLst/>
            <a:cxnLst>
              <a:cxn ang="0">
                <a:pos x="T0" y="T1"/>
              </a:cxn>
              <a:cxn ang="0">
                <a:pos x="T2" y="T3"/>
              </a:cxn>
              <a:cxn ang="0">
                <a:pos x="T4" y="T5"/>
              </a:cxn>
            </a:cxnLst>
            <a:rect l="0" t="0" r="r" b="b"/>
            <a:pathLst>
              <a:path w="20" h="1">
                <a:moveTo>
                  <a:pt x="0" y="0"/>
                </a:moveTo>
                <a:lnTo>
                  <a:pt x="19"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1" name="Line 19"/>
          <p:cNvSpPr>
            <a:spLocks noChangeShapeType="1"/>
          </p:cNvSpPr>
          <p:nvPr/>
        </p:nvSpPr>
        <p:spPr bwMode="auto">
          <a:xfrm flipH="1">
            <a:off x="5008564" y="2390775"/>
            <a:ext cx="7937" cy="14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2" name="Line 20"/>
          <p:cNvSpPr>
            <a:spLocks noChangeShapeType="1"/>
          </p:cNvSpPr>
          <p:nvPr/>
        </p:nvSpPr>
        <p:spPr bwMode="auto">
          <a:xfrm flipH="1" flipV="1">
            <a:off x="5359400" y="3716338"/>
            <a:ext cx="12700"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3" name="Freeform 21"/>
          <p:cNvSpPr>
            <a:spLocks/>
          </p:cNvSpPr>
          <p:nvPr/>
        </p:nvSpPr>
        <p:spPr bwMode="auto">
          <a:xfrm>
            <a:off x="4037014" y="4065589"/>
            <a:ext cx="1587" cy="33337"/>
          </a:xfrm>
          <a:custGeom>
            <a:avLst/>
            <a:gdLst>
              <a:gd name="T0" fmla="*/ 0 w 1"/>
              <a:gd name="T1" fmla="*/ 20 h 21"/>
              <a:gd name="T2" fmla="*/ 0 w 1"/>
              <a:gd name="T3" fmla="*/ 0 h 21"/>
              <a:gd name="T4" fmla="*/ 0 w 1"/>
              <a:gd name="T5" fmla="*/ 20 h 21"/>
            </a:gdLst>
            <a:ahLst/>
            <a:cxnLst>
              <a:cxn ang="0">
                <a:pos x="T0" y="T1"/>
              </a:cxn>
              <a:cxn ang="0">
                <a:pos x="T2" y="T3"/>
              </a:cxn>
              <a:cxn ang="0">
                <a:pos x="T4" y="T5"/>
              </a:cxn>
            </a:cxnLst>
            <a:rect l="0" t="0" r="r" b="b"/>
            <a:pathLst>
              <a:path w="1" h="21">
                <a:moveTo>
                  <a:pt x="0" y="20"/>
                </a:moveTo>
                <a:lnTo>
                  <a:pt x="0" y="0"/>
                </a:lnTo>
                <a:lnTo>
                  <a:pt x="0" y="2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4" name="Line 22"/>
          <p:cNvSpPr>
            <a:spLocks noChangeShapeType="1"/>
          </p:cNvSpPr>
          <p:nvPr/>
        </p:nvSpPr>
        <p:spPr bwMode="auto">
          <a:xfrm>
            <a:off x="4816476" y="3730625"/>
            <a:ext cx="9525"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5" name="Line 23"/>
          <p:cNvSpPr>
            <a:spLocks noChangeShapeType="1"/>
          </p:cNvSpPr>
          <p:nvPr/>
        </p:nvSpPr>
        <p:spPr bwMode="auto">
          <a:xfrm flipH="1">
            <a:off x="6132513" y="4086225"/>
            <a:ext cx="12700" cy="79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6" name="Freeform 24"/>
          <p:cNvSpPr>
            <a:spLocks/>
          </p:cNvSpPr>
          <p:nvPr/>
        </p:nvSpPr>
        <p:spPr bwMode="auto">
          <a:xfrm>
            <a:off x="5778500" y="5403850"/>
            <a:ext cx="1588" cy="31750"/>
          </a:xfrm>
          <a:custGeom>
            <a:avLst/>
            <a:gdLst>
              <a:gd name="T0" fmla="*/ 0 w 1"/>
              <a:gd name="T1" fmla="*/ 19 h 20"/>
              <a:gd name="T2" fmla="*/ 0 w 1"/>
              <a:gd name="T3" fmla="*/ 0 h 20"/>
              <a:gd name="T4" fmla="*/ 0 w 1"/>
              <a:gd name="T5" fmla="*/ 19 h 20"/>
            </a:gdLst>
            <a:ahLst/>
            <a:cxnLst>
              <a:cxn ang="0">
                <a:pos x="T0" y="T1"/>
              </a:cxn>
              <a:cxn ang="0">
                <a:pos x="T2" y="T3"/>
              </a:cxn>
              <a:cxn ang="0">
                <a:pos x="T4" y="T5"/>
              </a:cxn>
            </a:cxnLst>
            <a:rect l="0" t="0" r="r" b="b"/>
            <a:pathLst>
              <a:path w="1" h="20">
                <a:moveTo>
                  <a:pt x="0" y="19"/>
                </a:moveTo>
                <a:lnTo>
                  <a:pt x="0" y="0"/>
                </a:lnTo>
                <a:lnTo>
                  <a:pt x="0" y="1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7" name="Line 25"/>
          <p:cNvSpPr>
            <a:spLocks noChangeShapeType="1"/>
          </p:cNvSpPr>
          <p:nvPr/>
        </p:nvSpPr>
        <p:spPr bwMode="auto">
          <a:xfrm>
            <a:off x="6851650" y="3595689"/>
            <a:ext cx="0" cy="158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8" name="Line 26"/>
          <p:cNvSpPr>
            <a:spLocks noChangeShapeType="1"/>
          </p:cNvSpPr>
          <p:nvPr/>
        </p:nvSpPr>
        <p:spPr bwMode="auto">
          <a:xfrm flipV="1">
            <a:off x="6851650" y="5529263"/>
            <a:ext cx="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99" name="Line 27"/>
          <p:cNvSpPr>
            <a:spLocks noChangeShapeType="1"/>
          </p:cNvSpPr>
          <p:nvPr/>
        </p:nvSpPr>
        <p:spPr bwMode="auto">
          <a:xfrm>
            <a:off x="5875338" y="4568825"/>
            <a:ext cx="127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0" name="Freeform 28"/>
          <p:cNvSpPr>
            <a:spLocks/>
          </p:cNvSpPr>
          <p:nvPr/>
        </p:nvSpPr>
        <p:spPr bwMode="auto">
          <a:xfrm>
            <a:off x="6775450" y="2736850"/>
            <a:ext cx="33338" cy="1588"/>
          </a:xfrm>
          <a:custGeom>
            <a:avLst/>
            <a:gdLst>
              <a:gd name="T0" fmla="*/ 0 w 21"/>
              <a:gd name="T1" fmla="*/ 0 h 1"/>
              <a:gd name="T2" fmla="*/ 20 w 21"/>
              <a:gd name="T3" fmla="*/ 0 h 1"/>
              <a:gd name="T4" fmla="*/ 0 w 21"/>
              <a:gd name="T5" fmla="*/ 0 h 1"/>
            </a:gdLst>
            <a:ahLst/>
            <a:cxnLst>
              <a:cxn ang="0">
                <a:pos x="T0" y="T1"/>
              </a:cxn>
              <a:cxn ang="0">
                <a:pos x="T2" y="T3"/>
              </a:cxn>
              <a:cxn ang="0">
                <a:pos x="T4" y="T5"/>
              </a:cxn>
            </a:cxnLst>
            <a:rect l="0" t="0" r="r" b="b"/>
            <a:pathLst>
              <a:path w="21" h="1">
                <a:moveTo>
                  <a:pt x="0" y="0"/>
                </a:moveTo>
                <a:lnTo>
                  <a:pt x="2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1" name="Line 29"/>
          <p:cNvSpPr>
            <a:spLocks noChangeShapeType="1"/>
          </p:cNvSpPr>
          <p:nvPr/>
        </p:nvSpPr>
        <p:spPr bwMode="auto">
          <a:xfrm flipH="1">
            <a:off x="8101013" y="2386013"/>
            <a:ext cx="635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2" name="Line 30"/>
          <p:cNvSpPr>
            <a:spLocks noChangeShapeType="1"/>
          </p:cNvSpPr>
          <p:nvPr/>
        </p:nvSpPr>
        <p:spPr bwMode="auto">
          <a:xfrm flipH="1" flipV="1">
            <a:off x="8448675" y="3708401"/>
            <a:ext cx="12700" cy="95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3" name="Freeform 31"/>
          <p:cNvSpPr>
            <a:spLocks/>
          </p:cNvSpPr>
          <p:nvPr/>
        </p:nvSpPr>
        <p:spPr bwMode="auto">
          <a:xfrm>
            <a:off x="7131050" y="4060825"/>
            <a:ext cx="1588" cy="31750"/>
          </a:xfrm>
          <a:custGeom>
            <a:avLst/>
            <a:gdLst>
              <a:gd name="T0" fmla="*/ 0 w 1"/>
              <a:gd name="T1" fmla="*/ 19 h 20"/>
              <a:gd name="T2" fmla="*/ 0 w 1"/>
              <a:gd name="T3" fmla="*/ 0 h 20"/>
              <a:gd name="T4" fmla="*/ 0 w 1"/>
              <a:gd name="T5" fmla="*/ 19 h 20"/>
            </a:gdLst>
            <a:ahLst/>
            <a:cxnLst>
              <a:cxn ang="0">
                <a:pos x="T0" y="T1"/>
              </a:cxn>
              <a:cxn ang="0">
                <a:pos x="T2" y="T3"/>
              </a:cxn>
              <a:cxn ang="0">
                <a:pos x="T4" y="T5"/>
              </a:cxn>
            </a:cxnLst>
            <a:rect l="0" t="0" r="r" b="b"/>
            <a:pathLst>
              <a:path w="1" h="20">
                <a:moveTo>
                  <a:pt x="0" y="19"/>
                </a:moveTo>
                <a:lnTo>
                  <a:pt x="0" y="0"/>
                </a:lnTo>
                <a:lnTo>
                  <a:pt x="0" y="1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4" name="Freeform 32"/>
          <p:cNvSpPr>
            <a:spLocks/>
          </p:cNvSpPr>
          <p:nvPr/>
        </p:nvSpPr>
        <p:spPr bwMode="auto">
          <a:xfrm>
            <a:off x="6000750" y="2366964"/>
            <a:ext cx="31750" cy="1587"/>
          </a:xfrm>
          <a:custGeom>
            <a:avLst/>
            <a:gdLst>
              <a:gd name="T0" fmla="*/ 0 w 20"/>
              <a:gd name="T1" fmla="*/ 0 h 1"/>
              <a:gd name="T2" fmla="*/ 19 w 20"/>
              <a:gd name="T3" fmla="*/ 0 h 1"/>
              <a:gd name="T4" fmla="*/ 0 w 20"/>
              <a:gd name="T5" fmla="*/ 0 h 1"/>
            </a:gdLst>
            <a:ahLst/>
            <a:cxnLst>
              <a:cxn ang="0">
                <a:pos x="T0" y="T1"/>
              </a:cxn>
              <a:cxn ang="0">
                <a:pos x="T2" y="T3"/>
              </a:cxn>
              <a:cxn ang="0">
                <a:pos x="T4" y="T5"/>
              </a:cxn>
            </a:cxnLst>
            <a:rect l="0" t="0" r="r" b="b"/>
            <a:pathLst>
              <a:path w="20" h="1">
                <a:moveTo>
                  <a:pt x="0" y="0"/>
                </a:moveTo>
                <a:lnTo>
                  <a:pt x="19"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5" name="Line 33"/>
          <p:cNvSpPr>
            <a:spLocks noChangeShapeType="1"/>
          </p:cNvSpPr>
          <p:nvPr/>
        </p:nvSpPr>
        <p:spPr bwMode="auto">
          <a:xfrm>
            <a:off x="6359525" y="1049339"/>
            <a:ext cx="7938" cy="14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6" name="Freeform 34"/>
          <p:cNvSpPr>
            <a:spLocks/>
          </p:cNvSpPr>
          <p:nvPr/>
        </p:nvSpPr>
        <p:spPr bwMode="auto">
          <a:xfrm>
            <a:off x="7321550" y="2722564"/>
            <a:ext cx="1588" cy="33337"/>
          </a:xfrm>
          <a:custGeom>
            <a:avLst/>
            <a:gdLst>
              <a:gd name="T0" fmla="*/ 0 w 1"/>
              <a:gd name="T1" fmla="*/ 20 h 21"/>
              <a:gd name="T2" fmla="*/ 0 w 1"/>
              <a:gd name="T3" fmla="*/ 0 h 21"/>
              <a:gd name="T4" fmla="*/ 0 w 1"/>
              <a:gd name="T5" fmla="*/ 20 h 21"/>
            </a:gdLst>
            <a:ahLst/>
            <a:cxnLst>
              <a:cxn ang="0">
                <a:pos x="T0" y="T1"/>
              </a:cxn>
              <a:cxn ang="0">
                <a:pos x="T2" y="T3"/>
              </a:cxn>
              <a:cxn ang="0">
                <a:pos x="T4" y="T5"/>
              </a:cxn>
            </a:cxnLst>
            <a:rect l="0" t="0" r="r" b="b"/>
            <a:pathLst>
              <a:path w="1" h="21">
                <a:moveTo>
                  <a:pt x="0" y="20"/>
                </a:moveTo>
                <a:lnTo>
                  <a:pt x="0" y="0"/>
                </a:lnTo>
                <a:lnTo>
                  <a:pt x="0" y="2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7" name="Freeform 35"/>
          <p:cNvSpPr>
            <a:spLocks/>
          </p:cNvSpPr>
          <p:nvPr/>
        </p:nvSpPr>
        <p:spPr bwMode="auto">
          <a:xfrm>
            <a:off x="4333875" y="909639"/>
            <a:ext cx="1924050" cy="1920875"/>
          </a:xfrm>
          <a:custGeom>
            <a:avLst/>
            <a:gdLst>
              <a:gd name="T0" fmla="*/ 1 w 1212"/>
              <a:gd name="T1" fmla="*/ 558 h 1210"/>
              <a:gd name="T2" fmla="*/ 7 w 1212"/>
              <a:gd name="T3" fmla="*/ 511 h 1210"/>
              <a:gd name="T4" fmla="*/ 23 w 1212"/>
              <a:gd name="T5" fmla="*/ 439 h 1210"/>
              <a:gd name="T6" fmla="*/ 47 w 1212"/>
              <a:gd name="T7" fmla="*/ 369 h 1210"/>
              <a:gd name="T8" fmla="*/ 81 w 1212"/>
              <a:gd name="T9" fmla="*/ 303 h 1210"/>
              <a:gd name="T10" fmla="*/ 119 w 1212"/>
              <a:gd name="T11" fmla="*/ 243 h 1210"/>
              <a:gd name="T12" fmla="*/ 176 w 1212"/>
              <a:gd name="T13" fmla="*/ 177 h 1210"/>
              <a:gd name="T14" fmla="*/ 219 w 1212"/>
              <a:gd name="T15" fmla="*/ 138 h 1210"/>
              <a:gd name="T16" fmla="*/ 255 w 1212"/>
              <a:gd name="T17" fmla="*/ 111 h 1210"/>
              <a:gd name="T18" fmla="*/ 303 w 1212"/>
              <a:gd name="T19" fmla="*/ 81 h 1210"/>
              <a:gd name="T20" fmla="*/ 369 w 1212"/>
              <a:gd name="T21" fmla="*/ 47 h 1210"/>
              <a:gd name="T22" fmla="*/ 411 w 1212"/>
              <a:gd name="T23" fmla="*/ 31 h 1210"/>
              <a:gd name="T24" fmla="*/ 454 w 1212"/>
              <a:gd name="T25" fmla="*/ 19 h 1210"/>
              <a:gd name="T26" fmla="*/ 498 w 1212"/>
              <a:gd name="T27" fmla="*/ 9 h 1210"/>
              <a:gd name="T28" fmla="*/ 573 w 1212"/>
              <a:gd name="T29" fmla="*/ 1 h 1210"/>
              <a:gd name="T30" fmla="*/ 652 w 1212"/>
              <a:gd name="T31" fmla="*/ 2 h 1210"/>
              <a:gd name="T32" fmla="*/ 697 w 1212"/>
              <a:gd name="T33" fmla="*/ 7 h 1210"/>
              <a:gd name="T34" fmla="*/ 770 w 1212"/>
              <a:gd name="T35" fmla="*/ 23 h 1210"/>
              <a:gd name="T36" fmla="*/ 840 w 1212"/>
              <a:gd name="T37" fmla="*/ 47 h 1210"/>
              <a:gd name="T38" fmla="*/ 906 w 1212"/>
              <a:gd name="T39" fmla="*/ 81 h 1210"/>
              <a:gd name="T40" fmla="*/ 966 w 1212"/>
              <a:gd name="T41" fmla="*/ 120 h 1210"/>
              <a:gd name="T42" fmla="*/ 1032 w 1212"/>
              <a:gd name="T43" fmla="*/ 177 h 1210"/>
              <a:gd name="T44" fmla="*/ 1072 w 1212"/>
              <a:gd name="T45" fmla="*/ 220 h 1210"/>
              <a:gd name="T46" fmla="*/ 1098 w 1212"/>
              <a:gd name="T47" fmla="*/ 255 h 1210"/>
              <a:gd name="T48" fmla="*/ 1128 w 1212"/>
              <a:gd name="T49" fmla="*/ 303 h 1210"/>
              <a:gd name="T50" fmla="*/ 1163 w 1212"/>
              <a:gd name="T51" fmla="*/ 369 h 1210"/>
              <a:gd name="T52" fmla="*/ 1179 w 1212"/>
              <a:gd name="T53" fmla="*/ 411 h 1210"/>
              <a:gd name="T54" fmla="*/ 1191 w 1212"/>
              <a:gd name="T55" fmla="*/ 454 h 1210"/>
              <a:gd name="T56" fmla="*/ 1201 w 1212"/>
              <a:gd name="T57" fmla="*/ 498 h 1210"/>
              <a:gd name="T58" fmla="*/ 1209 w 1212"/>
              <a:gd name="T59" fmla="*/ 573 h 1210"/>
              <a:gd name="T60" fmla="*/ 1208 w 1212"/>
              <a:gd name="T61" fmla="*/ 651 h 1210"/>
              <a:gd name="T62" fmla="*/ 1203 w 1212"/>
              <a:gd name="T63" fmla="*/ 697 h 1210"/>
              <a:gd name="T64" fmla="*/ 1187 w 1212"/>
              <a:gd name="T65" fmla="*/ 769 h 1210"/>
              <a:gd name="T66" fmla="*/ 1163 w 1212"/>
              <a:gd name="T67" fmla="*/ 840 h 1210"/>
              <a:gd name="T68" fmla="*/ 1128 w 1212"/>
              <a:gd name="T69" fmla="*/ 905 h 1210"/>
              <a:gd name="T70" fmla="*/ 1089 w 1212"/>
              <a:gd name="T71" fmla="*/ 965 h 1210"/>
              <a:gd name="T72" fmla="*/ 1032 w 1212"/>
              <a:gd name="T73" fmla="*/ 1032 h 1210"/>
              <a:gd name="T74" fmla="*/ 988 w 1212"/>
              <a:gd name="T75" fmla="*/ 1071 h 1210"/>
              <a:gd name="T76" fmla="*/ 954 w 1212"/>
              <a:gd name="T77" fmla="*/ 1098 h 1210"/>
              <a:gd name="T78" fmla="*/ 906 w 1212"/>
              <a:gd name="T79" fmla="*/ 1129 h 1210"/>
              <a:gd name="T80" fmla="*/ 840 w 1212"/>
              <a:gd name="T81" fmla="*/ 1161 h 1210"/>
              <a:gd name="T82" fmla="*/ 798 w 1212"/>
              <a:gd name="T83" fmla="*/ 1177 h 1210"/>
              <a:gd name="T84" fmla="*/ 755 w 1212"/>
              <a:gd name="T85" fmla="*/ 1190 h 1210"/>
              <a:gd name="T86" fmla="*/ 711 w 1212"/>
              <a:gd name="T87" fmla="*/ 1199 h 1210"/>
              <a:gd name="T88" fmla="*/ 636 w 1212"/>
              <a:gd name="T89" fmla="*/ 1209 h 1210"/>
              <a:gd name="T90" fmla="*/ 557 w 1212"/>
              <a:gd name="T91" fmla="*/ 1207 h 1210"/>
              <a:gd name="T92" fmla="*/ 512 w 1212"/>
              <a:gd name="T93" fmla="*/ 1201 h 1210"/>
              <a:gd name="T94" fmla="*/ 439 w 1212"/>
              <a:gd name="T95" fmla="*/ 1185 h 1210"/>
              <a:gd name="T96" fmla="*/ 369 w 1212"/>
              <a:gd name="T97" fmla="*/ 1161 h 1210"/>
              <a:gd name="T98" fmla="*/ 303 w 1212"/>
              <a:gd name="T99" fmla="*/ 1129 h 1210"/>
              <a:gd name="T100" fmla="*/ 243 w 1212"/>
              <a:gd name="T101" fmla="*/ 1089 h 1210"/>
              <a:gd name="T102" fmla="*/ 176 w 1212"/>
              <a:gd name="T103" fmla="*/ 1032 h 1210"/>
              <a:gd name="T104" fmla="*/ 137 w 1212"/>
              <a:gd name="T105" fmla="*/ 989 h 1210"/>
              <a:gd name="T106" fmla="*/ 110 w 1212"/>
              <a:gd name="T107" fmla="*/ 954 h 1210"/>
              <a:gd name="T108" fmla="*/ 81 w 1212"/>
              <a:gd name="T109" fmla="*/ 905 h 1210"/>
              <a:gd name="T110" fmla="*/ 47 w 1212"/>
              <a:gd name="T111" fmla="*/ 840 h 1210"/>
              <a:gd name="T112" fmla="*/ 31 w 1212"/>
              <a:gd name="T113" fmla="*/ 799 h 1210"/>
              <a:gd name="T114" fmla="*/ 19 w 1212"/>
              <a:gd name="T115" fmla="*/ 756 h 1210"/>
              <a:gd name="T116" fmla="*/ 9 w 1212"/>
              <a:gd name="T117" fmla="*/ 710 h 1210"/>
              <a:gd name="T118" fmla="*/ 1 w 1212"/>
              <a:gd name="T119" fmla="*/ 63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210">
                <a:moveTo>
                  <a:pt x="0" y="605"/>
                </a:moveTo>
                <a:lnTo>
                  <a:pt x="1" y="573"/>
                </a:lnTo>
                <a:lnTo>
                  <a:pt x="1" y="558"/>
                </a:lnTo>
                <a:lnTo>
                  <a:pt x="3" y="542"/>
                </a:lnTo>
                <a:lnTo>
                  <a:pt x="4" y="527"/>
                </a:lnTo>
                <a:lnTo>
                  <a:pt x="7" y="511"/>
                </a:lnTo>
                <a:lnTo>
                  <a:pt x="12" y="483"/>
                </a:lnTo>
                <a:lnTo>
                  <a:pt x="19" y="454"/>
                </a:lnTo>
                <a:lnTo>
                  <a:pt x="23" y="439"/>
                </a:lnTo>
                <a:lnTo>
                  <a:pt x="27" y="425"/>
                </a:lnTo>
                <a:lnTo>
                  <a:pt x="36" y="396"/>
                </a:lnTo>
                <a:lnTo>
                  <a:pt x="47" y="369"/>
                </a:lnTo>
                <a:lnTo>
                  <a:pt x="60" y="342"/>
                </a:lnTo>
                <a:lnTo>
                  <a:pt x="73" y="316"/>
                </a:lnTo>
                <a:lnTo>
                  <a:pt x="81" y="303"/>
                </a:lnTo>
                <a:lnTo>
                  <a:pt x="88" y="292"/>
                </a:lnTo>
                <a:lnTo>
                  <a:pt x="103" y="267"/>
                </a:lnTo>
                <a:lnTo>
                  <a:pt x="119" y="243"/>
                </a:lnTo>
                <a:lnTo>
                  <a:pt x="137" y="220"/>
                </a:lnTo>
                <a:lnTo>
                  <a:pt x="157" y="198"/>
                </a:lnTo>
                <a:lnTo>
                  <a:pt x="176" y="177"/>
                </a:lnTo>
                <a:lnTo>
                  <a:pt x="197" y="157"/>
                </a:lnTo>
                <a:lnTo>
                  <a:pt x="208" y="147"/>
                </a:lnTo>
                <a:lnTo>
                  <a:pt x="219" y="138"/>
                </a:lnTo>
                <a:lnTo>
                  <a:pt x="232" y="128"/>
                </a:lnTo>
                <a:lnTo>
                  <a:pt x="243" y="120"/>
                </a:lnTo>
                <a:lnTo>
                  <a:pt x="255" y="111"/>
                </a:lnTo>
                <a:lnTo>
                  <a:pt x="266" y="103"/>
                </a:lnTo>
                <a:lnTo>
                  <a:pt x="292" y="88"/>
                </a:lnTo>
                <a:lnTo>
                  <a:pt x="303" y="81"/>
                </a:lnTo>
                <a:lnTo>
                  <a:pt x="315" y="73"/>
                </a:lnTo>
                <a:lnTo>
                  <a:pt x="342" y="60"/>
                </a:lnTo>
                <a:lnTo>
                  <a:pt x="369" y="47"/>
                </a:lnTo>
                <a:lnTo>
                  <a:pt x="383" y="42"/>
                </a:lnTo>
                <a:lnTo>
                  <a:pt x="396" y="38"/>
                </a:lnTo>
                <a:lnTo>
                  <a:pt x="411" y="31"/>
                </a:lnTo>
                <a:lnTo>
                  <a:pt x="424" y="28"/>
                </a:lnTo>
                <a:lnTo>
                  <a:pt x="439" y="23"/>
                </a:lnTo>
                <a:lnTo>
                  <a:pt x="454" y="19"/>
                </a:lnTo>
                <a:lnTo>
                  <a:pt x="469" y="15"/>
                </a:lnTo>
                <a:lnTo>
                  <a:pt x="483" y="13"/>
                </a:lnTo>
                <a:lnTo>
                  <a:pt x="498" y="9"/>
                </a:lnTo>
                <a:lnTo>
                  <a:pt x="512" y="7"/>
                </a:lnTo>
                <a:lnTo>
                  <a:pt x="542" y="3"/>
                </a:lnTo>
                <a:lnTo>
                  <a:pt x="573" y="1"/>
                </a:lnTo>
                <a:lnTo>
                  <a:pt x="604" y="0"/>
                </a:lnTo>
                <a:lnTo>
                  <a:pt x="636" y="1"/>
                </a:lnTo>
                <a:lnTo>
                  <a:pt x="652" y="2"/>
                </a:lnTo>
                <a:lnTo>
                  <a:pt x="666" y="3"/>
                </a:lnTo>
                <a:lnTo>
                  <a:pt x="681" y="4"/>
                </a:lnTo>
                <a:lnTo>
                  <a:pt x="697" y="7"/>
                </a:lnTo>
                <a:lnTo>
                  <a:pt x="725" y="13"/>
                </a:lnTo>
                <a:lnTo>
                  <a:pt x="755" y="19"/>
                </a:lnTo>
                <a:lnTo>
                  <a:pt x="770" y="23"/>
                </a:lnTo>
                <a:lnTo>
                  <a:pt x="784" y="28"/>
                </a:lnTo>
                <a:lnTo>
                  <a:pt x="813" y="38"/>
                </a:lnTo>
                <a:lnTo>
                  <a:pt x="840" y="47"/>
                </a:lnTo>
                <a:lnTo>
                  <a:pt x="867" y="60"/>
                </a:lnTo>
                <a:lnTo>
                  <a:pt x="894" y="73"/>
                </a:lnTo>
                <a:lnTo>
                  <a:pt x="906" y="81"/>
                </a:lnTo>
                <a:lnTo>
                  <a:pt x="917" y="88"/>
                </a:lnTo>
                <a:lnTo>
                  <a:pt x="942" y="103"/>
                </a:lnTo>
                <a:lnTo>
                  <a:pt x="966" y="120"/>
                </a:lnTo>
                <a:lnTo>
                  <a:pt x="988" y="138"/>
                </a:lnTo>
                <a:lnTo>
                  <a:pt x="1010" y="157"/>
                </a:lnTo>
                <a:lnTo>
                  <a:pt x="1032" y="177"/>
                </a:lnTo>
                <a:lnTo>
                  <a:pt x="1052" y="198"/>
                </a:lnTo>
                <a:lnTo>
                  <a:pt x="1062" y="209"/>
                </a:lnTo>
                <a:lnTo>
                  <a:pt x="1072" y="220"/>
                </a:lnTo>
                <a:lnTo>
                  <a:pt x="1080" y="231"/>
                </a:lnTo>
                <a:lnTo>
                  <a:pt x="1089" y="243"/>
                </a:lnTo>
                <a:lnTo>
                  <a:pt x="1098" y="255"/>
                </a:lnTo>
                <a:lnTo>
                  <a:pt x="1106" y="267"/>
                </a:lnTo>
                <a:lnTo>
                  <a:pt x="1121" y="292"/>
                </a:lnTo>
                <a:lnTo>
                  <a:pt x="1128" y="303"/>
                </a:lnTo>
                <a:lnTo>
                  <a:pt x="1137" y="316"/>
                </a:lnTo>
                <a:lnTo>
                  <a:pt x="1150" y="342"/>
                </a:lnTo>
                <a:lnTo>
                  <a:pt x="1163" y="369"/>
                </a:lnTo>
                <a:lnTo>
                  <a:pt x="1168" y="382"/>
                </a:lnTo>
                <a:lnTo>
                  <a:pt x="1174" y="396"/>
                </a:lnTo>
                <a:lnTo>
                  <a:pt x="1179" y="411"/>
                </a:lnTo>
                <a:lnTo>
                  <a:pt x="1182" y="425"/>
                </a:lnTo>
                <a:lnTo>
                  <a:pt x="1187" y="439"/>
                </a:lnTo>
                <a:lnTo>
                  <a:pt x="1191" y="454"/>
                </a:lnTo>
                <a:lnTo>
                  <a:pt x="1195" y="468"/>
                </a:lnTo>
                <a:lnTo>
                  <a:pt x="1198" y="483"/>
                </a:lnTo>
                <a:lnTo>
                  <a:pt x="1201" y="498"/>
                </a:lnTo>
                <a:lnTo>
                  <a:pt x="1203" y="511"/>
                </a:lnTo>
                <a:lnTo>
                  <a:pt x="1207" y="542"/>
                </a:lnTo>
                <a:lnTo>
                  <a:pt x="1209" y="573"/>
                </a:lnTo>
                <a:lnTo>
                  <a:pt x="1211" y="605"/>
                </a:lnTo>
                <a:lnTo>
                  <a:pt x="1209" y="635"/>
                </a:lnTo>
                <a:lnTo>
                  <a:pt x="1208" y="651"/>
                </a:lnTo>
                <a:lnTo>
                  <a:pt x="1207" y="666"/>
                </a:lnTo>
                <a:lnTo>
                  <a:pt x="1206" y="682"/>
                </a:lnTo>
                <a:lnTo>
                  <a:pt x="1203" y="697"/>
                </a:lnTo>
                <a:lnTo>
                  <a:pt x="1198" y="726"/>
                </a:lnTo>
                <a:lnTo>
                  <a:pt x="1191" y="756"/>
                </a:lnTo>
                <a:lnTo>
                  <a:pt x="1187" y="769"/>
                </a:lnTo>
                <a:lnTo>
                  <a:pt x="1182" y="784"/>
                </a:lnTo>
                <a:lnTo>
                  <a:pt x="1174" y="812"/>
                </a:lnTo>
                <a:lnTo>
                  <a:pt x="1163" y="840"/>
                </a:lnTo>
                <a:lnTo>
                  <a:pt x="1150" y="867"/>
                </a:lnTo>
                <a:lnTo>
                  <a:pt x="1137" y="893"/>
                </a:lnTo>
                <a:lnTo>
                  <a:pt x="1128" y="905"/>
                </a:lnTo>
                <a:lnTo>
                  <a:pt x="1121" y="918"/>
                </a:lnTo>
                <a:lnTo>
                  <a:pt x="1106" y="942"/>
                </a:lnTo>
                <a:lnTo>
                  <a:pt x="1089" y="965"/>
                </a:lnTo>
                <a:lnTo>
                  <a:pt x="1072" y="989"/>
                </a:lnTo>
                <a:lnTo>
                  <a:pt x="1052" y="1011"/>
                </a:lnTo>
                <a:lnTo>
                  <a:pt x="1032" y="1032"/>
                </a:lnTo>
                <a:lnTo>
                  <a:pt x="1010" y="1051"/>
                </a:lnTo>
                <a:lnTo>
                  <a:pt x="1000" y="1061"/>
                </a:lnTo>
                <a:lnTo>
                  <a:pt x="988" y="1071"/>
                </a:lnTo>
                <a:lnTo>
                  <a:pt x="977" y="1080"/>
                </a:lnTo>
                <a:lnTo>
                  <a:pt x="966" y="1089"/>
                </a:lnTo>
                <a:lnTo>
                  <a:pt x="954" y="1098"/>
                </a:lnTo>
                <a:lnTo>
                  <a:pt x="942" y="1107"/>
                </a:lnTo>
                <a:lnTo>
                  <a:pt x="917" y="1120"/>
                </a:lnTo>
                <a:lnTo>
                  <a:pt x="906" y="1129"/>
                </a:lnTo>
                <a:lnTo>
                  <a:pt x="894" y="1135"/>
                </a:lnTo>
                <a:lnTo>
                  <a:pt x="867" y="1148"/>
                </a:lnTo>
                <a:lnTo>
                  <a:pt x="840" y="1161"/>
                </a:lnTo>
                <a:lnTo>
                  <a:pt x="826" y="1167"/>
                </a:lnTo>
                <a:lnTo>
                  <a:pt x="813" y="1172"/>
                </a:lnTo>
                <a:lnTo>
                  <a:pt x="798" y="1177"/>
                </a:lnTo>
                <a:lnTo>
                  <a:pt x="784" y="1181"/>
                </a:lnTo>
                <a:lnTo>
                  <a:pt x="770" y="1185"/>
                </a:lnTo>
                <a:lnTo>
                  <a:pt x="755" y="1190"/>
                </a:lnTo>
                <a:lnTo>
                  <a:pt x="740" y="1193"/>
                </a:lnTo>
                <a:lnTo>
                  <a:pt x="725" y="1196"/>
                </a:lnTo>
                <a:lnTo>
                  <a:pt x="711" y="1199"/>
                </a:lnTo>
                <a:lnTo>
                  <a:pt x="697" y="1201"/>
                </a:lnTo>
                <a:lnTo>
                  <a:pt x="666" y="1206"/>
                </a:lnTo>
                <a:lnTo>
                  <a:pt x="636" y="1209"/>
                </a:lnTo>
                <a:lnTo>
                  <a:pt x="604" y="1209"/>
                </a:lnTo>
                <a:lnTo>
                  <a:pt x="573" y="1209"/>
                </a:lnTo>
                <a:lnTo>
                  <a:pt x="557" y="1207"/>
                </a:lnTo>
                <a:lnTo>
                  <a:pt x="542" y="1206"/>
                </a:lnTo>
                <a:lnTo>
                  <a:pt x="526" y="1204"/>
                </a:lnTo>
                <a:lnTo>
                  <a:pt x="512" y="1201"/>
                </a:lnTo>
                <a:lnTo>
                  <a:pt x="483" y="1196"/>
                </a:lnTo>
                <a:lnTo>
                  <a:pt x="454" y="1190"/>
                </a:lnTo>
                <a:lnTo>
                  <a:pt x="439" y="1185"/>
                </a:lnTo>
                <a:lnTo>
                  <a:pt x="424" y="1181"/>
                </a:lnTo>
                <a:lnTo>
                  <a:pt x="396" y="1172"/>
                </a:lnTo>
                <a:lnTo>
                  <a:pt x="369" y="1161"/>
                </a:lnTo>
                <a:lnTo>
                  <a:pt x="342" y="1148"/>
                </a:lnTo>
                <a:lnTo>
                  <a:pt x="315" y="1135"/>
                </a:lnTo>
                <a:lnTo>
                  <a:pt x="303" y="1129"/>
                </a:lnTo>
                <a:lnTo>
                  <a:pt x="292" y="1120"/>
                </a:lnTo>
                <a:lnTo>
                  <a:pt x="266" y="1107"/>
                </a:lnTo>
                <a:lnTo>
                  <a:pt x="243" y="1089"/>
                </a:lnTo>
                <a:lnTo>
                  <a:pt x="219" y="1071"/>
                </a:lnTo>
                <a:lnTo>
                  <a:pt x="197" y="1051"/>
                </a:lnTo>
                <a:lnTo>
                  <a:pt x="176" y="1032"/>
                </a:lnTo>
                <a:lnTo>
                  <a:pt x="157" y="1011"/>
                </a:lnTo>
                <a:lnTo>
                  <a:pt x="147" y="1000"/>
                </a:lnTo>
                <a:lnTo>
                  <a:pt x="137" y="989"/>
                </a:lnTo>
                <a:lnTo>
                  <a:pt x="128" y="978"/>
                </a:lnTo>
                <a:lnTo>
                  <a:pt x="119" y="965"/>
                </a:lnTo>
                <a:lnTo>
                  <a:pt x="110" y="954"/>
                </a:lnTo>
                <a:lnTo>
                  <a:pt x="103" y="942"/>
                </a:lnTo>
                <a:lnTo>
                  <a:pt x="88" y="918"/>
                </a:lnTo>
                <a:lnTo>
                  <a:pt x="81" y="905"/>
                </a:lnTo>
                <a:lnTo>
                  <a:pt x="73" y="893"/>
                </a:lnTo>
                <a:lnTo>
                  <a:pt x="60" y="867"/>
                </a:lnTo>
                <a:lnTo>
                  <a:pt x="47" y="840"/>
                </a:lnTo>
                <a:lnTo>
                  <a:pt x="41" y="826"/>
                </a:lnTo>
                <a:lnTo>
                  <a:pt x="36" y="812"/>
                </a:lnTo>
                <a:lnTo>
                  <a:pt x="31" y="799"/>
                </a:lnTo>
                <a:lnTo>
                  <a:pt x="27" y="784"/>
                </a:lnTo>
                <a:lnTo>
                  <a:pt x="23" y="769"/>
                </a:lnTo>
                <a:lnTo>
                  <a:pt x="19" y="756"/>
                </a:lnTo>
                <a:lnTo>
                  <a:pt x="15" y="741"/>
                </a:lnTo>
                <a:lnTo>
                  <a:pt x="12" y="726"/>
                </a:lnTo>
                <a:lnTo>
                  <a:pt x="9" y="710"/>
                </a:lnTo>
                <a:lnTo>
                  <a:pt x="7" y="697"/>
                </a:lnTo>
                <a:lnTo>
                  <a:pt x="3" y="666"/>
                </a:lnTo>
                <a:lnTo>
                  <a:pt x="1" y="635"/>
                </a:lnTo>
                <a:lnTo>
                  <a:pt x="0" y="6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8" name="Freeform 36"/>
          <p:cNvSpPr>
            <a:spLocks/>
          </p:cNvSpPr>
          <p:nvPr/>
        </p:nvSpPr>
        <p:spPr bwMode="auto">
          <a:xfrm>
            <a:off x="5878514" y="923925"/>
            <a:ext cx="1925637" cy="1924050"/>
          </a:xfrm>
          <a:custGeom>
            <a:avLst/>
            <a:gdLst>
              <a:gd name="T0" fmla="*/ 1 w 1213"/>
              <a:gd name="T1" fmla="*/ 559 h 1212"/>
              <a:gd name="T2" fmla="*/ 7 w 1213"/>
              <a:gd name="T3" fmla="*/ 512 h 1212"/>
              <a:gd name="T4" fmla="*/ 23 w 1213"/>
              <a:gd name="T5" fmla="*/ 440 h 1212"/>
              <a:gd name="T6" fmla="*/ 47 w 1213"/>
              <a:gd name="T7" fmla="*/ 370 h 1212"/>
              <a:gd name="T8" fmla="*/ 81 w 1213"/>
              <a:gd name="T9" fmla="*/ 303 h 1212"/>
              <a:gd name="T10" fmla="*/ 119 w 1213"/>
              <a:gd name="T11" fmla="*/ 243 h 1212"/>
              <a:gd name="T12" fmla="*/ 177 w 1213"/>
              <a:gd name="T13" fmla="*/ 178 h 1212"/>
              <a:gd name="T14" fmla="*/ 220 w 1213"/>
              <a:gd name="T15" fmla="*/ 138 h 1212"/>
              <a:gd name="T16" fmla="*/ 255 w 1213"/>
              <a:gd name="T17" fmla="*/ 111 h 1212"/>
              <a:gd name="T18" fmla="*/ 303 w 1213"/>
              <a:gd name="T19" fmla="*/ 81 h 1212"/>
              <a:gd name="T20" fmla="*/ 369 w 1213"/>
              <a:gd name="T21" fmla="*/ 47 h 1212"/>
              <a:gd name="T22" fmla="*/ 411 w 1213"/>
              <a:gd name="T23" fmla="*/ 31 h 1212"/>
              <a:gd name="T24" fmla="*/ 454 w 1213"/>
              <a:gd name="T25" fmla="*/ 19 h 1212"/>
              <a:gd name="T26" fmla="*/ 499 w 1213"/>
              <a:gd name="T27" fmla="*/ 9 h 1212"/>
              <a:gd name="T28" fmla="*/ 574 w 1213"/>
              <a:gd name="T29" fmla="*/ 1 h 1212"/>
              <a:gd name="T30" fmla="*/ 652 w 1213"/>
              <a:gd name="T31" fmla="*/ 2 h 1212"/>
              <a:gd name="T32" fmla="*/ 698 w 1213"/>
              <a:gd name="T33" fmla="*/ 7 h 1212"/>
              <a:gd name="T34" fmla="*/ 770 w 1213"/>
              <a:gd name="T35" fmla="*/ 23 h 1212"/>
              <a:gd name="T36" fmla="*/ 840 w 1213"/>
              <a:gd name="T37" fmla="*/ 47 h 1212"/>
              <a:gd name="T38" fmla="*/ 907 w 1213"/>
              <a:gd name="T39" fmla="*/ 81 h 1212"/>
              <a:gd name="T40" fmla="*/ 967 w 1213"/>
              <a:gd name="T41" fmla="*/ 120 h 1212"/>
              <a:gd name="T42" fmla="*/ 1033 w 1213"/>
              <a:gd name="T43" fmla="*/ 178 h 1212"/>
              <a:gd name="T44" fmla="*/ 1073 w 1213"/>
              <a:gd name="T45" fmla="*/ 221 h 1212"/>
              <a:gd name="T46" fmla="*/ 1098 w 1213"/>
              <a:gd name="T47" fmla="*/ 255 h 1212"/>
              <a:gd name="T48" fmla="*/ 1129 w 1213"/>
              <a:gd name="T49" fmla="*/ 303 h 1212"/>
              <a:gd name="T50" fmla="*/ 1164 w 1213"/>
              <a:gd name="T51" fmla="*/ 370 h 1212"/>
              <a:gd name="T52" fmla="*/ 1180 w 1213"/>
              <a:gd name="T53" fmla="*/ 411 h 1212"/>
              <a:gd name="T54" fmla="*/ 1192 w 1213"/>
              <a:gd name="T55" fmla="*/ 454 h 1212"/>
              <a:gd name="T56" fmla="*/ 1202 w 1213"/>
              <a:gd name="T57" fmla="*/ 499 h 1212"/>
              <a:gd name="T58" fmla="*/ 1210 w 1213"/>
              <a:gd name="T59" fmla="*/ 574 h 1212"/>
              <a:gd name="T60" fmla="*/ 1209 w 1213"/>
              <a:gd name="T61" fmla="*/ 652 h 1212"/>
              <a:gd name="T62" fmla="*/ 1204 w 1213"/>
              <a:gd name="T63" fmla="*/ 698 h 1212"/>
              <a:gd name="T64" fmla="*/ 1188 w 1213"/>
              <a:gd name="T65" fmla="*/ 770 h 1212"/>
              <a:gd name="T66" fmla="*/ 1164 w 1213"/>
              <a:gd name="T67" fmla="*/ 842 h 1212"/>
              <a:gd name="T68" fmla="*/ 1129 w 1213"/>
              <a:gd name="T69" fmla="*/ 907 h 1212"/>
              <a:gd name="T70" fmla="*/ 1090 w 1213"/>
              <a:gd name="T71" fmla="*/ 967 h 1212"/>
              <a:gd name="T72" fmla="*/ 1033 w 1213"/>
              <a:gd name="T73" fmla="*/ 1033 h 1212"/>
              <a:gd name="T74" fmla="*/ 989 w 1213"/>
              <a:gd name="T75" fmla="*/ 1073 h 1212"/>
              <a:gd name="T76" fmla="*/ 955 w 1213"/>
              <a:gd name="T77" fmla="*/ 1100 h 1212"/>
              <a:gd name="T78" fmla="*/ 907 w 1213"/>
              <a:gd name="T79" fmla="*/ 1131 h 1212"/>
              <a:gd name="T80" fmla="*/ 840 w 1213"/>
              <a:gd name="T81" fmla="*/ 1163 h 1212"/>
              <a:gd name="T82" fmla="*/ 798 w 1213"/>
              <a:gd name="T83" fmla="*/ 1179 h 1212"/>
              <a:gd name="T84" fmla="*/ 755 w 1213"/>
              <a:gd name="T85" fmla="*/ 1192 h 1212"/>
              <a:gd name="T86" fmla="*/ 711 w 1213"/>
              <a:gd name="T87" fmla="*/ 1201 h 1212"/>
              <a:gd name="T88" fmla="*/ 636 w 1213"/>
              <a:gd name="T89" fmla="*/ 1211 h 1212"/>
              <a:gd name="T90" fmla="*/ 558 w 1213"/>
              <a:gd name="T91" fmla="*/ 1209 h 1212"/>
              <a:gd name="T92" fmla="*/ 512 w 1213"/>
              <a:gd name="T93" fmla="*/ 1203 h 1212"/>
              <a:gd name="T94" fmla="*/ 440 w 1213"/>
              <a:gd name="T95" fmla="*/ 1187 h 1212"/>
              <a:gd name="T96" fmla="*/ 369 w 1213"/>
              <a:gd name="T97" fmla="*/ 1163 h 1212"/>
              <a:gd name="T98" fmla="*/ 303 w 1213"/>
              <a:gd name="T99" fmla="*/ 1131 h 1212"/>
              <a:gd name="T100" fmla="*/ 243 w 1213"/>
              <a:gd name="T101" fmla="*/ 1091 h 1212"/>
              <a:gd name="T102" fmla="*/ 177 w 1213"/>
              <a:gd name="T103" fmla="*/ 1033 h 1212"/>
              <a:gd name="T104" fmla="*/ 137 w 1213"/>
              <a:gd name="T105" fmla="*/ 990 h 1212"/>
              <a:gd name="T106" fmla="*/ 110 w 1213"/>
              <a:gd name="T107" fmla="*/ 956 h 1212"/>
              <a:gd name="T108" fmla="*/ 81 w 1213"/>
              <a:gd name="T109" fmla="*/ 907 h 1212"/>
              <a:gd name="T110" fmla="*/ 47 w 1213"/>
              <a:gd name="T111" fmla="*/ 842 h 1212"/>
              <a:gd name="T112" fmla="*/ 31 w 1213"/>
              <a:gd name="T113" fmla="*/ 800 h 1212"/>
              <a:gd name="T114" fmla="*/ 19 w 1213"/>
              <a:gd name="T115" fmla="*/ 757 h 1212"/>
              <a:gd name="T116" fmla="*/ 9 w 1213"/>
              <a:gd name="T117" fmla="*/ 711 h 1212"/>
              <a:gd name="T118" fmla="*/ 1 w 1213"/>
              <a:gd name="T119" fmla="*/ 636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3" h="1212">
                <a:moveTo>
                  <a:pt x="0" y="606"/>
                </a:moveTo>
                <a:lnTo>
                  <a:pt x="1" y="574"/>
                </a:lnTo>
                <a:lnTo>
                  <a:pt x="1" y="559"/>
                </a:lnTo>
                <a:lnTo>
                  <a:pt x="3" y="543"/>
                </a:lnTo>
                <a:lnTo>
                  <a:pt x="4" y="528"/>
                </a:lnTo>
                <a:lnTo>
                  <a:pt x="7" y="512"/>
                </a:lnTo>
                <a:lnTo>
                  <a:pt x="12" y="484"/>
                </a:lnTo>
                <a:lnTo>
                  <a:pt x="19" y="454"/>
                </a:lnTo>
                <a:lnTo>
                  <a:pt x="23" y="440"/>
                </a:lnTo>
                <a:lnTo>
                  <a:pt x="27" y="426"/>
                </a:lnTo>
                <a:lnTo>
                  <a:pt x="36" y="397"/>
                </a:lnTo>
                <a:lnTo>
                  <a:pt x="47" y="370"/>
                </a:lnTo>
                <a:lnTo>
                  <a:pt x="60" y="343"/>
                </a:lnTo>
                <a:lnTo>
                  <a:pt x="73" y="317"/>
                </a:lnTo>
                <a:lnTo>
                  <a:pt x="81" y="303"/>
                </a:lnTo>
                <a:lnTo>
                  <a:pt x="88" y="292"/>
                </a:lnTo>
                <a:lnTo>
                  <a:pt x="103" y="268"/>
                </a:lnTo>
                <a:lnTo>
                  <a:pt x="119" y="243"/>
                </a:lnTo>
                <a:lnTo>
                  <a:pt x="137" y="221"/>
                </a:lnTo>
                <a:lnTo>
                  <a:pt x="157" y="199"/>
                </a:lnTo>
                <a:lnTo>
                  <a:pt x="177" y="178"/>
                </a:lnTo>
                <a:lnTo>
                  <a:pt x="197" y="157"/>
                </a:lnTo>
                <a:lnTo>
                  <a:pt x="208" y="147"/>
                </a:lnTo>
                <a:lnTo>
                  <a:pt x="220" y="138"/>
                </a:lnTo>
                <a:lnTo>
                  <a:pt x="232" y="129"/>
                </a:lnTo>
                <a:lnTo>
                  <a:pt x="243" y="120"/>
                </a:lnTo>
                <a:lnTo>
                  <a:pt x="255" y="111"/>
                </a:lnTo>
                <a:lnTo>
                  <a:pt x="266" y="103"/>
                </a:lnTo>
                <a:lnTo>
                  <a:pt x="292" y="88"/>
                </a:lnTo>
                <a:lnTo>
                  <a:pt x="303" y="81"/>
                </a:lnTo>
                <a:lnTo>
                  <a:pt x="315" y="73"/>
                </a:lnTo>
                <a:lnTo>
                  <a:pt x="342" y="60"/>
                </a:lnTo>
                <a:lnTo>
                  <a:pt x="369" y="47"/>
                </a:lnTo>
                <a:lnTo>
                  <a:pt x="383" y="43"/>
                </a:lnTo>
                <a:lnTo>
                  <a:pt x="397" y="38"/>
                </a:lnTo>
                <a:lnTo>
                  <a:pt x="411" y="31"/>
                </a:lnTo>
                <a:lnTo>
                  <a:pt x="425" y="28"/>
                </a:lnTo>
                <a:lnTo>
                  <a:pt x="440" y="23"/>
                </a:lnTo>
                <a:lnTo>
                  <a:pt x="454" y="19"/>
                </a:lnTo>
                <a:lnTo>
                  <a:pt x="469" y="15"/>
                </a:lnTo>
                <a:lnTo>
                  <a:pt x="484" y="13"/>
                </a:lnTo>
                <a:lnTo>
                  <a:pt x="499" y="9"/>
                </a:lnTo>
                <a:lnTo>
                  <a:pt x="512" y="7"/>
                </a:lnTo>
                <a:lnTo>
                  <a:pt x="543" y="3"/>
                </a:lnTo>
                <a:lnTo>
                  <a:pt x="574" y="1"/>
                </a:lnTo>
                <a:lnTo>
                  <a:pt x="604" y="0"/>
                </a:lnTo>
                <a:lnTo>
                  <a:pt x="636" y="1"/>
                </a:lnTo>
                <a:lnTo>
                  <a:pt x="652" y="2"/>
                </a:lnTo>
                <a:lnTo>
                  <a:pt x="667" y="3"/>
                </a:lnTo>
                <a:lnTo>
                  <a:pt x="682" y="4"/>
                </a:lnTo>
                <a:lnTo>
                  <a:pt x="698" y="7"/>
                </a:lnTo>
                <a:lnTo>
                  <a:pt x="726" y="13"/>
                </a:lnTo>
                <a:lnTo>
                  <a:pt x="755" y="19"/>
                </a:lnTo>
                <a:lnTo>
                  <a:pt x="770" y="23"/>
                </a:lnTo>
                <a:lnTo>
                  <a:pt x="785" y="28"/>
                </a:lnTo>
                <a:lnTo>
                  <a:pt x="813" y="38"/>
                </a:lnTo>
                <a:lnTo>
                  <a:pt x="840" y="47"/>
                </a:lnTo>
                <a:lnTo>
                  <a:pt x="867" y="60"/>
                </a:lnTo>
                <a:lnTo>
                  <a:pt x="894" y="73"/>
                </a:lnTo>
                <a:lnTo>
                  <a:pt x="907" y="81"/>
                </a:lnTo>
                <a:lnTo>
                  <a:pt x="918" y="88"/>
                </a:lnTo>
                <a:lnTo>
                  <a:pt x="942" y="103"/>
                </a:lnTo>
                <a:lnTo>
                  <a:pt x="967" y="120"/>
                </a:lnTo>
                <a:lnTo>
                  <a:pt x="989" y="138"/>
                </a:lnTo>
                <a:lnTo>
                  <a:pt x="1011" y="157"/>
                </a:lnTo>
                <a:lnTo>
                  <a:pt x="1033" y="178"/>
                </a:lnTo>
                <a:lnTo>
                  <a:pt x="1053" y="199"/>
                </a:lnTo>
                <a:lnTo>
                  <a:pt x="1063" y="210"/>
                </a:lnTo>
                <a:lnTo>
                  <a:pt x="1073" y="221"/>
                </a:lnTo>
                <a:lnTo>
                  <a:pt x="1081" y="232"/>
                </a:lnTo>
                <a:lnTo>
                  <a:pt x="1090" y="243"/>
                </a:lnTo>
                <a:lnTo>
                  <a:pt x="1098" y="255"/>
                </a:lnTo>
                <a:lnTo>
                  <a:pt x="1107" y="268"/>
                </a:lnTo>
                <a:lnTo>
                  <a:pt x="1122" y="292"/>
                </a:lnTo>
                <a:lnTo>
                  <a:pt x="1129" y="303"/>
                </a:lnTo>
                <a:lnTo>
                  <a:pt x="1138" y="317"/>
                </a:lnTo>
                <a:lnTo>
                  <a:pt x="1151" y="343"/>
                </a:lnTo>
                <a:lnTo>
                  <a:pt x="1164" y="370"/>
                </a:lnTo>
                <a:lnTo>
                  <a:pt x="1168" y="383"/>
                </a:lnTo>
                <a:lnTo>
                  <a:pt x="1175" y="397"/>
                </a:lnTo>
                <a:lnTo>
                  <a:pt x="1180" y="411"/>
                </a:lnTo>
                <a:lnTo>
                  <a:pt x="1183" y="426"/>
                </a:lnTo>
                <a:lnTo>
                  <a:pt x="1188" y="440"/>
                </a:lnTo>
                <a:lnTo>
                  <a:pt x="1192" y="454"/>
                </a:lnTo>
                <a:lnTo>
                  <a:pt x="1196" y="469"/>
                </a:lnTo>
                <a:lnTo>
                  <a:pt x="1199" y="484"/>
                </a:lnTo>
                <a:lnTo>
                  <a:pt x="1202" y="499"/>
                </a:lnTo>
                <a:lnTo>
                  <a:pt x="1204" y="512"/>
                </a:lnTo>
                <a:lnTo>
                  <a:pt x="1208" y="543"/>
                </a:lnTo>
                <a:lnTo>
                  <a:pt x="1210" y="574"/>
                </a:lnTo>
                <a:lnTo>
                  <a:pt x="1212" y="606"/>
                </a:lnTo>
                <a:lnTo>
                  <a:pt x="1210" y="636"/>
                </a:lnTo>
                <a:lnTo>
                  <a:pt x="1209" y="652"/>
                </a:lnTo>
                <a:lnTo>
                  <a:pt x="1208" y="667"/>
                </a:lnTo>
                <a:lnTo>
                  <a:pt x="1207" y="683"/>
                </a:lnTo>
                <a:lnTo>
                  <a:pt x="1204" y="698"/>
                </a:lnTo>
                <a:lnTo>
                  <a:pt x="1199" y="727"/>
                </a:lnTo>
                <a:lnTo>
                  <a:pt x="1192" y="757"/>
                </a:lnTo>
                <a:lnTo>
                  <a:pt x="1188" y="770"/>
                </a:lnTo>
                <a:lnTo>
                  <a:pt x="1183" y="785"/>
                </a:lnTo>
                <a:lnTo>
                  <a:pt x="1175" y="813"/>
                </a:lnTo>
                <a:lnTo>
                  <a:pt x="1164" y="842"/>
                </a:lnTo>
                <a:lnTo>
                  <a:pt x="1151" y="869"/>
                </a:lnTo>
                <a:lnTo>
                  <a:pt x="1138" y="895"/>
                </a:lnTo>
                <a:lnTo>
                  <a:pt x="1129" y="907"/>
                </a:lnTo>
                <a:lnTo>
                  <a:pt x="1122" y="919"/>
                </a:lnTo>
                <a:lnTo>
                  <a:pt x="1107" y="944"/>
                </a:lnTo>
                <a:lnTo>
                  <a:pt x="1090" y="967"/>
                </a:lnTo>
                <a:lnTo>
                  <a:pt x="1073" y="990"/>
                </a:lnTo>
                <a:lnTo>
                  <a:pt x="1053" y="1013"/>
                </a:lnTo>
                <a:lnTo>
                  <a:pt x="1033" y="1033"/>
                </a:lnTo>
                <a:lnTo>
                  <a:pt x="1011" y="1053"/>
                </a:lnTo>
                <a:lnTo>
                  <a:pt x="1001" y="1063"/>
                </a:lnTo>
                <a:lnTo>
                  <a:pt x="989" y="1073"/>
                </a:lnTo>
                <a:lnTo>
                  <a:pt x="978" y="1081"/>
                </a:lnTo>
                <a:lnTo>
                  <a:pt x="967" y="1091"/>
                </a:lnTo>
                <a:lnTo>
                  <a:pt x="955" y="1100"/>
                </a:lnTo>
                <a:lnTo>
                  <a:pt x="942" y="1108"/>
                </a:lnTo>
                <a:lnTo>
                  <a:pt x="918" y="1122"/>
                </a:lnTo>
                <a:lnTo>
                  <a:pt x="907" y="1131"/>
                </a:lnTo>
                <a:lnTo>
                  <a:pt x="894" y="1137"/>
                </a:lnTo>
                <a:lnTo>
                  <a:pt x="867" y="1150"/>
                </a:lnTo>
                <a:lnTo>
                  <a:pt x="840" y="1163"/>
                </a:lnTo>
                <a:lnTo>
                  <a:pt x="827" y="1169"/>
                </a:lnTo>
                <a:lnTo>
                  <a:pt x="813" y="1174"/>
                </a:lnTo>
                <a:lnTo>
                  <a:pt x="798" y="1179"/>
                </a:lnTo>
                <a:lnTo>
                  <a:pt x="785" y="1183"/>
                </a:lnTo>
                <a:lnTo>
                  <a:pt x="770" y="1187"/>
                </a:lnTo>
                <a:lnTo>
                  <a:pt x="755" y="1192"/>
                </a:lnTo>
                <a:lnTo>
                  <a:pt x="741" y="1195"/>
                </a:lnTo>
                <a:lnTo>
                  <a:pt x="726" y="1198"/>
                </a:lnTo>
                <a:lnTo>
                  <a:pt x="711" y="1201"/>
                </a:lnTo>
                <a:lnTo>
                  <a:pt x="698" y="1203"/>
                </a:lnTo>
                <a:lnTo>
                  <a:pt x="667" y="1208"/>
                </a:lnTo>
                <a:lnTo>
                  <a:pt x="636" y="1211"/>
                </a:lnTo>
                <a:lnTo>
                  <a:pt x="604" y="1211"/>
                </a:lnTo>
                <a:lnTo>
                  <a:pt x="574" y="1211"/>
                </a:lnTo>
                <a:lnTo>
                  <a:pt x="558" y="1209"/>
                </a:lnTo>
                <a:lnTo>
                  <a:pt x="543" y="1208"/>
                </a:lnTo>
                <a:lnTo>
                  <a:pt x="527" y="1206"/>
                </a:lnTo>
                <a:lnTo>
                  <a:pt x="512" y="1203"/>
                </a:lnTo>
                <a:lnTo>
                  <a:pt x="484" y="1198"/>
                </a:lnTo>
                <a:lnTo>
                  <a:pt x="454" y="1192"/>
                </a:lnTo>
                <a:lnTo>
                  <a:pt x="440" y="1187"/>
                </a:lnTo>
                <a:lnTo>
                  <a:pt x="425" y="1183"/>
                </a:lnTo>
                <a:lnTo>
                  <a:pt x="397" y="1174"/>
                </a:lnTo>
                <a:lnTo>
                  <a:pt x="369" y="1163"/>
                </a:lnTo>
                <a:lnTo>
                  <a:pt x="342" y="1150"/>
                </a:lnTo>
                <a:lnTo>
                  <a:pt x="315" y="1137"/>
                </a:lnTo>
                <a:lnTo>
                  <a:pt x="303" y="1131"/>
                </a:lnTo>
                <a:lnTo>
                  <a:pt x="292" y="1122"/>
                </a:lnTo>
                <a:lnTo>
                  <a:pt x="266" y="1108"/>
                </a:lnTo>
                <a:lnTo>
                  <a:pt x="243" y="1091"/>
                </a:lnTo>
                <a:lnTo>
                  <a:pt x="220" y="1073"/>
                </a:lnTo>
                <a:lnTo>
                  <a:pt x="197" y="1053"/>
                </a:lnTo>
                <a:lnTo>
                  <a:pt x="177" y="1033"/>
                </a:lnTo>
                <a:lnTo>
                  <a:pt x="157" y="1013"/>
                </a:lnTo>
                <a:lnTo>
                  <a:pt x="147" y="1001"/>
                </a:lnTo>
                <a:lnTo>
                  <a:pt x="137" y="990"/>
                </a:lnTo>
                <a:lnTo>
                  <a:pt x="129" y="979"/>
                </a:lnTo>
                <a:lnTo>
                  <a:pt x="119" y="967"/>
                </a:lnTo>
                <a:lnTo>
                  <a:pt x="110" y="956"/>
                </a:lnTo>
                <a:lnTo>
                  <a:pt x="103" y="944"/>
                </a:lnTo>
                <a:lnTo>
                  <a:pt x="88" y="919"/>
                </a:lnTo>
                <a:lnTo>
                  <a:pt x="81" y="907"/>
                </a:lnTo>
                <a:lnTo>
                  <a:pt x="73" y="895"/>
                </a:lnTo>
                <a:lnTo>
                  <a:pt x="60" y="869"/>
                </a:lnTo>
                <a:lnTo>
                  <a:pt x="47" y="842"/>
                </a:lnTo>
                <a:lnTo>
                  <a:pt x="41" y="827"/>
                </a:lnTo>
                <a:lnTo>
                  <a:pt x="36" y="813"/>
                </a:lnTo>
                <a:lnTo>
                  <a:pt x="31" y="800"/>
                </a:lnTo>
                <a:lnTo>
                  <a:pt x="27" y="785"/>
                </a:lnTo>
                <a:lnTo>
                  <a:pt x="23" y="770"/>
                </a:lnTo>
                <a:lnTo>
                  <a:pt x="19" y="757"/>
                </a:lnTo>
                <a:lnTo>
                  <a:pt x="15" y="742"/>
                </a:lnTo>
                <a:lnTo>
                  <a:pt x="12" y="727"/>
                </a:lnTo>
                <a:lnTo>
                  <a:pt x="9" y="711"/>
                </a:lnTo>
                <a:lnTo>
                  <a:pt x="7" y="698"/>
                </a:lnTo>
                <a:lnTo>
                  <a:pt x="3" y="667"/>
                </a:lnTo>
                <a:lnTo>
                  <a:pt x="1" y="636"/>
                </a:lnTo>
                <a:lnTo>
                  <a:pt x="0" y="60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09" name="Freeform 37"/>
          <p:cNvSpPr>
            <a:spLocks/>
          </p:cNvSpPr>
          <p:nvPr/>
        </p:nvSpPr>
        <p:spPr bwMode="auto">
          <a:xfrm>
            <a:off x="5891213" y="3611563"/>
            <a:ext cx="1924050" cy="1922462"/>
          </a:xfrm>
          <a:custGeom>
            <a:avLst/>
            <a:gdLst>
              <a:gd name="T0" fmla="*/ 1 w 1212"/>
              <a:gd name="T1" fmla="*/ 558 h 1211"/>
              <a:gd name="T2" fmla="*/ 7 w 1212"/>
              <a:gd name="T3" fmla="*/ 512 h 1211"/>
              <a:gd name="T4" fmla="*/ 23 w 1212"/>
              <a:gd name="T5" fmla="*/ 439 h 1211"/>
              <a:gd name="T6" fmla="*/ 47 w 1212"/>
              <a:gd name="T7" fmla="*/ 369 h 1211"/>
              <a:gd name="T8" fmla="*/ 81 w 1212"/>
              <a:gd name="T9" fmla="*/ 303 h 1211"/>
              <a:gd name="T10" fmla="*/ 119 w 1212"/>
              <a:gd name="T11" fmla="*/ 243 h 1211"/>
              <a:gd name="T12" fmla="*/ 176 w 1212"/>
              <a:gd name="T13" fmla="*/ 178 h 1211"/>
              <a:gd name="T14" fmla="*/ 219 w 1212"/>
              <a:gd name="T15" fmla="*/ 138 h 1211"/>
              <a:gd name="T16" fmla="*/ 255 w 1212"/>
              <a:gd name="T17" fmla="*/ 111 h 1211"/>
              <a:gd name="T18" fmla="*/ 303 w 1212"/>
              <a:gd name="T19" fmla="*/ 81 h 1211"/>
              <a:gd name="T20" fmla="*/ 369 w 1212"/>
              <a:gd name="T21" fmla="*/ 47 h 1211"/>
              <a:gd name="T22" fmla="*/ 411 w 1212"/>
              <a:gd name="T23" fmla="*/ 31 h 1211"/>
              <a:gd name="T24" fmla="*/ 454 w 1212"/>
              <a:gd name="T25" fmla="*/ 19 h 1211"/>
              <a:gd name="T26" fmla="*/ 498 w 1212"/>
              <a:gd name="T27" fmla="*/ 9 h 1211"/>
              <a:gd name="T28" fmla="*/ 573 w 1212"/>
              <a:gd name="T29" fmla="*/ 1 h 1211"/>
              <a:gd name="T30" fmla="*/ 652 w 1212"/>
              <a:gd name="T31" fmla="*/ 2 h 1211"/>
              <a:gd name="T32" fmla="*/ 697 w 1212"/>
              <a:gd name="T33" fmla="*/ 7 h 1211"/>
              <a:gd name="T34" fmla="*/ 770 w 1212"/>
              <a:gd name="T35" fmla="*/ 23 h 1211"/>
              <a:gd name="T36" fmla="*/ 840 w 1212"/>
              <a:gd name="T37" fmla="*/ 47 h 1211"/>
              <a:gd name="T38" fmla="*/ 906 w 1212"/>
              <a:gd name="T39" fmla="*/ 81 h 1211"/>
              <a:gd name="T40" fmla="*/ 966 w 1212"/>
              <a:gd name="T41" fmla="*/ 120 h 1211"/>
              <a:gd name="T42" fmla="*/ 1032 w 1212"/>
              <a:gd name="T43" fmla="*/ 178 h 1211"/>
              <a:gd name="T44" fmla="*/ 1072 w 1212"/>
              <a:gd name="T45" fmla="*/ 221 h 1211"/>
              <a:gd name="T46" fmla="*/ 1098 w 1212"/>
              <a:gd name="T47" fmla="*/ 255 h 1211"/>
              <a:gd name="T48" fmla="*/ 1128 w 1212"/>
              <a:gd name="T49" fmla="*/ 303 h 1211"/>
              <a:gd name="T50" fmla="*/ 1163 w 1212"/>
              <a:gd name="T51" fmla="*/ 369 h 1211"/>
              <a:gd name="T52" fmla="*/ 1179 w 1212"/>
              <a:gd name="T53" fmla="*/ 411 h 1211"/>
              <a:gd name="T54" fmla="*/ 1191 w 1212"/>
              <a:gd name="T55" fmla="*/ 454 h 1211"/>
              <a:gd name="T56" fmla="*/ 1201 w 1212"/>
              <a:gd name="T57" fmla="*/ 498 h 1211"/>
              <a:gd name="T58" fmla="*/ 1209 w 1212"/>
              <a:gd name="T59" fmla="*/ 573 h 1211"/>
              <a:gd name="T60" fmla="*/ 1208 w 1212"/>
              <a:gd name="T61" fmla="*/ 652 h 1211"/>
              <a:gd name="T62" fmla="*/ 1203 w 1212"/>
              <a:gd name="T63" fmla="*/ 697 h 1211"/>
              <a:gd name="T64" fmla="*/ 1187 w 1212"/>
              <a:gd name="T65" fmla="*/ 770 h 1211"/>
              <a:gd name="T66" fmla="*/ 1163 w 1212"/>
              <a:gd name="T67" fmla="*/ 841 h 1211"/>
              <a:gd name="T68" fmla="*/ 1128 w 1212"/>
              <a:gd name="T69" fmla="*/ 906 h 1211"/>
              <a:gd name="T70" fmla="*/ 1089 w 1212"/>
              <a:gd name="T71" fmla="*/ 966 h 1211"/>
              <a:gd name="T72" fmla="*/ 1032 w 1212"/>
              <a:gd name="T73" fmla="*/ 1033 h 1211"/>
              <a:gd name="T74" fmla="*/ 988 w 1212"/>
              <a:gd name="T75" fmla="*/ 1072 h 1211"/>
              <a:gd name="T76" fmla="*/ 954 w 1212"/>
              <a:gd name="T77" fmla="*/ 1099 h 1211"/>
              <a:gd name="T78" fmla="*/ 906 w 1212"/>
              <a:gd name="T79" fmla="*/ 1130 h 1211"/>
              <a:gd name="T80" fmla="*/ 840 w 1212"/>
              <a:gd name="T81" fmla="*/ 1162 h 1211"/>
              <a:gd name="T82" fmla="*/ 798 w 1212"/>
              <a:gd name="T83" fmla="*/ 1178 h 1211"/>
              <a:gd name="T84" fmla="*/ 755 w 1212"/>
              <a:gd name="T85" fmla="*/ 1191 h 1211"/>
              <a:gd name="T86" fmla="*/ 711 w 1212"/>
              <a:gd name="T87" fmla="*/ 1200 h 1211"/>
              <a:gd name="T88" fmla="*/ 636 w 1212"/>
              <a:gd name="T89" fmla="*/ 1210 h 1211"/>
              <a:gd name="T90" fmla="*/ 557 w 1212"/>
              <a:gd name="T91" fmla="*/ 1208 h 1211"/>
              <a:gd name="T92" fmla="*/ 512 w 1212"/>
              <a:gd name="T93" fmla="*/ 1202 h 1211"/>
              <a:gd name="T94" fmla="*/ 439 w 1212"/>
              <a:gd name="T95" fmla="*/ 1186 h 1211"/>
              <a:gd name="T96" fmla="*/ 369 w 1212"/>
              <a:gd name="T97" fmla="*/ 1162 h 1211"/>
              <a:gd name="T98" fmla="*/ 303 w 1212"/>
              <a:gd name="T99" fmla="*/ 1130 h 1211"/>
              <a:gd name="T100" fmla="*/ 243 w 1212"/>
              <a:gd name="T101" fmla="*/ 1090 h 1211"/>
              <a:gd name="T102" fmla="*/ 176 w 1212"/>
              <a:gd name="T103" fmla="*/ 1033 h 1211"/>
              <a:gd name="T104" fmla="*/ 137 w 1212"/>
              <a:gd name="T105" fmla="*/ 990 h 1211"/>
              <a:gd name="T106" fmla="*/ 110 w 1212"/>
              <a:gd name="T107" fmla="*/ 955 h 1211"/>
              <a:gd name="T108" fmla="*/ 81 w 1212"/>
              <a:gd name="T109" fmla="*/ 906 h 1211"/>
              <a:gd name="T110" fmla="*/ 47 w 1212"/>
              <a:gd name="T111" fmla="*/ 841 h 1211"/>
              <a:gd name="T112" fmla="*/ 31 w 1212"/>
              <a:gd name="T113" fmla="*/ 799 h 1211"/>
              <a:gd name="T114" fmla="*/ 19 w 1212"/>
              <a:gd name="T115" fmla="*/ 756 h 1211"/>
              <a:gd name="T116" fmla="*/ 9 w 1212"/>
              <a:gd name="T117" fmla="*/ 711 h 1211"/>
              <a:gd name="T118" fmla="*/ 1 w 1212"/>
              <a:gd name="T119" fmla="*/ 636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211">
                <a:moveTo>
                  <a:pt x="0" y="605"/>
                </a:moveTo>
                <a:lnTo>
                  <a:pt x="1" y="573"/>
                </a:lnTo>
                <a:lnTo>
                  <a:pt x="1" y="558"/>
                </a:lnTo>
                <a:lnTo>
                  <a:pt x="3" y="542"/>
                </a:lnTo>
                <a:lnTo>
                  <a:pt x="4" y="528"/>
                </a:lnTo>
                <a:lnTo>
                  <a:pt x="7" y="512"/>
                </a:lnTo>
                <a:lnTo>
                  <a:pt x="12" y="484"/>
                </a:lnTo>
                <a:lnTo>
                  <a:pt x="19" y="454"/>
                </a:lnTo>
                <a:lnTo>
                  <a:pt x="23" y="439"/>
                </a:lnTo>
                <a:lnTo>
                  <a:pt x="27" y="426"/>
                </a:lnTo>
                <a:lnTo>
                  <a:pt x="36" y="396"/>
                </a:lnTo>
                <a:lnTo>
                  <a:pt x="47" y="369"/>
                </a:lnTo>
                <a:lnTo>
                  <a:pt x="60" y="342"/>
                </a:lnTo>
                <a:lnTo>
                  <a:pt x="73" y="316"/>
                </a:lnTo>
                <a:lnTo>
                  <a:pt x="81" y="303"/>
                </a:lnTo>
                <a:lnTo>
                  <a:pt x="88" y="292"/>
                </a:lnTo>
                <a:lnTo>
                  <a:pt x="103" y="267"/>
                </a:lnTo>
                <a:lnTo>
                  <a:pt x="119" y="243"/>
                </a:lnTo>
                <a:lnTo>
                  <a:pt x="137" y="221"/>
                </a:lnTo>
                <a:lnTo>
                  <a:pt x="157" y="199"/>
                </a:lnTo>
                <a:lnTo>
                  <a:pt x="176" y="178"/>
                </a:lnTo>
                <a:lnTo>
                  <a:pt x="197" y="157"/>
                </a:lnTo>
                <a:lnTo>
                  <a:pt x="208" y="147"/>
                </a:lnTo>
                <a:lnTo>
                  <a:pt x="219" y="138"/>
                </a:lnTo>
                <a:lnTo>
                  <a:pt x="232" y="128"/>
                </a:lnTo>
                <a:lnTo>
                  <a:pt x="243" y="120"/>
                </a:lnTo>
                <a:lnTo>
                  <a:pt x="255" y="111"/>
                </a:lnTo>
                <a:lnTo>
                  <a:pt x="266" y="103"/>
                </a:lnTo>
                <a:lnTo>
                  <a:pt x="292" y="88"/>
                </a:lnTo>
                <a:lnTo>
                  <a:pt x="303" y="81"/>
                </a:lnTo>
                <a:lnTo>
                  <a:pt x="315" y="73"/>
                </a:lnTo>
                <a:lnTo>
                  <a:pt x="342" y="60"/>
                </a:lnTo>
                <a:lnTo>
                  <a:pt x="369" y="47"/>
                </a:lnTo>
                <a:lnTo>
                  <a:pt x="383" y="42"/>
                </a:lnTo>
                <a:lnTo>
                  <a:pt x="396" y="38"/>
                </a:lnTo>
                <a:lnTo>
                  <a:pt x="411" y="31"/>
                </a:lnTo>
                <a:lnTo>
                  <a:pt x="424" y="28"/>
                </a:lnTo>
                <a:lnTo>
                  <a:pt x="439" y="23"/>
                </a:lnTo>
                <a:lnTo>
                  <a:pt x="454" y="19"/>
                </a:lnTo>
                <a:lnTo>
                  <a:pt x="469" y="15"/>
                </a:lnTo>
                <a:lnTo>
                  <a:pt x="483" y="13"/>
                </a:lnTo>
                <a:lnTo>
                  <a:pt x="498" y="9"/>
                </a:lnTo>
                <a:lnTo>
                  <a:pt x="512" y="7"/>
                </a:lnTo>
                <a:lnTo>
                  <a:pt x="542" y="3"/>
                </a:lnTo>
                <a:lnTo>
                  <a:pt x="573" y="1"/>
                </a:lnTo>
                <a:lnTo>
                  <a:pt x="604" y="0"/>
                </a:lnTo>
                <a:lnTo>
                  <a:pt x="636" y="1"/>
                </a:lnTo>
                <a:lnTo>
                  <a:pt x="652" y="2"/>
                </a:lnTo>
                <a:lnTo>
                  <a:pt x="666" y="3"/>
                </a:lnTo>
                <a:lnTo>
                  <a:pt x="681" y="4"/>
                </a:lnTo>
                <a:lnTo>
                  <a:pt x="697" y="7"/>
                </a:lnTo>
                <a:lnTo>
                  <a:pt x="725" y="13"/>
                </a:lnTo>
                <a:lnTo>
                  <a:pt x="755" y="19"/>
                </a:lnTo>
                <a:lnTo>
                  <a:pt x="770" y="23"/>
                </a:lnTo>
                <a:lnTo>
                  <a:pt x="784" y="28"/>
                </a:lnTo>
                <a:lnTo>
                  <a:pt x="813" y="38"/>
                </a:lnTo>
                <a:lnTo>
                  <a:pt x="840" y="47"/>
                </a:lnTo>
                <a:lnTo>
                  <a:pt x="867" y="60"/>
                </a:lnTo>
                <a:lnTo>
                  <a:pt x="894" y="73"/>
                </a:lnTo>
                <a:lnTo>
                  <a:pt x="906" y="81"/>
                </a:lnTo>
                <a:lnTo>
                  <a:pt x="917" y="88"/>
                </a:lnTo>
                <a:lnTo>
                  <a:pt x="942" y="103"/>
                </a:lnTo>
                <a:lnTo>
                  <a:pt x="966" y="120"/>
                </a:lnTo>
                <a:lnTo>
                  <a:pt x="988" y="138"/>
                </a:lnTo>
                <a:lnTo>
                  <a:pt x="1010" y="157"/>
                </a:lnTo>
                <a:lnTo>
                  <a:pt x="1032" y="178"/>
                </a:lnTo>
                <a:lnTo>
                  <a:pt x="1052" y="199"/>
                </a:lnTo>
                <a:lnTo>
                  <a:pt x="1062" y="210"/>
                </a:lnTo>
                <a:lnTo>
                  <a:pt x="1072" y="221"/>
                </a:lnTo>
                <a:lnTo>
                  <a:pt x="1080" y="232"/>
                </a:lnTo>
                <a:lnTo>
                  <a:pt x="1089" y="243"/>
                </a:lnTo>
                <a:lnTo>
                  <a:pt x="1098" y="255"/>
                </a:lnTo>
                <a:lnTo>
                  <a:pt x="1106" y="267"/>
                </a:lnTo>
                <a:lnTo>
                  <a:pt x="1121" y="292"/>
                </a:lnTo>
                <a:lnTo>
                  <a:pt x="1128" y="303"/>
                </a:lnTo>
                <a:lnTo>
                  <a:pt x="1137" y="316"/>
                </a:lnTo>
                <a:lnTo>
                  <a:pt x="1150" y="342"/>
                </a:lnTo>
                <a:lnTo>
                  <a:pt x="1163" y="369"/>
                </a:lnTo>
                <a:lnTo>
                  <a:pt x="1168" y="383"/>
                </a:lnTo>
                <a:lnTo>
                  <a:pt x="1174" y="396"/>
                </a:lnTo>
                <a:lnTo>
                  <a:pt x="1179" y="411"/>
                </a:lnTo>
                <a:lnTo>
                  <a:pt x="1182" y="426"/>
                </a:lnTo>
                <a:lnTo>
                  <a:pt x="1187" y="439"/>
                </a:lnTo>
                <a:lnTo>
                  <a:pt x="1191" y="454"/>
                </a:lnTo>
                <a:lnTo>
                  <a:pt x="1195" y="469"/>
                </a:lnTo>
                <a:lnTo>
                  <a:pt x="1198" y="484"/>
                </a:lnTo>
                <a:lnTo>
                  <a:pt x="1201" y="498"/>
                </a:lnTo>
                <a:lnTo>
                  <a:pt x="1203" y="512"/>
                </a:lnTo>
                <a:lnTo>
                  <a:pt x="1207" y="542"/>
                </a:lnTo>
                <a:lnTo>
                  <a:pt x="1209" y="573"/>
                </a:lnTo>
                <a:lnTo>
                  <a:pt x="1211" y="605"/>
                </a:lnTo>
                <a:lnTo>
                  <a:pt x="1209" y="636"/>
                </a:lnTo>
                <a:lnTo>
                  <a:pt x="1208" y="652"/>
                </a:lnTo>
                <a:lnTo>
                  <a:pt x="1207" y="667"/>
                </a:lnTo>
                <a:lnTo>
                  <a:pt x="1206" y="683"/>
                </a:lnTo>
                <a:lnTo>
                  <a:pt x="1203" y="697"/>
                </a:lnTo>
                <a:lnTo>
                  <a:pt x="1198" y="727"/>
                </a:lnTo>
                <a:lnTo>
                  <a:pt x="1191" y="756"/>
                </a:lnTo>
                <a:lnTo>
                  <a:pt x="1187" y="770"/>
                </a:lnTo>
                <a:lnTo>
                  <a:pt x="1182" y="784"/>
                </a:lnTo>
                <a:lnTo>
                  <a:pt x="1174" y="813"/>
                </a:lnTo>
                <a:lnTo>
                  <a:pt x="1163" y="841"/>
                </a:lnTo>
                <a:lnTo>
                  <a:pt x="1150" y="868"/>
                </a:lnTo>
                <a:lnTo>
                  <a:pt x="1137" y="894"/>
                </a:lnTo>
                <a:lnTo>
                  <a:pt x="1128" y="906"/>
                </a:lnTo>
                <a:lnTo>
                  <a:pt x="1121" y="918"/>
                </a:lnTo>
                <a:lnTo>
                  <a:pt x="1106" y="943"/>
                </a:lnTo>
                <a:lnTo>
                  <a:pt x="1089" y="966"/>
                </a:lnTo>
                <a:lnTo>
                  <a:pt x="1072" y="990"/>
                </a:lnTo>
                <a:lnTo>
                  <a:pt x="1052" y="1012"/>
                </a:lnTo>
                <a:lnTo>
                  <a:pt x="1032" y="1033"/>
                </a:lnTo>
                <a:lnTo>
                  <a:pt x="1010" y="1052"/>
                </a:lnTo>
                <a:lnTo>
                  <a:pt x="1000" y="1062"/>
                </a:lnTo>
                <a:lnTo>
                  <a:pt x="988" y="1072"/>
                </a:lnTo>
                <a:lnTo>
                  <a:pt x="977" y="1081"/>
                </a:lnTo>
                <a:lnTo>
                  <a:pt x="966" y="1090"/>
                </a:lnTo>
                <a:lnTo>
                  <a:pt x="954" y="1099"/>
                </a:lnTo>
                <a:lnTo>
                  <a:pt x="942" y="1108"/>
                </a:lnTo>
                <a:lnTo>
                  <a:pt x="917" y="1121"/>
                </a:lnTo>
                <a:lnTo>
                  <a:pt x="906" y="1130"/>
                </a:lnTo>
                <a:lnTo>
                  <a:pt x="894" y="1136"/>
                </a:lnTo>
                <a:lnTo>
                  <a:pt x="867" y="1149"/>
                </a:lnTo>
                <a:lnTo>
                  <a:pt x="840" y="1162"/>
                </a:lnTo>
                <a:lnTo>
                  <a:pt x="826" y="1168"/>
                </a:lnTo>
                <a:lnTo>
                  <a:pt x="813" y="1173"/>
                </a:lnTo>
                <a:lnTo>
                  <a:pt x="798" y="1178"/>
                </a:lnTo>
                <a:lnTo>
                  <a:pt x="784" y="1182"/>
                </a:lnTo>
                <a:lnTo>
                  <a:pt x="770" y="1186"/>
                </a:lnTo>
                <a:lnTo>
                  <a:pt x="755" y="1191"/>
                </a:lnTo>
                <a:lnTo>
                  <a:pt x="740" y="1194"/>
                </a:lnTo>
                <a:lnTo>
                  <a:pt x="725" y="1197"/>
                </a:lnTo>
                <a:lnTo>
                  <a:pt x="711" y="1200"/>
                </a:lnTo>
                <a:lnTo>
                  <a:pt x="697" y="1202"/>
                </a:lnTo>
                <a:lnTo>
                  <a:pt x="666" y="1207"/>
                </a:lnTo>
                <a:lnTo>
                  <a:pt x="636" y="1210"/>
                </a:lnTo>
                <a:lnTo>
                  <a:pt x="604" y="1210"/>
                </a:lnTo>
                <a:lnTo>
                  <a:pt x="573" y="1210"/>
                </a:lnTo>
                <a:lnTo>
                  <a:pt x="557" y="1208"/>
                </a:lnTo>
                <a:lnTo>
                  <a:pt x="542" y="1207"/>
                </a:lnTo>
                <a:lnTo>
                  <a:pt x="526" y="1205"/>
                </a:lnTo>
                <a:lnTo>
                  <a:pt x="512" y="1202"/>
                </a:lnTo>
                <a:lnTo>
                  <a:pt x="483" y="1197"/>
                </a:lnTo>
                <a:lnTo>
                  <a:pt x="454" y="1191"/>
                </a:lnTo>
                <a:lnTo>
                  <a:pt x="439" y="1186"/>
                </a:lnTo>
                <a:lnTo>
                  <a:pt x="424" y="1182"/>
                </a:lnTo>
                <a:lnTo>
                  <a:pt x="396" y="1173"/>
                </a:lnTo>
                <a:lnTo>
                  <a:pt x="369" y="1162"/>
                </a:lnTo>
                <a:lnTo>
                  <a:pt x="342" y="1149"/>
                </a:lnTo>
                <a:lnTo>
                  <a:pt x="315" y="1136"/>
                </a:lnTo>
                <a:lnTo>
                  <a:pt x="303" y="1130"/>
                </a:lnTo>
                <a:lnTo>
                  <a:pt x="292" y="1121"/>
                </a:lnTo>
                <a:lnTo>
                  <a:pt x="266" y="1108"/>
                </a:lnTo>
                <a:lnTo>
                  <a:pt x="243" y="1090"/>
                </a:lnTo>
                <a:lnTo>
                  <a:pt x="219" y="1072"/>
                </a:lnTo>
                <a:lnTo>
                  <a:pt x="197" y="1052"/>
                </a:lnTo>
                <a:lnTo>
                  <a:pt x="176" y="1033"/>
                </a:lnTo>
                <a:lnTo>
                  <a:pt x="157" y="1012"/>
                </a:lnTo>
                <a:lnTo>
                  <a:pt x="147" y="1001"/>
                </a:lnTo>
                <a:lnTo>
                  <a:pt x="137" y="990"/>
                </a:lnTo>
                <a:lnTo>
                  <a:pt x="128" y="979"/>
                </a:lnTo>
                <a:lnTo>
                  <a:pt x="119" y="966"/>
                </a:lnTo>
                <a:lnTo>
                  <a:pt x="110" y="955"/>
                </a:lnTo>
                <a:lnTo>
                  <a:pt x="103" y="943"/>
                </a:lnTo>
                <a:lnTo>
                  <a:pt x="88" y="918"/>
                </a:lnTo>
                <a:lnTo>
                  <a:pt x="81" y="906"/>
                </a:lnTo>
                <a:lnTo>
                  <a:pt x="73" y="894"/>
                </a:lnTo>
                <a:lnTo>
                  <a:pt x="60" y="868"/>
                </a:lnTo>
                <a:lnTo>
                  <a:pt x="47" y="841"/>
                </a:lnTo>
                <a:lnTo>
                  <a:pt x="41" y="826"/>
                </a:lnTo>
                <a:lnTo>
                  <a:pt x="36" y="813"/>
                </a:lnTo>
                <a:lnTo>
                  <a:pt x="31" y="799"/>
                </a:lnTo>
                <a:lnTo>
                  <a:pt x="27" y="784"/>
                </a:lnTo>
                <a:lnTo>
                  <a:pt x="23" y="770"/>
                </a:lnTo>
                <a:lnTo>
                  <a:pt x="19" y="756"/>
                </a:lnTo>
                <a:lnTo>
                  <a:pt x="15" y="741"/>
                </a:lnTo>
                <a:lnTo>
                  <a:pt x="12" y="727"/>
                </a:lnTo>
                <a:lnTo>
                  <a:pt x="9" y="711"/>
                </a:lnTo>
                <a:lnTo>
                  <a:pt x="7" y="697"/>
                </a:lnTo>
                <a:lnTo>
                  <a:pt x="3" y="667"/>
                </a:lnTo>
                <a:lnTo>
                  <a:pt x="1" y="636"/>
                </a:lnTo>
                <a:lnTo>
                  <a:pt x="0" y="6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10" name="Freeform 38"/>
          <p:cNvSpPr>
            <a:spLocks/>
          </p:cNvSpPr>
          <p:nvPr/>
        </p:nvSpPr>
        <p:spPr bwMode="auto">
          <a:xfrm>
            <a:off x="3562350" y="2265363"/>
            <a:ext cx="1924050" cy="1924050"/>
          </a:xfrm>
          <a:custGeom>
            <a:avLst/>
            <a:gdLst>
              <a:gd name="T0" fmla="*/ 1 w 1212"/>
              <a:gd name="T1" fmla="*/ 559 h 1212"/>
              <a:gd name="T2" fmla="*/ 7 w 1212"/>
              <a:gd name="T3" fmla="*/ 512 h 1212"/>
              <a:gd name="T4" fmla="*/ 23 w 1212"/>
              <a:gd name="T5" fmla="*/ 440 h 1212"/>
              <a:gd name="T6" fmla="*/ 47 w 1212"/>
              <a:gd name="T7" fmla="*/ 370 h 1212"/>
              <a:gd name="T8" fmla="*/ 81 w 1212"/>
              <a:gd name="T9" fmla="*/ 303 h 1212"/>
              <a:gd name="T10" fmla="*/ 119 w 1212"/>
              <a:gd name="T11" fmla="*/ 243 h 1212"/>
              <a:gd name="T12" fmla="*/ 176 w 1212"/>
              <a:gd name="T13" fmla="*/ 178 h 1212"/>
              <a:gd name="T14" fmla="*/ 219 w 1212"/>
              <a:gd name="T15" fmla="*/ 138 h 1212"/>
              <a:gd name="T16" fmla="*/ 255 w 1212"/>
              <a:gd name="T17" fmla="*/ 111 h 1212"/>
              <a:gd name="T18" fmla="*/ 303 w 1212"/>
              <a:gd name="T19" fmla="*/ 81 h 1212"/>
              <a:gd name="T20" fmla="*/ 369 w 1212"/>
              <a:gd name="T21" fmla="*/ 47 h 1212"/>
              <a:gd name="T22" fmla="*/ 411 w 1212"/>
              <a:gd name="T23" fmla="*/ 31 h 1212"/>
              <a:gd name="T24" fmla="*/ 454 w 1212"/>
              <a:gd name="T25" fmla="*/ 19 h 1212"/>
              <a:gd name="T26" fmla="*/ 498 w 1212"/>
              <a:gd name="T27" fmla="*/ 9 h 1212"/>
              <a:gd name="T28" fmla="*/ 573 w 1212"/>
              <a:gd name="T29" fmla="*/ 1 h 1212"/>
              <a:gd name="T30" fmla="*/ 652 w 1212"/>
              <a:gd name="T31" fmla="*/ 2 h 1212"/>
              <a:gd name="T32" fmla="*/ 697 w 1212"/>
              <a:gd name="T33" fmla="*/ 7 h 1212"/>
              <a:gd name="T34" fmla="*/ 770 w 1212"/>
              <a:gd name="T35" fmla="*/ 23 h 1212"/>
              <a:gd name="T36" fmla="*/ 840 w 1212"/>
              <a:gd name="T37" fmla="*/ 47 h 1212"/>
              <a:gd name="T38" fmla="*/ 906 w 1212"/>
              <a:gd name="T39" fmla="*/ 81 h 1212"/>
              <a:gd name="T40" fmla="*/ 966 w 1212"/>
              <a:gd name="T41" fmla="*/ 120 h 1212"/>
              <a:gd name="T42" fmla="*/ 1032 w 1212"/>
              <a:gd name="T43" fmla="*/ 178 h 1212"/>
              <a:gd name="T44" fmla="*/ 1072 w 1212"/>
              <a:gd name="T45" fmla="*/ 221 h 1212"/>
              <a:gd name="T46" fmla="*/ 1098 w 1212"/>
              <a:gd name="T47" fmla="*/ 255 h 1212"/>
              <a:gd name="T48" fmla="*/ 1128 w 1212"/>
              <a:gd name="T49" fmla="*/ 303 h 1212"/>
              <a:gd name="T50" fmla="*/ 1163 w 1212"/>
              <a:gd name="T51" fmla="*/ 370 h 1212"/>
              <a:gd name="T52" fmla="*/ 1179 w 1212"/>
              <a:gd name="T53" fmla="*/ 411 h 1212"/>
              <a:gd name="T54" fmla="*/ 1191 w 1212"/>
              <a:gd name="T55" fmla="*/ 454 h 1212"/>
              <a:gd name="T56" fmla="*/ 1201 w 1212"/>
              <a:gd name="T57" fmla="*/ 499 h 1212"/>
              <a:gd name="T58" fmla="*/ 1209 w 1212"/>
              <a:gd name="T59" fmla="*/ 574 h 1212"/>
              <a:gd name="T60" fmla="*/ 1208 w 1212"/>
              <a:gd name="T61" fmla="*/ 652 h 1212"/>
              <a:gd name="T62" fmla="*/ 1203 w 1212"/>
              <a:gd name="T63" fmla="*/ 698 h 1212"/>
              <a:gd name="T64" fmla="*/ 1187 w 1212"/>
              <a:gd name="T65" fmla="*/ 770 h 1212"/>
              <a:gd name="T66" fmla="*/ 1163 w 1212"/>
              <a:gd name="T67" fmla="*/ 842 h 1212"/>
              <a:gd name="T68" fmla="*/ 1128 w 1212"/>
              <a:gd name="T69" fmla="*/ 907 h 1212"/>
              <a:gd name="T70" fmla="*/ 1089 w 1212"/>
              <a:gd name="T71" fmla="*/ 967 h 1212"/>
              <a:gd name="T72" fmla="*/ 1032 w 1212"/>
              <a:gd name="T73" fmla="*/ 1033 h 1212"/>
              <a:gd name="T74" fmla="*/ 988 w 1212"/>
              <a:gd name="T75" fmla="*/ 1073 h 1212"/>
              <a:gd name="T76" fmla="*/ 954 w 1212"/>
              <a:gd name="T77" fmla="*/ 1100 h 1212"/>
              <a:gd name="T78" fmla="*/ 906 w 1212"/>
              <a:gd name="T79" fmla="*/ 1131 h 1212"/>
              <a:gd name="T80" fmla="*/ 840 w 1212"/>
              <a:gd name="T81" fmla="*/ 1163 h 1212"/>
              <a:gd name="T82" fmla="*/ 798 w 1212"/>
              <a:gd name="T83" fmla="*/ 1179 h 1212"/>
              <a:gd name="T84" fmla="*/ 755 w 1212"/>
              <a:gd name="T85" fmla="*/ 1192 h 1212"/>
              <a:gd name="T86" fmla="*/ 711 w 1212"/>
              <a:gd name="T87" fmla="*/ 1201 h 1212"/>
              <a:gd name="T88" fmla="*/ 636 w 1212"/>
              <a:gd name="T89" fmla="*/ 1211 h 1212"/>
              <a:gd name="T90" fmla="*/ 557 w 1212"/>
              <a:gd name="T91" fmla="*/ 1209 h 1212"/>
              <a:gd name="T92" fmla="*/ 512 w 1212"/>
              <a:gd name="T93" fmla="*/ 1203 h 1212"/>
              <a:gd name="T94" fmla="*/ 439 w 1212"/>
              <a:gd name="T95" fmla="*/ 1187 h 1212"/>
              <a:gd name="T96" fmla="*/ 369 w 1212"/>
              <a:gd name="T97" fmla="*/ 1163 h 1212"/>
              <a:gd name="T98" fmla="*/ 303 w 1212"/>
              <a:gd name="T99" fmla="*/ 1131 h 1212"/>
              <a:gd name="T100" fmla="*/ 243 w 1212"/>
              <a:gd name="T101" fmla="*/ 1091 h 1212"/>
              <a:gd name="T102" fmla="*/ 176 w 1212"/>
              <a:gd name="T103" fmla="*/ 1033 h 1212"/>
              <a:gd name="T104" fmla="*/ 137 w 1212"/>
              <a:gd name="T105" fmla="*/ 990 h 1212"/>
              <a:gd name="T106" fmla="*/ 110 w 1212"/>
              <a:gd name="T107" fmla="*/ 956 h 1212"/>
              <a:gd name="T108" fmla="*/ 81 w 1212"/>
              <a:gd name="T109" fmla="*/ 907 h 1212"/>
              <a:gd name="T110" fmla="*/ 47 w 1212"/>
              <a:gd name="T111" fmla="*/ 842 h 1212"/>
              <a:gd name="T112" fmla="*/ 31 w 1212"/>
              <a:gd name="T113" fmla="*/ 800 h 1212"/>
              <a:gd name="T114" fmla="*/ 19 w 1212"/>
              <a:gd name="T115" fmla="*/ 757 h 1212"/>
              <a:gd name="T116" fmla="*/ 9 w 1212"/>
              <a:gd name="T117" fmla="*/ 711 h 1212"/>
              <a:gd name="T118" fmla="*/ 1 w 1212"/>
              <a:gd name="T119" fmla="*/ 636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212">
                <a:moveTo>
                  <a:pt x="0" y="606"/>
                </a:moveTo>
                <a:lnTo>
                  <a:pt x="1" y="574"/>
                </a:lnTo>
                <a:lnTo>
                  <a:pt x="1" y="559"/>
                </a:lnTo>
                <a:lnTo>
                  <a:pt x="3" y="543"/>
                </a:lnTo>
                <a:lnTo>
                  <a:pt x="4" y="528"/>
                </a:lnTo>
                <a:lnTo>
                  <a:pt x="7" y="512"/>
                </a:lnTo>
                <a:lnTo>
                  <a:pt x="12" y="484"/>
                </a:lnTo>
                <a:lnTo>
                  <a:pt x="19" y="454"/>
                </a:lnTo>
                <a:lnTo>
                  <a:pt x="23" y="440"/>
                </a:lnTo>
                <a:lnTo>
                  <a:pt x="27" y="426"/>
                </a:lnTo>
                <a:lnTo>
                  <a:pt x="36" y="397"/>
                </a:lnTo>
                <a:lnTo>
                  <a:pt x="47" y="370"/>
                </a:lnTo>
                <a:lnTo>
                  <a:pt x="60" y="343"/>
                </a:lnTo>
                <a:lnTo>
                  <a:pt x="73" y="317"/>
                </a:lnTo>
                <a:lnTo>
                  <a:pt x="81" y="303"/>
                </a:lnTo>
                <a:lnTo>
                  <a:pt x="88" y="292"/>
                </a:lnTo>
                <a:lnTo>
                  <a:pt x="103" y="268"/>
                </a:lnTo>
                <a:lnTo>
                  <a:pt x="119" y="243"/>
                </a:lnTo>
                <a:lnTo>
                  <a:pt x="137" y="221"/>
                </a:lnTo>
                <a:lnTo>
                  <a:pt x="157" y="199"/>
                </a:lnTo>
                <a:lnTo>
                  <a:pt x="176" y="178"/>
                </a:lnTo>
                <a:lnTo>
                  <a:pt x="197" y="157"/>
                </a:lnTo>
                <a:lnTo>
                  <a:pt x="208" y="147"/>
                </a:lnTo>
                <a:lnTo>
                  <a:pt x="219" y="138"/>
                </a:lnTo>
                <a:lnTo>
                  <a:pt x="232" y="129"/>
                </a:lnTo>
                <a:lnTo>
                  <a:pt x="243" y="120"/>
                </a:lnTo>
                <a:lnTo>
                  <a:pt x="255" y="111"/>
                </a:lnTo>
                <a:lnTo>
                  <a:pt x="266" y="103"/>
                </a:lnTo>
                <a:lnTo>
                  <a:pt x="292" y="88"/>
                </a:lnTo>
                <a:lnTo>
                  <a:pt x="303" y="81"/>
                </a:lnTo>
                <a:lnTo>
                  <a:pt x="315" y="73"/>
                </a:lnTo>
                <a:lnTo>
                  <a:pt x="342" y="60"/>
                </a:lnTo>
                <a:lnTo>
                  <a:pt x="369" y="47"/>
                </a:lnTo>
                <a:lnTo>
                  <a:pt x="383" y="43"/>
                </a:lnTo>
                <a:lnTo>
                  <a:pt x="396" y="38"/>
                </a:lnTo>
                <a:lnTo>
                  <a:pt x="411" y="31"/>
                </a:lnTo>
                <a:lnTo>
                  <a:pt x="424" y="28"/>
                </a:lnTo>
                <a:lnTo>
                  <a:pt x="439" y="23"/>
                </a:lnTo>
                <a:lnTo>
                  <a:pt x="454" y="19"/>
                </a:lnTo>
                <a:lnTo>
                  <a:pt x="469" y="15"/>
                </a:lnTo>
                <a:lnTo>
                  <a:pt x="483" y="13"/>
                </a:lnTo>
                <a:lnTo>
                  <a:pt x="498" y="9"/>
                </a:lnTo>
                <a:lnTo>
                  <a:pt x="512" y="7"/>
                </a:lnTo>
                <a:lnTo>
                  <a:pt x="542" y="3"/>
                </a:lnTo>
                <a:lnTo>
                  <a:pt x="573" y="1"/>
                </a:lnTo>
                <a:lnTo>
                  <a:pt x="604" y="0"/>
                </a:lnTo>
                <a:lnTo>
                  <a:pt x="636" y="1"/>
                </a:lnTo>
                <a:lnTo>
                  <a:pt x="652" y="2"/>
                </a:lnTo>
                <a:lnTo>
                  <a:pt x="666" y="3"/>
                </a:lnTo>
                <a:lnTo>
                  <a:pt x="681" y="4"/>
                </a:lnTo>
                <a:lnTo>
                  <a:pt x="697" y="7"/>
                </a:lnTo>
                <a:lnTo>
                  <a:pt x="725" y="13"/>
                </a:lnTo>
                <a:lnTo>
                  <a:pt x="755" y="19"/>
                </a:lnTo>
                <a:lnTo>
                  <a:pt x="770" y="23"/>
                </a:lnTo>
                <a:lnTo>
                  <a:pt x="784" y="28"/>
                </a:lnTo>
                <a:lnTo>
                  <a:pt x="813" y="38"/>
                </a:lnTo>
                <a:lnTo>
                  <a:pt x="840" y="47"/>
                </a:lnTo>
                <a:lnTo>
                  <a:pt x="867" y="60"/>
                </a:lnTo>
                <a:lnTo>
                  <a:pt x="894" y="73"/>
                </a:lnTo>
                <a:lnTo>
                  <a:pt x="906" y="81"/>
                </a:lnTo>
                <a:lnTo>
                  <a:pt x="917" y="88"/>
                </a:lnTo>
                <a:lnTo>
                  <a:pt x="942" y="103"/>
                </a:lnTo>
                <a:lnTo>
                  <a:pt x="966" y="120"/>
                </a:lnTo>
                <a:lnTo>
                  <a:pt x="988" y="138"/>
                </a:lnTo>
                <a:lnTo>
                  <a:pt x="1010" y="157"/>
                </a:lnTo>
                <a:lnTo>
                  <a:pt x="1032" y="178"/>
                </a:lnTo>
                <a:lnTo>
                  <a:pt x="1052" y="199"/>
                </a:lnTo>
                <a:lnTo>
                  <a:pt x="1062" y="210"/>
                </a:lnTo>
                <a:lnTo>
                  <a:pt x="1072" y="221"/>
                </a:lnTo>
                <a:lnTo>
                  <a:pt x="1080" y="232"/>
                </a:lnTo>
                <a:lnTo>
                  <a:pt x="1089" y="243"/>
                </a:lnTo>
                <a:lnTo>
                  <a:pt x="1098" y="255"/>
                </a:lnTo>
                <a:lnTo>
                  <a:pt x="1106" y="268"/>
                </a:lnTo>
                <a:lnTo>
                  <a:pt x="1121" y="292"/>
                </a:lnTo>
                <a:lnTo>
                  <a:pt x="1128" y="303"/>
                </a:lnTo>
                <a:lnTo>
                  <a:pt x="1137" y="317"/>
                </a:lnTo>
                <a:lnTo>
                  <a:pt x="1150" y="343"/>
                </a:lnTo>
                <a:lnTo>
                  <a:pt x="1163" y="370"/>
                </a:lnTo>
                <a:lnTo>
                  <a:pt x="1168" y="383"/>
                </a:lnTo>
                <a:lnTo>
                  <a:pt x="1174" y="397"/>
                </a:lnTo>
                <a:lnTo>
                  <a:pt x="1179" y="411"/>
                </a:lnTo>
                <a:lnTo>
                  <a:pt x="1182" y="426"/>
                </a:lnTo>
                <a:lnTo>
                  <a:pt x="1187" y="440"/>
                </a:lnTo>
                <a:lnTo>
                  <a:pt x="1191" y="454"/>
                </a:lnTo>
                <a:lnTo>
                  <a:pt x="1195" y="469"/>
                </a:lnTo>
                <a:lnTo>
                  <a:pt x="1198" y="484"/>
                </a:lnTo>
                <a:lnTo>
                  <a:pt x="1201" y="499"/>
                </a:lnTo>
                <a:lnTo>
                  <a:pt x="1203" y="512"/>
                </a:lnTo>
                <a:lnTo>
                  <a:pt x="1207" y="543"/>
                </a:lnTo>
                <a:lnTo>
                  <a:pt x="1209" y="574"/>
                </a:lnTo>
                <a:lnTo>
                  <a:pt x="1211" y="606"/>
                </a:lnTo>
                <a:lnTo>
                  <a:pt x="1209" y="636"/>
                </a:lnTo>
                <a:lnTo>
                  <a:pt x="1208" y="652"/>
                </a:lnTo>
                <a:lnTo>
                  <a:pt x="1207" y="667"/>
                </a:lnTo>
                <a:lnTo>
                  <a:pt x="1206" y="683"/>
                </a:lnTo>
                <a:lnTo>
                  <a:pt x="1203" y="698"/>
                </a:lnTo>
                <a:lnTo>
                  <a:pt x="1198" y="727"/>
                </a:lnTo>
                <a:lnTo>
                  <a:pt x="1191" y="757"/>
                </a:lnTo>
                <a:lnTo>
                  <a:pt x="1187" y="770"/>
                </a:lnTo>
                <a:lnTo>
                  <a:pt x="1182" y="785"/>
                </a:lnTo>
                <a:lnTo>
                  <a:pt x="1174" y="813"/>
                </a:lnTo>
                <a:lnTo>
                  <a:pt x="1163" y="842"/>
                </a:lnTo>
                <a:lnTo>
                  <a:pt x="1150" y="869"/>
                </a:lnTo>
                <a:lnTo>
                  <a:pt x="1137" y="895"/>
                </a:lnTo>
                <a:lnTo>
                  <a:pt x="1128" y="907"/>
                </a:lnTo>
                <a:lnTo>
                  <a:pt x="1121" y="919"/>
                </a:lnTo>
                <a:lnTo>
                  <a:pt x="1106" y="944"/>
                </a:lnTo>
                <a:lnTo>
                  <a:pt x="1089" y="967"/>
                </a:lnTo>
                <a:lnTo>
                  <a:pt x="1072" y="990"/>
                </a:lnTo>
                <a:lnTo>
                  <a:pt x="1052" y="1013"/>
                </a:lnTo>
                <a:lnTo>
                  <a:pt x="1032" y="1033"/>
                </a:lnTo>
                <a:lnTo>
                  <a:pt x="1010" y="1053"/>
                </a:lnTo>
                <a:lnTo>
                  <a:pt x="1000" y="1063"/>
                </a:lnTo>
                <a:lnTo>
                  <a:pt x="988" y="1073"/>
                </a:lnTo>
                <a:lnTo>
                  <a:pt x="977" y="1081"/>
                </a:lnTo>
                <a:lnTo>
                  <a:pt x="966" y="1091"/>
                </a:lnTo>
                <a:lnTo>
                  <a:pt x="954" y="1100"/>
                </a:lnTo>
                <a:lnTo>
                  <a:pt x="942" y="1108"/>
                </a:lnTo>
                <a:lnTo>
                  <a:pt x="917" y="1122"/>
                </a:lnTo>
                <a:lnTo>
                  <a:pt x="906" y="1131"/>
                </a:lnTo>
                <a:lnTo>
                  <a:pt x="894" y="1137"/>
                </a:lnTo>
                <a:lnTo>
                  <a:pt x="867" y="1150"/>
                </a:lnTo>
                <a:lnTo>
                  <a:pt x="840" y="1163"/>
                </a:lnTo>
                <a:lnTo>
                  <a:pt x="826" y="1169"/>
                </a:lnTo>
                <a:lnTo>
                  <a:pt x="813" y="1174"/>
                </a:lnTo>
                <a:lnTo>
                  <a:pt x="798" y="1179"/>
                </a:lnTo>
                <a:lnTo>
                  <a:pt x="784" y="1183"/>
                </a:lnTo>
                <a:lnTo>
                  <a:pt x="770" y="1187"/>
                </a:lnTo>
                <a:lnTo>
                  <a:pt x="755" y="1192"/>
                </a:lnTo>
                <a:lnTo>
                  <a:pt x="740" y="1195"/>
                </a:lnTo>
                <a:lnTo>
                  <a:pt x="725" y="1198"/>
                </a:lnTo>
                <a:lnTo>
                  <a:pt x="711" y="1201"/>
                </a:lnTo>
                <a:lnTo>
                  <a:pt x="697" y="1203"/>
                </a:lnTo>
                <a:lnTo>
                  <a:pt x="666" y="1208"/>
                </a:lnTo>
                <a:lnTo>
                  <a:pt x="636" y="1211"/>
                </a:lnTo>
                <a:lnTo>
                  <a:pt x="604" y="1211"/>
                </a:lnTo>
                <a:lnTo>
                  <a:pt x="573" y="1211"/>
                </a:lnTo>
                <a:lnTo>
                  <a:pt x="557" y="1209"/>
                </a:lnTo>
                <a:lnTo>
                  <a:pt x="542" y="1208"/>
                </a:lnTo>
                <a:lnTo>
                  <a:pt x="526" y="1206"/>
                </a:lnTo>
                <a:lnTo>
                  <a:pt x="512" y="1203"/>
                </a:lnTo>
                <a:lnTo>
                  <a:pt x="483" y="1198"/>
                </a:lnTo>
                <a:lnTo>
                  <a:pt x="454" y="1192"/>
                </a:lnTo>
                <a:lnTo>
                  <a:pt x="439" y="1187"/>
                </a:lnTo>
                <a:lnTo>
                  <a:pt x="424" y="1183"/>
                </a:lnTo>
                <a:lnTo>
                  <a:pt x="396" y="1174"/>
                </a:lnTo>
                <a:lnTo>
                  <a:pt x="369" y="1163"/>
                </a:lnTo>
                <a:lnTo>
                  <a:pt x="342" y="1150"/>
                </a:lnTo>
                <a:lnTo>
                  <a:pt x="315" y="1137"/>
                </a:lnTo>
                <a:lnTo>
                  <a:pt x="303" y="1131"/>
                </a:lnTo>
                <a:lnTo>
                  <a:pt x="292" y="1122"/>
                </a:lnTo>
                <a:lnTo>
                  <a:pt x="266" y="1108"/>
                </a:lnTo>
                <a:lnTo>
                  <a:pt x="243" y="1091"/>
                </a:lnTo>
                <a:lnTo>
                  <a:pt x="219" y="1073"/>
                </a:lnTo>
                <a:lnTo>
                  <a:pt x="197" y="1053"/>
                </a:lnTo>
                <a:lnTo>
                  <a:pt x="176" y="1033"/>
                </a:lnTo>
                <a:lnTo>
                  <a:pt x="157" y="1013"/>
                </a:lnTo>
                <a:lnTo>
                  <a:pt x="147" y="1001"/>
                </a:lnTo>
                <a:lnTo>
                  <a:pt x="137" y="990"/>
                </a:lnTo>
                <a:lnTo>
                  <a:pt x="128" y="979"/>
                </a:lnTo>
                <a:lnTo>
                  <a:pt x="119" y="967"/>
                </a:lnTo>
                <a:lnTo>
                  <a:pt x="110" y="956"/>
                </a:lnTo>
                <a:lnTo>
                  <a:pt x="103" y="944"/>
                </a:lnTo>
                <a:lnTo>
                  <a:pt x="88" y="919"/>
                </a:lnTo>
                <a:lnTo>
                  <a:pt x="81" y="907"/>
                </a:lnTo>
                <a:lnTo>
                  <a:pt x="73" y="895"/>
                </a:lnTo>
                <a:lnTo>
                  <a:pt x="60" y="869"/>
                </a:lnTo>
                <a:lnTo>
                  <a:pt x="47" y="842"/>
                </a:lnTo>
                <a:lnTo>
                  <a:pt x="41" y="827"/>
                </a:lnTo>
                <a:lnTo>
                  <a:pt x="36" y="813"/>
                </a:lnTo>
                <a:lnTo>
                  <a:pt x="31" y="800"/>
                </a:lnTo>
                <a:lnTo>
                  <a:pt x="27" y="785"/>
                </a:lnTo>
                <a:lnTo>
                  <a:pt x="23" y="770"/>
                </a:lnTo>
                <a:lnTo>
                  <a:pt x="19" y="757"/>
                </a:lnTo>
                <a:lnTo>
                  <a:pt x="15" y="742"/>
                </a:lnTo>
                <a:lnTo>
                  <a:pt x="12" y="727"/>
                </a:lnTo>
                <a:lnTo>
                  <a:pt x="9" y="711"/>
                </a:lnTo>
                <a:lnTo>
                  <a:pt x="7" y="698"/>
                </a:lnTo>
                <a:lnTo>
                  <a:pt x="3" y="667"/>
                </a:lnTo>
                <a:lnTo>
                  <a:pt x="1" y="636"/>
                </a:lnTo>
                <a:lnTo>
                  <a:pt x="0" y="60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11" name="Freeform 39"/>
          <p:cNvSpPr>
            <a:spLocks/>
          </p:cNvSpPr>
          <p:nvPr/>
        </p:nvSpPr>
        <p:spPr bwMode="auto">
          <a:xfrm>
            <a:off x="5106988" y="2254251"/>
            <a:ext cx="1924050" cy="1922463"/>
          </a:xfrm>
          <a:custGeom>
            <a:avLst/>
            <a:gdLst>
              <a:gd name="T0" fmla="*/ 1 w 1212"/>
              <a:gd name="T1" fmla="*/ 558 h 1211"/>
              <a:gd name="T2" fmla="*/ 7 w 1212"/>
              <a:gd name="T3" fmla="*/ 512 h 1211"/>
              <a:gd name="T4" fmla="*/ 23 w 1212"/>
              <a:gd name="T5" fmla="*/ 439 h 1211"/>
              <a:gd name="T6" fmla="*/ 47 w 1212"/>
              <a:gd name="T7" fmla="*/ 369 h 1211"/>
              <a:gd name="T8" fmla="*/ 81 w 1212"/>
              <a:gd name="T9" fmla="*/ 303 h 1211"/>
              <a:gd name="T10" fmla="*/ 119 w 1212"/>
              <a:gd name="T11" fmla="*/ 243 h 1211"/>
              <a:gd name="T12" fmla="*/ 176 w 1212"/>
              <a:gd name="T13" fmla="*/ 178 h 1211"/>
              <a:gd name="T14" fmla="*/ 219 w 1212"/>
              <a:gd name="T15" fmla="*/ 138 h 1211"/>
              <a:gd name="T16" fmla="*/ 255 w 1212"/>
              <a:gd name="T17" fmla="*/ 111 h 1211"/>
              <a:gd name="T18" fmla="*/ 303 w 1212"/>
              <a:gd name="T19" fmla="*/ 81 h 1211"/>
              <a:gd name="T20" fmla="*/ 369 w 1212"/>
              <a:gd name="T21" fmla="*/ 47 h 1211"/>
              <a:gd name="T22" fmla="*/ 411 w 1212"/>
              <a:gd name="T23" fmla="*/ 31 h 1211"/>
              <a:gd name="T24" fmla="*/ 454 w 1212"/>
              <a:gd name="T25" fmla="*/ 19 h 1211"/>
              <a:gd name="T26" fmla="*/ 498 w 1212"/>
              <a:gd name="T27" fmla="*/ 9 h 1211"/>
              <a:gd name="T28" fmla="*/ 573 w 1212"/>
              <a:gd name="T29" fmla="*/ 1 h 1211"/>
              <a:gd name="T30" fmla="*/ 652 w 1212"/>
              <a:gd name="T31" fmla="*/ 2 h 1211"/>
              <a:gd name="T32" fmla="*/ 697 w 1212"/>
              <a:gd name="T33" fmla="*/ 7 h 1211"/>
              <a:gd name="T34" fmla="*/ 770 w 1212"/>
              <a:gd name="T35" fmla="*/ 23 h 1211"/>
              <a:gd name="T36" fmla="*/ 840 w 1212"/>
              <a:gd name="T37" fmla="*/ 47 h 1211"/>
              <a:gd name="T38" fmla="*/ 906 w 1212"/>
              <a:gd name="T39" fmla="*/ 81 h 1211"/>
              <a:gd name="T40" fmla="*/ 966 w 1212"/>
              <a:gd name="T41" fmla="*/ 120 h 1211"/>
              <a:gd name="T42" fmla="*/ 1032 w 1212"/>
              <a:gd name="T43" fmla="*/ 178 h 1211"/>
              <a:gd name="T44" fmla="*/ 1072 w 1212"/>
              <a:gd name="T45" fmla="*/ 221 h 1211"/>
              <a:gd name="T46" fmla="*/ 1098 w 1212"/>
              <a:gd name="T47" fmla="*/ 255 h 1211"/>
              <a:gd name="T48" fmla="*/ 1128 w 1212"/>
              <a:gd name="T49" fmla="*/ 303 h 1211"/>
              <a:gd name="T50" fmla="*/ 1163 w 1212"/>
              <a:gd name="T51" fmla="*/ 369 h 1211"/>
              <a:gd name="T52" fmla="*/ 1179 w 1212"/>
              <a:gd name="T53" fmla="*/ 411 h 1211"/>
              <a:gd name="T54" fmla="*/ 1191 w 1212"/>
              <a:gd name="T55" fmla="*/ 454 h 1211"/>
              <a:gd name="T56" fmla="*/ 1201 w 1212"/>
              <a:gd name="T57" fmla="*/ 498 h 1211"/>
              <a:gd name="T58" fmla="*/ 1209 w 1212"/>
              <a:gd name="T59" fmla="*/ 573 h 1211"/>
              <a:gd name="T60" fmla="*/ 1208 w 1212"/>
              <a:gd name="T61" fmla="*/ 652 h 1211"/>
              <a:gd name="T62" fmla="*/ 1203 w 1212"/>
              <a:gd name="T63" fmla="*/ 697 h 1211"/>
              <a:gd name="T64" fmla="*/ 1187 w 1212"/>
              <a:gd name="T65" fmla="*/ 770 h 1211"/>
              <a:gd name="T66" fmla="*/ 1163 w 1212"/>
              <a:gd name="T67" fmla="*/ 841 h 1211"/>
              <a:gd name="T68" fmla="*/ 1128 w 1212"/>
              <a:gd name="T69" fmla="*/ 906 h 1211"/>
              <a:gd name="T70" fmla="*/ 1089 w 1212"/>
              <a:gd name="T71" fmla="*/ 966 h 1211"/>
              <a:gd name="T72" fmla="*/ 1032 w 1212"/>
              <a:gd name="T73" fmla="*/ 1033 h 1211"/>
              <a:gd name="T74" fmla="*/ 988 w 1212"/>
              <a:gd name="T75" fmla="*/ 1072 h 1211"/>
              <a:gd name="T76" fmla="*/ 954 w 1212"/>
              <a:gd name="T77" fmla="*/ 1099 h 1211"/>
              <a:gd name="T78" fmla="*/ 906 w 1212"/>
              <a:gd name="T79" fmla="*/ 1130 h 1211"/>
              <a:gd name="T80" fmla="*/ 840 w 1212"/>
              <a:gd name="T81" fmla="*/ 1162 h 1211"/>
              <a:gd name="T82" fmla="*/ 798 w 1212"/>
              <a:gd name="T83" fmla="*/ 1178 h 1211"/>
              <a:gd name="T84" fmla="*/ 755 w 1212"/>
              <a:gd name="T85" fmla="*/ 1191 h 1211"/>
              <a:gd name="T86" fmla="*/ 711 w 1212"/>
              <a:gd name="T87" fmla="*/ 1200 h 1211"/>
              <a:gd name="T88" fmla="*/ 636 w 1212"/>
              <a:gd name="T89" fmla="*/ 1210 h 1211"/>
              <a:gd name="T90" fmla="*/ 557 w 1212"/>
              <a:gd name="T91" fmla="*/ 1208 h 1211"/>
              <a:gd name="T92" fmla="*/ 512 w 1212"/>
              <a:gd name="T93" fmla="*/ 1202 h 1211"/>
              <a:gd name="T94" fmla="*/ 439 w 1212"/>
              <a:gd name="T95" fmla="*/ 1186 h 1211"/>
              <a:gd name="T96" fmla="*/ 369 w 1212"/>
              <a:gd name="T97" fmla="*/ 1162 h 1211"/>
              <a:gd name="T98" fmla="*/ 303 w 1212"/>
              <a:gd name="T99" fmla="*/ 1130 h 1211"/>
              <a:gd name="T100" fmla="*/ 243 w 1212"/>
              <a:gd name="T101" fmla="*/ 1090 h 1211"/>
              <a:gd name="T102" fmla="*/ 176 w 1212"/>
              <a:gd name="T103" fmla="*/ 1033 h 1211"/>
              <a:gd name="T104" fmla="*/ 137 w 1212"/>
              <a:gd name="T105" fmla="*/ 990 h 1211"/>
              <a:gd name="T106" fmla="*/ 110 w 1212"/>
              <a:gd name="T107" fmla="*/ 955 h 1211"/>
              <a:gd name="T108" fmla="*/ 81 w 1212"/>
              <a:gd name="T109" fmla="*/ 906 h 1211"/>
              <a:gd name="T110" fmla="*/ 47 w 1212"/>
              <a:gd name="T111" fmla="*/ 841 h 1211"/>
              <a:gd name="T112" fmla="*/ 31 w 1212"/>
              <a:gd name="T113" fmla="*/ 799 h 1211"/>
              <a:gd name="T114" fmla="*/ 19 w 1212"/>
              <a:gd name="T115" fmla="*/ 756 h 1211"/>
              <a:gd name="T116" fmla="*/ 9 w 1212"/>
              <a:gd name="T117" fmla="*/ 711 h 1211"/>
              <a:gd name="T118" fmla="*/ 1 w 1212"/>
              <a:gd name="T119" fmla="*/ 636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211">
                <a:moveTo>
                  <a:pt x="0" y="605"/>
                </a:moveTo>
                <a:lnTo>
                  <a:pt x="1" y="573"/>
                </a:lnTo>
                <a:lnTo>
                  <a:pt x="1" y="558"/>
                </a:lnTo>
                <a:lnTo>
                  <a:pt x="3" y="542"/>
                </a:lnTo>
                <a:lnTo>
                  <a:pt x="4" y="528"/>
                </a:lnTo>
                <a:lnTo>
                  <a:pt x="7" y="512"/>
                </a:lnTo>
                <a:lnTo>
                  <a:pt x="12" y="484"/>
                </a:lnTo>
                <a:lnTo>
                  <a:pt x="19" y="454"/>
                </a:lnTo>
                <a:lnTo>
                  <a:pt x="23" y="439"/>
                </a:lnTo>
                <a:lnTo>
                  <a:pt x="27" y="426"/>
                </a:lnTo>
                <a:lnTo>
                  <a:pt x="36" y="396"/>
                </a:lnTo>
                <a:lnTo>
                  <a:pt x="47" y="369"/>
                </a:lnTo>
                <a:lnTo>
                  <a:pt x="60" y="342"/>
                </a:lnTo>
                <a:lnTo>
                  <a:pt x="73" y="316"/>
                </a:lnTo>
                <a:lnTo>
                  <a:pt x="81" y="303"/>
                </a:lnTo>
                <a:lnTo>
                  <a:pt x="88" y="292"/>
                </a:lnTo>
                <a:lnTo>
                  <a:pt x="103" y="267"/>
                </a:lnTo>
                <a:lnTo>
                  <a:pt x="119" y="243"/>
                </a:lnTo>
                <a:lnTo>
                  <a:pt x="137" y="221"/>
                </a:lnTo>
                <a:lnTo>
                  <a:pt x="157" y="199"/>
                </a:lnTo>
                <a:lnTo>
                  <a:pt x="176" y="178"/>
                </a:lnTo>
                <a:lnTo>
                  <a:pt x="197" y="157"/>
                </a:lnTo>
                <a:lnTo>
                  <a:pt x="208" y="147"/>
                </a:lnTo>
                <a:lnTo>
                  <a:pt x="219" y="138"/>
                </a:lnTo>
                <a:lnTo>
                  <a:pt x="232" y="128"/>
                </a:lnTo>
                <a:lnTo>
                  <a:pt x="243" y="120"/>
                </a:lnTo>
                <a:lnTo>
                  <a:pt x="255" y="111"/>
                </a:lnTo>
                <a:lnTo>
                  <a:pt x="266" y="103"/>
                </a:lnTo>
                <a:lnTo>
                  <a:pt x="292" y="88"/>
                </a:lnTo>
                <a:lnTo>
                  <a:pt x="303" y="81"/>
                </a:lnTo>
                <a:lnTo>
                  <a:pt x="315" y="73"/>
                </a:lnTo>
                <a:lnTo>
                  <a:pt x="342" y="60"/>
                </a:lnTo>
                <a:lnTo>
                  <a:pt x="369" y="47"/>
                </a:lnTo>
                <a:lnTo>
                  <a:pt x="383" y="42"/>
                </a:lnTo>
                <a:lnTo>
                  <a:pt x="396" y="38"/>
                </a:lnTo>
                <a:lnTo>
                  <a:pt x="411" y="31"/>
                </a:lnTo>
                <a:lnTo>
                  <a:pt x="424" y="28"/>
                </a:lnTo>
                <a:lnTo>
                  <a:pt x="439" y="23"/>
                </a:lnTo>
                <a:lnTo>
                  <a:pt x="454" y="19"/>
                </a:lnTo>
                <a:lnTo>
                  <a:pt x="469" y="15"/>
                </a:lnTo>
                <a:lnTo>
                  <a:pt x="483" y="13"/>
                </a:lnTo>
                <a:lnTo>
                  <a:pt x="498" y="9"/>
                </a:lnTo>
                <a:lnTo>
                  <a:pt x="512" y="7"/>
                </a:lnTo>
                <a:lnTo>
                  <a:pt x="542" y="3"/>
                </a:lnTo>
                <a:lnTo>
                  <a:pt x="573" y="1"/>
                </a:lnTo>
                <a:lnTo>
                  <a:pt x="604" y="0"/>
                </a:lnTo>
                <a:lnTo>
                  <a:pt x="636" y="1"/>
                </a:lnTo>
                <a:lnTo>
                  <a:pt x="652" y="2"/>
                </a:lnTo>
                <a:lnTo>
                  <a:pt x="666" y="3"/>
                </a:lnTo>
                <a:lnTo>
                  <a:pt x="681" y="4"/>
                </a:lnTo>
                <a:lnTo>
                  <a:pt x="697" y="7"/>
                </a:lnTo>
                <a:lnTo>
                  <a:pt x="725" y="13"/>
                </a:lnTo>
                <a:lnTo>
                  <a:pt x="755" y="19"/>
                </a:lnTo>
                <a:lnTo>
                  <a:pt x="770" y="23"/>
                </a:lnTo>
                <a:lnTo>
                  <a:pt x="784" y="28"/>
                </a:lnTo>
                <a:lnTo>
                  <a:pt x="813" y="38"/>
                </a:lnTo>
                <a:lnTo>
                  <a:pt x="840" y="47"/>
                </a:lnTo>
                <a:lnTo>
                  <a:pt x="867" y="60"/>
                </a:lnTo>
                <a:lnTo>
                  <a:pt x="894" y="73"/>
                </a:lnTo>
                <a:lnTo>
                  <a:pt x="906" y="81"/>
                </a:lnTo>
                <a:lnTo>
                  <a:pt x="917" y="88"/>
                </a:lnTo>
                <a:lnTo>
                  <a:pt x="942" y="103"/>
                </a:lnTo>
                <a:lnTo>
                  <a:pt x="966" y="120"/>
                </a:lnTo>
                <a:lnTo>
                  <a:pt x="988" y="138"/>
                </a:lnTo>
                <a:lnTo>
                  <a:pt x="1010" y="157"/>
                </a:lnTo>
                <a:lnTo>
                  <a:pt x="1032" y="178"/>
                </a:lnTo>
                <a:lnTo>
                  <a:pt x="1052" y="199"/>
                </a:lnTo>
                <a:lnTo>
                  <a:pt x="1062" y="210"/>
                </a:lnTo>
                <a:lnTo>
                  <a:pt x="1072" y="221"/>
                </a:lnTo>
                <a:lnTo>
                  <a:pt x="1080" y="232"/>
                </a:lnTo>
                <a:lnTo>
                  <a:pt x="1089" y="243"/>
                </a:lnTo>
                <a:lnTo>
                  <a:pt x="1098" y="255"/>
                </a:lnTo>
                <a:lnTo>
                  <a:pt x="1106" y="267"/>
                </a:lnTo>
                <a:lnTo>
                  <a:pt x="1121" y="292"/>
                </a:lnTo>
                <a:lnTo>
                  <a:pt x="1128" y="303"/>
                </a:lnTo>
                <a:lnTo>
                  <a:pt x="1137" y="316"/>
                </a:lnTo>
                <a:lnTo>
                  <a:pt x="1150" y="342"/>
                </a:lnTo>
                <a:lnTo>
                  <a:pt x="1163" y="369"/>
                </a:lnTo>
                <a:lnTo>
                  <a:pt x="1168" y="383"/>
                </a:lnTo>
                <a:lnTo>
                  <a:pt x="1174" y="396"/>
                </a:lnTo>
                <a:lnTo>
                  <a:pt x="1179" y="411"/>
                </a:lnTo>
                <a:lnTo>
                  <a:pt x="1182" y="426"/>
                </a:lnTo>
                <a:lnTo>
                  <a:pt x="1187" y="439"/>
                </a:lnTo>
                <a:lnTo>
                  <a:pt x="1191" y="454"/>
                </a:lnTo>
                <a:lnTo>
                  <a:pt x="1195" y="469"/>
                </a:lnTo>
                <a:lnTo>
                  <a:pt x="1198" y="484"/>
                </a:lnTo>
                <a:lnTo>
                  <a:pt x="1201" y="498"/>
                </a:lnTo>
                <a:lnTo>
                  <a:pt x="1203" y="512"/>
                </a:lnTo>
                <a:lnTo>
                  <a:pt x="1207" y="542"/>
                </a:lnTo>
                <a:lnTo>
                  <a:pt x="1209" y="573"/>
                </a:lnTo>
                <a:lnTo>
                  <a:pt x="1211" y="605"/>
                </a:lnTo>
                <a:lnTo>
                  <a:pt x="1209" y="636"/>
                </a:lnTo>
                <a:lnTo>
                  <a:pt x="1208" y="652"/>
                </a:lnTo>
                <a:lnTo>
                  <a:pt x="1207" y="667"/>
                </a:lnTo>
                <a:lnTo>
                  <a:pt x="1206" y="683"/>
                </a:lnTo>
                <a:lnTo>
                  <a:pt x="1203" y="697"/>
                </a:lnTo>
                <a:lnTo>
                  <a:pt x="1198" y="727"/>
                </a:lnTo>
                <a:lnTo>
                  <a:pt x="1191" y="756"/>
                </a:lnTo>
                <a:lnTo>
                  <a:pt x="1187" y="770"/>
                </a:lnTo>
                <a:lnTo>
                  <a:pt x="1182" y="784"/>
                </a:lnTo>
                <a:lnTo>
                  <a:pt x="1174" y="813"/>
                </a:lnTo>
                <a:lnTo>
                  <a:pt x="1163" y="841"/>
                </a:lnTo>
                <a:lnTo>
                  <a:pt x="1150" y="868"/>
                </a:lnTo>
                <a:lnTo>
                  <a:pt x="1137" y="894"/>
                </a:lnTo>
                <a:lnTo>
                  <a:pt x="1128" y="906"/>
                </a:lnTo>
                <a:lnTo>
                  <a:pt x="1121" y="918"/>
                </a:lnTo>
                <a:lnTo>
                  <a:pt x="1106" y="943"/>
                </a:lnTo>
                <a:lnTo>
                  <a:pt x="1089" y="966"/>
                </a:lnTo>
                <a:lnTo>
                  <a:pt x="1072" y="990"/>
                </a:lnTo>
                <a:lnTo>
                  <a:pt x="1052" y="1012"/>
                </a:lnTo>
                <a:lnTo>
                  <a:pt x="1032" y="1033"/>
                </a:lnTo>
                <a:lnTo>
                  <a:pt x="1010" y="1052"/>
                </a:lnTo>
                <a:lnTo>
                  <a:pt x="1000" y="1062"/>
                </a:lnTo>
                <a:lnTo>
                  <a:pt x="988" y="1072"/>
                </a:lnTo>
                <a:lnTo>
                  <a:pt x="977" y="1081"/>
                </a:lnTo>
                <a:lnTo>
                  <a:pt x="966" y="1090"/>
                </a:lnTo>
                <a:lnTo>
                  <a:pt x="954" y="1099"/>
                </a:lnTo>
                <a:lnTo>
                  <a:pt x="942" y="1108"/>
                </a:lnTo>
                <a:lnTo>
                  <a:pt x="917" y="1121"/>
                </a:lnTo>
                <a:lnTo>
                  <a:pt x="906" y="1130"/>
                </a:lnTo>
                <a:lnTo>
                  <a:pt x="894" y="1136"/>
                </a:lnTo>
                <a:lnTo>
                  <a:pt x="867" y="1149"/>
                </a:lnTo>
                <a:lnTo>
                  <a:pt x="840" y="1162"/>
                </a:lnTo>
                <a:lnTo>
                  <a:pt x="826" y="1168"/>
                </a:lnTo>
                <a:lnTo>
                  <a:pt x="813" y="1173"/>
                </a:lnTo>
                <a:lnTo>
                  <a:pt x="798" y="1178"/>
                </a:lnTo>
                <a:lnTo>
                  <a:pt x="784" y="1182"/>
                </a:lnTo>
                <a:lnTo>
                  <a:pt x="770" y="1186"/>
                </a:lnTo>
                <a:lnTo>
                  <a:pt x="755" y="1191"/>
                </a:lnTo>
                <a:lnTo>
                  <a:pt x="740" y="1194"/>
                </a:lnTo>
                <a:lnTo>
                  <a:pt x="725" y="1197"/>
                </a:lnTo>
                <a:lnTo>
                  <a:pt x="711" y="1200"/>
                </a:lnTo>
                <a:lnTo>
                  <a:pt x="697" y="1202"/>
                </a:lnTo>
                <a:lnTo>
                  <a:pt x="666" y="1207"/>
                </a:lnTo>
                <a:lnTo>
                  <a:pt x="636" y="1210"/>
                </a:lnTo>
                <a:lnTo>
                  <a:pt x="604" y="1210"/>
                </a:lnTo>
                <a:lnTo>
                  <a:pt x="573" y="1210"/>
                </a:lnTo>
                <a:lnTo>
                  <a:pt x="557" y="1208"/>
                </a:lnTo>
                <a:lnTo>
                  <a:pt x="542" y="1207"/>
                </a:lnTo>
                <a:lnTo>
                  <a:pt x="526" y="1205"/>
                </a:lnTo>
                <a:lnTo>
                  <a:pt x="512" y="1202"/>
                </a:lnTo>
                <a:lnTo>
                  <a:pt x="483" y="1197"/>
                </a:lnTo>
                <a:lnTo>
                  <a:pt x="454" y="1191"/>
                </a:lnTo>
                <a:lnTo>
                  <a:pt x="439" y="1186"/>
                </a:lnTo>
                <a:lnTo>
                  <a:pt x="424" y="1182"/>
                </a:lnTo>
                <a:lnTo>
                  <a:pt x="396" y="1173"/>
                </a:lnTo>
                <a:lnTo>
                  <a:pt x="369" y="1162"/>
                </a:lnTo>
                <a:lnTo>
                  <a:pt x="342" y="1149"/>
                </a:lnTo>
                <a:lnTo>
                  <a:pt x="315" y="1136"/>
                </a:lnTo>
                <a:lnTo>
                  <a:pt x="303" y="1130"/>
                </a:lnTo>
                <a:lnTo>
                  <a:pt x="292" y="1121"/>
                </a:lnTo>
                <a:lnTo>
                  <a:pt x="266" y="1108"/>
                </a:lnTo>
                <a:lnTo>
                  <a:pt x="243" y="1090"/>
                </a:lnTo>
                <a:lnTo>
                  <a:pt x="219" y="1072"/>
                </a:lnTo>
                <a:lnTo>
                  <a:pt x="197" y="1052"/>
                </a:lnTo>
                <a:lnTo>
                  <a:pt x="176" y="1033"/>
                </a:lnTo>
                <a:lnTo>
                  <a:pt x="157" y="1012"/>
                </a:lnTo>
                <a:lnTo>
                  <a:pt x="147" y="1001"/>
                </a:lnTo>
                <a:lnTo>
                  <a:pt x="137" y="990"/>
                </a:lnTo>
                <a:lnTo>
                  <a:pt x="128" y="979"/>
                </a:lnTo>
                <a:lnTo>
                  <a:pt x="119" y="966"/>
                </a:lnTo>
                <a:lnTo>
                  <a:pt x="110" y="955"/>
                </a:lnTo>
                <a:lnTo>
                  <a:pt x="103" y="943"/>
                </a:lnTo>
                <a:lnTo>
                  <a:pt x="88" y="918"/>
                </a:lnTo>
                <a:lnTo>
                  <a:pt x="81" y="906"/>
                </a:lnTo>
                <a:lnTo>
                  <a:pt x="73" y="894"/>
                </a:lnTo>
                <a:lnTo>
                  <a:pt x="60" y="868"/>
                </a:lnTo>
                <a:lnTo>
                  <a:pt x="47" y="841"/>
                </a:lnTo>
                <a:lnTo>
                  <a:pt x="41" y="826"/>
                </a:lnTo>
                <a:lnTo>
                  <a:pt x="36" y="813"/>
                </a:lnTo>
                <a:lnTo>
                  <a:pt x="31" y="799"/>
                </a:lnTo>
                <a:lnTo>
                  <a:pt x="27" y="784"/>
                </a:lnTo>
                <a:lnTo>
                  <a:pt x="23" y="770"/>
                </a:lnTo>
                <a:lnTo>
                  <a:pt x="19" y="756"/>
                </a:lnTo>
                <a:lnTo>
                  <a:pt x="15" y="741"/>
                </a:lnTo>
                <a:lnTo>
                  <a:pt x="12" y="727"/>
                </a:lnTo>
                <a:lnTo>
                  <a:pt x="9" y="711"/>
                </a:lnTo>
                <a:lnTo>
                  <a:pt x="7" y="697"/>
                </a:lnTo>
                <a:lnTo>
                  <a:pt x="3" y="667"/>
                </a:lnTo>
                <a:lnTo>
                  <a:pt x="1" y="636"/>
                </a:lnTo>
                <a:lnTo>
                  <a:pt x="0" y="6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12" name="Freeform 40"/>
          <p:cNvSpPr>
            <a:spLocks/>
          </p:cNvSpPr>
          <p:nvPr/>
        </p:nvSpPr>
        <p:spPr bwMode="auto">
          <a:xfrm>
            <a:off x="4333875" y="3624264"/>
            <a:ext cx="1924050" cy="1920875"/>
          </a:xfrm>
          <a:custGeom>
            <a:avLst/>
            <a:gdLst>
              <a:gd name="T0" fmla="*/ 1 w 1212"/>
              <a:gd name="T1" fmla="*/ 558 h 1210"/>
              <a:gd name="T2" fmla="*/ 7 w 1212"/>
              <a:gd name="T3" fmla="*/ 511 h 1210"/>
              <a:gd name="T4" fmla="*/ 23 w 1212"/>
              <a:gd name="T5" fmla="*/ 439 h 1210"/>
              <a:gd name="T6" fmla="*/ 47 w 1212"/>
              <a:gd name="T7" fmla="*/ 369 h 1210"/>
              <a:gd name="T8" fmla="*/ 81 w 1212"/>
              <a:gd name="T9" fmla="*/ 303 h 1210"/>
              <a:gd name="T10" fmla="*/ 119 w 1212"/>
              <a:gd name="T11" fmla="*/ 243 h 1210"/>
              <a:gd name="T12" fmla="*/ 176 w 1212"/>
              <a:gd name="T13" fmla="*/ 177 h 1210"/>
              <a:gd name="T14" fmla="*/ 219 w 1212"/>
              <a:gd name="T15" fmla="*/ 138 h 1210"/>
              <a:gd name="T16" fmla="*/ 255 w 1212"/>
              <a:gd name="T17" fmla="*/ 111 h 1210"/>
              <a:gd name="T18" fmla="*/ 303 w 1212"/>
              <a:gd name="T19" fmla="*/ 81 h 1210"/>
              <a:gd name="T20" fmla="*/ 369 w 1212"/>
              <a:gd name="T21" fmla="*/ 47 h 1210"/>
              <a:gd name="T22" fmla="*/ 411 w 1212"/>
              <a:gd name="T23" fmla="*/ 31 h 1210"/>
              <a:gd name="T24" fmla="*/ 454 w 1212"/>
              <a:gd name="T25" fmla="*/ 19 h 1210"/>
              <a:gd name="T26" fmla="*/ 498 w 1212"/>
              <a:gd name="T27" fmla="*/ 9 h 1210"/>
              <a:gd name="T28" fmla="*/ 573 w 1212"/>
              <a:gd name="T29" fmla="*/ 1 h 1210"/>
              <a:gd name="T30" fmla="*/ 652 w 1212"/>
              <a:gd name="T31" fmla="*/ 2 h 1210"/>
              <a:gd name="T32" fmla="*/ 697 w 1212"/>
              <a:gd name="T33" fmla="*/ 7 h 1210"/>
              <a:gd name="T34" fmla="*/ 770 w 1212"/>
              <a:gd name="T35" fmla="*/ 23 h 1210"/>
              <a:gd name="T36" fmla="*/ 840 w 1212"/>
              <a:gd name="T37" fmla="*/ 47 h 1210"/>
              <a:gd name="T38" fmla="*/ 906 w 1212"/>
              <a:gd name="T39" fmla="*/ 81 h 1210"/>
              <a:gd name="T40" fmla="*/ 966 w 1212"/>
              <a:gd name="T41" fmla="*/ 120 h 1210"/>
              <a:gd name="T42" fmla="*/ 1032 w 1212"/>
              <a:gd name="T43" fmla="*/ 177 h 1210"/>
              <a:gd name="T44" fmla="*/ 1072 w 1212"/>
              <a:gd name="T45" fmla="*/ 220 h 1210"/>
              <a:gd name="T46" fmla="*/ 1098 w 1212"/>
              <a:gd name="T47" fmla="*/ 255 h 1210"/>
              <a:gd name="T48" fmla="*/ 1128 w 1212"/>
              <a:gd name="T49" fmla="*/ 303 h 1210"/>
              <a:gd name="T50" fmla="*/ 1163 w 1212"/>
              <a:gd name="T51" fmla="*/ 369 h 1210"/>
              <a:gd name="T52" fmla="*/ 1179 w 1212"/>
              <a:gd name="T53" fmla="*/ 411 h 1210"/>
              <a:gd name="T54" fmla="*/ 1191 w 1212"/>
              <a:gd name="T55" fmla="*/ 454 h 1210"/>
              <a:gd name="T56" fmla="*/ 1201 w 1212"/>
              <a:gd name="T57" fmla="*/ 498 h 1210"/>
              <a:gd name="T58" fmla="*/ 1209 w 1212"/>
              <a:gd name="T59" fmla="*/ 573 h 1210"/>
              <a:gd name="T60" fmla="*/ 1208 w 1212"/>
              <a:gd name="T61" fmla="*/ 651 h 1210"/>
              <a:gd name="T62" fmla="*/ 1203 w 1212"/>
              <a:gd name="T63" fmla="*/ 697 h 1210"/>
              <a:gd name="T64" fmla="*/ 1187 w 1212"/>
              <a:gd name="T65" fmla="*/ 769 h 1210"/>
              <a:gd name="T66" fmla="*/ 1163 w 1212"/>
              <a:gd name="T67" fmla="*/ 840 h 1210"/>
              <a:gd name="T68" fmla="*/ 1128 w 1212"/>
              <a:gd name="T69" fmla="*/ 905 h 1210"/>
              <a:gd name="T70" fmla="*/ 1089 w 1212"/>
              <a:gd name="T71" fmla="*/ 965 h 1210"/>
              <a:gd name="T72" fmla="*/ 1032 w 1212"/>
              <a:gd name="T73" fmla="*/ 1032 h 1210"/>
              <a:gd name="T74" fmla="*/ 988 w 1212"/>
              <a:gd name="T75" fmla="*/ 1071 h 1210"/>
              <a:gd name="T76" fmla="*/ 954 w 1212"/>
              <a:gd name="T77" fmla="*/ 1098 h 1210"/>
              <a:gd name="T78" fmla="*/ 906 w 1212"/>
              <a:gd name="T79" fmla="*/ 1129 h 1210"/>
              <a:gd name="T80" fmla="*/ 840 w 1212"/>
              <a:gd name="T81" fmla="*/ 1161 h 1210"/>
              <a:gd name="T82" fmla="*/ 798 w 1212"/>
              <a:gd name="T83" fmla="*/ 1177 h 1210"/>
              <a:gd name="T84" fmla="*/ 755 w 1212"/>
              <a:gd name="T85" fmla="*/ 1190 h 1210"/>
              <a:gd name="T86" fmla="*/ 711 w 1212"/>
              <a:gd name="T87" fmla="*/ 1199 h 1210"/>
              <a:gd name="T88" fmla="*/ 636 w 1212"/>
              <a:gd name="T89" fmla="*/ 1209 h 1210"/>
              <a:gd name="T90" fmla="*/ 557 w 1212"/>
              <a:gd name="T91" fmla="*/ 1207 h 1210"/>
              <a:gd name="T92" fmla="*/ 512 w 1212"/>
              <a:gd name="T93" fmla="*/ 1201 h 1210"/>
              <a:gd name="T94" fmla="*/ 439 w 1212"/>
              <a:gd name="T95" fmla="*/ 1185 h 1210"/>
              <a:gd name="T96" fmla="*/ 369 w 1212"/>
              <a:gd name="T97" fmla="*/ 1161 h 1210"/>
              <a:gd name="T98" fmla="*/ 303 w 1212"/>
              <a:gd name="T99" fmla="*/ 1129 h 1210"/>
              <a:gd name="T100" fmla="*/ 243 w 1212"/>
              <a:gd name="T101" fmla="*/ 1089 h 1210"/>
              <a:gd name="T102" fmla="*/ 176 w 1212"/>
              <a:gd name="T103" fmla="*/ 1032 h 1210"/>
              <a:gd name="T104" fmla="*/ 137 w 1212"/>
              <a:gd name="T105" fmla="*/ 989 h 1210"/>
              <a:gd name="T106" fmla="*/ 110 w 1212"/>
              <a:gd name="T107" fmla="*/ 954 h 1210"/>
              <a:gd name="T108" fmla="*/ 81 w 1212"/>
              <a:gd name="T109" fmla="*/ 905 h 1210"/>
              <a:gd name="T110" fmla="*/ 47 w 1212"/>
              <a:gd name="T111" fmla="*/ 840 h 1210"/>
              <a:gd name="T112" fmla="*/ 31 w 1212"/>
              <a:gd name="T113" fmla="*/ 799 h 1210"/>
              <a:gd name="T114" fmla="*/ 19 w 1212"/>
              <a:gd name="T115" fmla="*/ 756 h 1210"/>
              <a:gd name="T116" fmla="*/ 9 w 1212"/>
              <a:gd name="T117" fmla="*/ 710 h 1210"/>
              <a:gd name="T118" fmla="*/ 1 w 1212"/>
              <a:gd name="T119" fmla="*/ 63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210">
                <a:moveTo>
                  <a:pt x="0" y="605"/>
                </a:moveTo>
                <a:lnTo>
                  <a:pt x="1" y="573"/>
                </a:lnTo>
                <a:lnTo>
                  <a:pt x="1" y="558"/>
                </a:lnTo>
                <a:lnTo>
                  <a:pt x="3" y="542"/>
                </a:lnTo>
                <a:lnTo>
                  <a:pt x="4" y="527"/>
                </a:lnTo>
                <a:lnTo>
                  <a:pt x="7" y="511"/>
                </a:lnTo>
                <a:lnTo>
                  <a:pt x="12" y="483"/>
                </a:lnTo>
                <a:lnTo>
                  <a:pt x="19" y="454"/>
                </a:lnTo>
                <a:lnTo>
                  <a:pt x="23" y="439"/>
                </a:lnTo>
                <a:lnTo>
                  <a:pt x="27" y="425"/>
                </a:lnTo>
                <a:lnTo>
                  <a:pt x="36" y="396"/>
                </a:lnTo>
                <a:lnTo>
                  <a:pt x="47" y="369"/>
                </a:lnTo>
                <a:lnTo>
                  <a:pt x="60" y="342"/>
                </a:lnTo>
                <a:lnTo>
                  <a:pt x="73" y="316"/>
                </a:lnTo>
                <a:lnTo>
                  <a:pt x="81" y="303"/>
                </a:lnTo>
                <a:lnTo>
                  <a:pt x="88" y="292"/>
                </a:lnTo>
                <a:lnTo>
                  <a:pt x="103" y="267"/>
                </a:lnTo>
                <a:lnTo>
                  <a:pt x="119" y="243"/>
                </a:lnTo>
                <a:lnTo>
                  <a:pt x="137" y="220"/>
                </a:lnTo>
                <a:lnTo>
                  <a:pt x="157" y="198"/>
                </a:lnTo>
                <a:lnTo>
                  <a:pt x="176" y="177"/>
                </a:lnTo>
                <a:lnTo>
                  <a:pt x="197" y="157"/>
                </a:lnTo>
                <a:lnTo>
                  <a:pt x="208" y="147"/>
                </a:lnTo>
                <a:lnTo>
                  <a:pt x="219" y="138"/>
                </a:lnTo>
                <a:lnTo>
                  <a:pt x="232" y="128"/>
                </a:lnTo>
                <a:lnTo>
                  <a:pt x="243" y="120"/>
                </a:lnTo>
                <a:lnTo>
                  <a:pt x="255" y="111"/>
                </a:lnTo>
                <a:lnTo>
                  <a:pt x="266" y="103"/>
                </a:lnTo>
                <a:lnTo>
                  <a:pt x="292" y="88"/>
                </a:lnTo>
                <a:lnTo>
                  <a:pt x="303" y="81"/>
                </a:lnTo>
                <a:lnTo>
                  <a:pt x="315" y="73"/>
                </a:lnTo>
                <a:lnTo>
                  <a:pt x="342" y="60"/>
                </a:lnTo>
                <a:lnTo>
                  <a:pt x="369" y="47"/>
                </a:lnTo>
                <a:lnTo>
                  <a:pt x="383" y="42"/>
                </a:lnTo>
                <a:lnTo>
                  <a:pt x="396" y="38"/>
                </a:lnTo>
                <a:lnTo>
                  <a:pt x="411" y="31"/>
                </a:lnTo>
                <a:lnTo>
                  <a:pt x="424" y="28"/>
                </a:lnTo>
                <a:lnTo>
                  <a:pt x="439" y="23"/>
                </a:lnTo>
                <a:lnTo>
                  <a:pt x="454" y="19"/>
                </a:lnTo>
                <a:lnTo>
                  <a:pt x="469" y="15"/>
                </a:lnTo>
                <a:lnTo>
                  <a:pt x="483" y="13"/>
                </a:lnTo>
                <a:lnTo>
                  <a:pt x="498" y="9"/>
                </a:lnTo>
                <a:lnTo>
                  <a:pt x="512" y="7"/>
                </a:lnTo>
                <a:lnTo>
                  <a:pt x="542" y="3"/>
                </a:lnTo>
                <a:lnTo>
                  <a:pt x="573" y="1"/>
                </a:lnTo>
                <a:lnTo>
                  <a:pt x="604" y="0"/>
                </a:lnTo>
                <a:lnTo>
                  <a:pt x="636" y="1"/>
                </a:lnTo>
                <a:lnTo>
                  <a:pt x="652" y="2"/>
                </a:lnTo>
                <a:lnTo>
                  <a:pt x="666" y="3"/>
                </a:lnTo>
                <a:lnTo>
                  <a:pt x="681" y="4"/>
                </a:lnTo>
                <a:lnTo>
                  <a:pt x="697" y="7"/>
                </a:lnTo>
                <a:lnTo>
                  <a:pt x="725" y="13"/>
                </a:lnTo>
                <a:lnTo>
                  <a:pt x="755" y="19"/>
                </a:lnTo>
                <a:lnTo>
                  <a:pt x="770" y="23"/>
                </a:lnTo>
                <a:lnTo>
                  <a:pt x="784" y="28"/>
                </a:lnTo>
                <a:lnTo>
                  <a:pt x="813" y="38"/>
                </a:lnTo>
                <a:lnTo>
                  <a:pt x="840" y="47"/>
                </a:lnTo>
                <a:lnTo>
                  <a:pt x="867" y="60"/>
                </a:lnTo>
                <a:lnTo>
                  <a:pt x="894" y="73"/>
                </a:lnTo>
                <a:lnTo>
                  <a:pt x="906" y="81"/>
                </a:lnTo>
                <a:lnTo>
                  <a:pt x="917" y="88"/>
                </a:lnTo>
                <a:lnTo>
                  <a:pt x="942" y="103"/>
                </a:lnTo>
                <a:lnTo>
                  <a:pt x="966" y="120"/>
                </a:lnTo>
                <a:lnTo>
                  <a:pt x="988" y="138"/>
                </a:lnTo>
                <a:lnTo>
                  <a:pt x="1010" y="157"/>
                </a:lnTo>
                <a:lnTo>
                  <a:pt x="1032" y="177"/>
                </a:lnTo>
                <a:lnTo>
                  <a:pt x="1052" y="198"/>
                </a:lnTo>
                <a:lnTo>
                  <a:pt x="1062" y="209"/>
                </a:lnTo>
                <a:lnTo>
                  <a:pt x="1072" y="220"/>
                </a:lnTo>
                <a:lnTo>
                  <a:pt x="1080" y="231"/>
                </a:lnTo>
                <a:lnTo>
                  <a:pt x="1089" y="243"/>
                </a:lnTo>
                <a:lnTo>
                  <a:pt x="1098" y="255"/>
                </a:lnTo>
                <a:lnTo>
                  <a:pt x="1106" y="267"/>
                </a:lnTo>
                <a:lnTo>
                  <a:pt x="1121" y="292"/>
                </a:lnTo>
                <a:lnTo>
                  <a:pt x="1128" y="303"/>
                </a:lnTo>
                <a:lnTo>
                  <a:pt x="1137" y="316"/>
                </a:lnTo>
                <a:lnTo>
                  <a:pt x="1150" y="342"/>
                </a:lnTo>
                <a:lnTo>
                  <a:pt x="1163" y="369"/>
                </a:lnTo>
                <a:lnTo>
                  <a:pt x="1168" y="382"/>
                </a:lnTo>
                <a:lnTo>
                  <a:pt x="1174" y="396"/>
                </a:lnTo>
                <a:lnTo>
                  <a:pt x="1179" y="411"/>
                </a:lnTo>
                <a:lnTo>
                  <a:pt x="1182" y="425"/>
                </a:lnTo>
                <a:lnTo>
                  <a:pt x="1187" y="439"/>
                </a:lnTo>
                <a:lnTo>
                  <a:pt x="1191" y="454"/>
                </a:lnTo>
                <a:lnTo>
                  <a:pt x="1195" y="468"/>
                </a:lnTo>
                <a:lnTo>
                  <a:pt x="1198" y="483"/>
                </a:lnTo>
                <a:lnTo>
                  <a:pt x="1201" y="498"/>
                </a:lnTo>
                <a:lnTo>
                  <a:pt x="1203" y="511"/>
                </a:lnTo>
                <a:lnTo>
                  <a:pt x="1207" y="542"/>
                </a:lnTo>
                <a:lnTo>
                  <a:pt x="1209" y="573"/>
                </a:lnTo>
                <a:lnTo>
                  <a:pt x="1211" y="605"/>
                </a:lnTo>
                <a:lnTo>
                  <a:pt x="1209" y="635"/>
                </a:lnTo>
                <a:lnTo>
                  <a:pt x="1208" y="651"/>
                </a:lnTo>
                <a:lnTo>
                  <a:pt x="1207" y="666"/>
                </a:lnTo>
                <a:lnTo>
                  <a:pt x="1206" y="682"/>
                </a:lnTo>
                <a:lnTo>
                  <a:pt x="1203" y="697"/>
                </a:lnTo>
                <a:lnTo>
                  <a:pt x="1198" y="726"/>
                </a:lnTo>
                <a:lnTo>
                  <a:pt x="1191" y="756"/>
                </a:lnTo>
                <a:lnTo>
                  <a:pt x="1187" y="769"/>
                </a:lnTo>
                <a:lnTo>
                  <a:pt x="1182" y="784"/>
                </a:lnTo>
                <a:lnTo>
                  <a:pt x="1174" y="812"/>
                </a:lnTo>
                <a:lnTo>
                  <a:pt x="1163" y="840"/>
                </a:lnTo>
                <a:lnTo>
                  <a:pt x="1150" y="867"/>
                </a:lnTo>
                <a:lnTo>
                  <a:pt x="1137" y="893"/>
                </a:lnTo>
                <a:lnTo>
                  <a:pt x="1128" y="905"/>
                </a:lnTo>
                <a:lnTo>
                  <a:pt x="1121" y="918"/>
                </a:lnTo>
                <a:lnTo>
                  <a:pt x="1106" y="942"/>
                </a:lnTo>
                <a:lnTo>
                  <a:pt x="1089" y="965"/>
                </a:lnTo>
                <a:lnTo>
                  <a:pt x="1072" y="989"/>
                </a:lnTo>
                <a:lnTo>
                  <a:pt x="1052" y="1011"/>
                </a:lnTo>
                <a:lnTo>
                  <a:pt x="1032" y="1032"/>
                </a:lnTo>
                <a:lnTo>
                  <a:pt x="1010" y="1051"/>
                </a:lnTo>
                <a:lnTo>
                  <a:pt x="1000" y="1061"/>
                </a:lnTo>
                <a:lnTo>
                  <a:pt x="988" y="1071"/>
                </a:lnTo>
                <a:lnTo>
                  <a:pt x="977" y="1080"/>
                </a:lnTo>
                <a:lnTo>
                  <a:pt x="966" y="1089"/>
                </a:lnTo>
                <a:lnTo>
                  <a:pt x="954" y="1098"/>
                </a:lnTo>
                <a:lnTo>
                  <a:pt x="942" y="1107"/>
                </a:lnTo>
                <a:lnTo>
                  <a:pt x="917" y="1120"/>
                </a:lnTo>
                <a:lnTo>
                  <a:pt x="906" y="1129"/>
                </a:lnTo>
                <a:lnTo>
                  <a:pt x="894" y="1135"/>
                </a:lnTo>
                <a:lnTo>
                  <a:pt x="867" y="1148"/>
                </a:lnTo>
                <a:lnTo>
                  <a:pt x="840" y="1161"/>
                </a:lnTo>
                <a:lnTo>
                  <a:pt x="826" y="1167"/>
                </a:lnTo>
                <a:lnTo>
                  <a:pt x="813" y="1172"/>
                </a:lnTo>
                <a:lnTo>
                  <a:pt x="798" y="1177"/>
                </a:lnTo>
                <a:lnTo>
                  <a:pt x="784" y="1181"/>
                </a:lnTo>
                <a:lnTo>
                  <a:pt x="770" y="1185"/>
                </a:lnTo>
                <a:lnTo>
                  <a:pt x="755" y="1190"/>
                </a:lnTo>
                <a:lnTo>
                  <a:pt x="740" y="1193"/>
                </a:lnTo>
                <a:lnTo>
                  <a:pt x="725" y="1196"/>
                </a:lnTo>
                <a:lnTo>
                  <a:pt x="711" y="1199"/>
                </a:lnTo>
                <a:lnTo>
                  <a:pt x="697" y="1201"/>
                </a:lnTo>
                <a:lnTo>
                  <a:pt x="666" y="1206"/>
                </a:lnTo>
                <a:lnTo>
                  <a:pt x="636" y="1209"/>
                </a:lnTo>
                <a:lnTo>
                  <a:pt x="604" y="1209"/>
                </a:lnTo>
                <a:lnTo>
                  <a:pt x="573" y="1209"/>
                </a:lnTo>
                <a:lnTo>
                  <a:pt x="557" y="1207"/>
                </a:lnTo>
                <a:lnTo>
                  <a:pt x="542" y="1206"/>
                </a:lnTo>
                <a:lnTo>
                  <a:pt x="526" y="1204"/>
                </a:lnTo>
                <a:lnTo>
                  <a:pt x="512" y="1201"/>
                </a:lnTo>
                <a:lnTo>
                  <a:pt x="483" y="1196"/>
                </a:lnTo>
                <a:lnTo>
                  <a:pt x="454" y="1190"/>
                </a:lnTo>
                <a:lnTo>
                  <a:pt x="439" y="1185"/>
                </a:lnTo>
                <a:lnTo>
                  <a:pt x="424" y="1181"/>
                </a:lnTo>
                <a:lnTo>
                  <a:pt x="396" y="1172"/>
                </a:lnTo>
                <a:lnTo>
                  <a:pt x="369" y="1161"/>
                </a:lnTo>
                <a:lnTo>
                  <a:pt x="342" y="1148"/>
                </a:lnTo>
                <a:lnTo>
                  <a:pt x="315" y="1135"/>
                </a:lnTo>
                <a:lnTo>
                  <a:pt x="303" y="1129"/>
                </a:lnTo>
                <a:lnTo>
                  <a:pt x="292" y="1120"/>
                </a:lnTo>
                <a:lnTo>
                  <a:pt x="266" y="1107"/>
                </a:lnTo>
                <a:lnTo>
                  <a:pt x="243" y="1089"/>
                </a:lnTo>
                <a:lnTo>
                  <a:pt x="219" y="1071"/>
                </a:lnTo>
                <a:lnTo>
                  <a:pt x="197" y="1051"/>
                </a:lnTo>
                <a:lnTo>
                  <a:pt x="176" y="1032"/>
                </a:lnTo>
                <a:lnTo>
                  <a:pt x="157" y="1011"/>
                </a:lnTo>
                <a:lnTo>
                  <a:pt x="147" y="1000"/>
                </a:lnTo>
                <a:lnTo>
                  <a:pt x="137" y="989"/>
                </a:lnTo>
                <a:lnTo>
                  <a:pt x="128" y="978"/>
                </a:lnTo>
                <a:lnTo>
                  <a:pt x="119" y="965"/>
                </a:lnTo>
                <a:lnTo>
                  <a:pt x="110" y="954"/>
                </a:lnTo>
                <a:lnTo>
                  <a:pt x="103" y="942"/>
                </a:lnTo>
                <a:lnTo>
                  <a:pt x="88" y="918"/>
                </a:lnTo>
                <a:lnTo>
                  <a:pt x="81" y="905"/>
                </a:lnTo>
                <a:lnTo>
                  <a:pt x="73" y="893"/>
                </a:lnTo>
                <a:lnTo>
                  <a:pt x="60" y="867"/>
                </a:lnTo>
                <a:lnTo>
                  <a:pt x="47" y="840"/>
                </a:lnTo>
                <a:lnTo>
                  <a:pt x="41" y="826"/>
                </a:lnTo>
                <a:lnTo>
                  <a:pt x="36" y="812"/>
                </a:lnTo>
                <a:lnTo>
                  <a:pt x="31" y="799"/>
                </a:lnTo>
                <a:lnTo>
                  <a:pt x="27" y="784"/>
                </a:lnTo>
                <a:lnTo>
                  <a:pt x="23" y="769"/>
                </a:lnTo>
                <a:lnTo>
                  <a:pt x="19" y="756"/>
                </a:lnTo>
                <a:lnTo>
                  <a:pt x="15" y="741"/>
                </a:lnTo>
                <a:lnTo>
                  <a:pt x="12" y="726"/>
                </a:lnTo>
                <a:lnTo>
                  <a:pt x="9" y="710"/>
                </a:lnTo>
                <a:lnTo>
                  <a:pt x="7" y="697"/>
                </a:lnTo>
                <a:lnTo>
                  <a:pt x="3" y="666"/>
                </a:lnTo>
                <a:lnTo>
                  <a:pt x="1" y="635"/>
                </a:lnTo>
                <a:lnTo>
                  <a:pt x="0" y="6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13" name="Freeform 41"/>
          <p:cNvSpPr>
            <a:spLocks/>
          </p:cNvSpPr>
          <p:nvPr/>
        </p:nvSpPr>
        <p:spPr bwMode="auto">
          <a:xfrm>
            <a:off x="6662738" y="2265363"/>
            <a:ext cx="1924050" cy="1924050"/>
          </a:xfrm>
          <a:custGeom>
            <a:avLst/>
            <a:gdLst>
              <a:gd name="T0" fmla="*/ 1 w 1212"/>
              <a:gd name="T1" fmla="*/ 559 h 1212"/>
              <a:gd name="T2" fmla="*/ 7 w 1212"/>
              <a:gd name="T3" fmla="*/ 512 h 1212"/>
              <a:gd name="T4" fmla="*/ 23 w 1212"/>
              <a:gd name="T5" fmla="*/ 440 h 1212"/>
              <a:gd name="T6" fmla="*/ 47 w 1212"/>
              <a:gd name="T7" fmla="*/ 370 h 1212"/>
              <a:gd name="T8" fmla="*/ 81 w 1212"/>
              <a:gd name="T9" fmla="*/ 303 h 1212"/>
              <a:gd name="T10" fmla="*/ 119 w 1212"/>
              <a:gd name="T11" fmla="*/ 243 h 1212"/>
              <a:gd name="T12" fmla="*/ 176 w 1212"/>
              <a:gd name="T13" fmla="*/ 178 h 1212"/>
              <a:gd name="T14" fmla="*/ 219 w 1212"/>
              <a:gd name="T15" fmla="*/ 138 h 1212"/>
              <a:gd name="T16" fmla="*/ 255 w 1212"/>
              <a:gd name="T17" fmla="*/ 111 h 1212"/>
              <a:gd name="T18" fmla="*/ 303 w 1212"/>
              <a:gd name="T19" fmla="*/ 81 h 1212"/>
              <a:gd name="T20" fmla="*/ 369 w 1212"/>
              <a:gd name="T21" fmla="*/ 47 h 1212"/>
              <a:gd name="T22" fmla="*/ 411 w 1212"/>
              <a:gd name="T23" fmla="*/ 31 h 1212"/>
              <a:gd name="T24" fmla="*/ 454 w 1212"/>
              <a:gd name="T25" fmla="*/ 19 h 1212"/>
              <a:gd name="T26" fmla="*/ 498 w 1212"/>
              <a:gd name="T27" fmla="*/ 9 h 1212"/>
              <a:gd name="T28" fmla="*/ 573 w 1212"/>
              <a:gd name="T29" fmla="*/ 1 h 1212"/>
              <a:gd name="T30" fmla="*/ 652 w 1212"/>
              <a:gd name="T31" fmla="*/ 2 h 1212"/>
              <a:gd name="T32" fmla="*/ 697 w 1212"/>
              <a:gd name="T33" fmla="*/ 7 h 1212"/>
              <a:gd name="T34" fmla="*/ 770 w 1212"/>
              <a:gd name="T35" fmla="*/ 23 h 1212"/>
              <a:gd name="T36" fmla="*/ 840 w 1212"/>
              <a:gd name="T37" fmla="*/ 47 h 1212"/>
              <a:gd name="T38" fmla="*/ 906 w 1212"/>
              <a:gd name="T39" fmla="*/ 81 h 1212"/>
              <a:gd name="T40" fmla="*/ 966 w 1212"/>
              <a:gd name="T41" fmla="*/ 120 h 1212"/>
              <a:gd name="T42" fmla="*/ 1032 w 1212"/>
              <a:gd name="T43" fmla="*/ 178 h 1212"/>
              <a:gd name="T44" fmla="*/ 1072 w 1212"/>
              <a:gd name="T45" fmla="*/ 221 h 1212"/>
              <a:gd name="T46" fmla="*/ 1098 w 1212"/>
              <a:gd name="T47" fmla="*/ 255 h 1212"/>
              <a:gd name="T48" fmla="*/ 1128 w 1212"/>
              <a:gd name="T49" fmla="*/ 303 h 1212"/>
              <a:gd name="T50" fmla="*/ 1163 w 1212"/>
              <a:gd name="T51" fmla="*/ 370 h 1212"/>
              <a:gd name="T52" fmla="*/ 1179 w 1212"/>
              <a:gd name="T53" fmla="*/ 411 h 1212"/>
              <a:gd name="T54" fmla="*/ 1191 w 1212"/>
              <a:gd name="T55" fmla="*/ 454 h 1212"/>
              <a:gd name="T56" fmla="*/ 1201 w 1212"/>
              <a:gd name="T57" fmla="*/ 499 h 1212"/>
              <a:gd name="T58" fmla="*/ 1209 w 1212"/>
              <a:gd name="T59" fmla="*/ 574 h 1212"/>
              <a:gd name="T60" fmla="*/ 1208 w 1212"/>
              <a:gd name="T61" fmla="*/ 652 h 1212"/>
              <a:gd name="T62" fmla="*/ 1203 w 1212"/>
              <a:gd name="T63" fmla="*/ 698 h 1212"/>
              <a:gd name="T64" fmla="*/ 1187 w 1212"/>
              <a:gd name="T65" fmla="*/ 770 h 1212"/>
              <a:gd name="T66" fmla="*/ 1163 w 1212"/>
              <a:gd name="T67" fmla="*/ 842 h 1212"/>
              <a:gd name="T68" fmla="*/ 1128 w 1212"/>
              <a:gd name="T69" fmla="*/ 907 h 1212"/>
              <a:gd name="T70" fmla="*/ 1089 w 1212"/>
              <a:gd name="T71" fmla="*/ 967 h 1212"/>
              <a:gd name="T72" fmla="*/ 1032 w 1212"/>
              <a:gd name="T73" fmla="*/ 1033 h 1212"/>
              <a:gd name="T74" fmla="*/ 988 w 1212"/>
              <a:gd name="T75" fmla="*/ 1073 h 1212"/>
              <a:gd name="T76" fmla="*/ 954 w 1212"/>
              <a:gd name="T77" fmla="*/ 1100 h 1212"/>
              <a:gd name="T78" fmla="*/ 906 w 1212"/>
              <a:gd name="T79" fmla="*/ 1131 h 1212"/>
              <a:gd name="T80" fmla="*/ 840 w 1212"/>
              <a:gd name="T81" fmla="*/ 1163 h 1212"/>
              <a:gd name="T82" fmla="*/ 798 w 1212"/>
              <a:gd name="T83" fmla="*/ 1179 h 1212"/>
              <a:gd name="T84" fmla="*/ 755 w 1212"/>
              <a:gd name="T85" fmla="*/ 1192 h 1212"/>
              <a:gd name="T86" fmla="*/ 711 w 1212"/>
              <a:gd name="T87" fmla="*/ 1201 h 1212"/>
              <a:gd name="T88" fmla="*/ 636 w 1212"/>
              <a:gd name="T89" fmla="*/ 1211 h 1212"/>
              <a:gd name="T90" fmla="*/ 557 w 1212"/>
              <a:gd name="T91" fmla="*/ 1209 h 1212"/>
              <a:gd name="T92" fmla="*/ 512 w 1212"/>
              <a:gd name="T93" fmla="*/ 1203 h 1212"/>
              <a:gd name="T94" fmla="*/ 439 w 1212"/>
              <a:gd name="T95" fmla="*/ 1187 h 1212"/>
              <a:gd name="T96" fmla="*/ 369 w 1212"/>
              <a:gd name="T97" fmla="*/ 1163 h 1212"/>
              <a:gd name="T98" fmla="*/ 303 w 1212"/>
              <a:gd name="T99" fmla="*/ 1131 h 1212"/>
              <a:gd name="T100" fmla="*/ 243 w 1212"/>
              <a:gd name="T101" fmla="*/ 1091 h 1212"/>
              <a:gd name="T102" fmla="*/ 176 w 1212"/>
              <a:gd name="T103" fmla="*/ 1033 h 1212"/>
              <a:gd name="T104" fmla="*/ 137 w 1212"/>
              <a:gd name="T105" fmla="*/ 990 h 1212"/>
              <a:gd name="T106" fmla="*/ 110 w 1212"/>
              <a:gd name="T107" fmla="*/ 956 h 1212"/>
              <a:gd name="T108" fmla="*/ 81 w 1212"/>
              <a:gd name="T109" fmla="*/ 907 h 1212"/>
              <a:gd name="T110" fmla="*/ 47 w 1212"/>
              <a:gd name="T111" fmla="*/ 842 h 1212"/>
              <a:gd name="T112" fmla="*/ 31 w 1212"/>
              <a:gd name="T113" fmla="*/ 800 h 1212"/>
              <a:gd name="T114" fmla="*/ 19 w 1212"/>
              <a:gd name="T115" fmla="*/ 757 h 1212"/>
              <a:gd name="T116" fmla="*/ 9 w 1212"/>
              <a:gd name="T117" fmla="*/ 711 h 1212"/>
              <a:gd name="T118" fmla="*/ 1 w 1212"/>
              <a:gd name="T119" fmla="*/ 636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212">
                <a:moveTo>
                  <a:pt x="0" y="606"/>
                </a:moveTo>
                <a:lnTo>
                  <a:pt x="1" y="574"/>
                </a:lnTo>
                <a:lnTo>
                  <a:pt x="1" y="559"/>
                </a:lnTo>
                <a:lnTo>
                  <a:pt x="3" y="543"/>
                </a:lnTo>
                <a:lnTo>
                  <a:pt x="4" y="528"/>
                </a:lnTo>
                <a:lnTo>
                  <a:pt x="7" y="512"/>
                </a:lnTo>
                <a:lnTo>
                  <a:pt x="12" y="484"/>
                </a:lnTo>
                <a:lnTo>
                  <a:pt x="19" y="454"/>
                </a:lnTo>
                <a:lnTo>
                  <a:pt x="23" y="440"/>
                </a:lnTo>
                <a:lnTo>
                  <a:pt x="27" y="426"/>
                </a:lnTo>
                <a:lnTo>
                  <a:pt x="36" y="397"/>
                </a:lnTo>
                <a:lnTo>
                  <a:pt x="47" y="370"/>
                </a:lnTo>
                <a:lnTo>
                  <a:pt x="60" y="343"/>
                </a:lnTo>
                <a:lnTo>
                  <a:pt x="73" y="317"/>
                </a:lnTo>
                <a:lnTo>
                  <a:pt x="81" y="303"/>
                </a:lnTo>
                <a:lnTo>
                  <a:pt x="88" y="292"/>
                </a:lnTo>
                <a:lnTo>
                  <a:pt x="103" y="268"/>
                </a:lnTo>
                <a:lnTo>
                  <a:pt x="119" y="243"/>
                </a:lnTo>
                <a:lnTo>
                  <a:pt x="137" y="221"/>
                </a:lnTo>
                <a:lnTo>
                  <a:pt x="157" y="199"/>
                </a:lnTo>
                <a:lnTo>
                  <a:pt x="176" y="178"/>
                </a:lnTo>
                <a:lnTo>
                  <a:pt x="197" y="157"/>
                </a:lnTo>
                <a:lnTo>
                  <a:pt x="208" y="147"/>
                </a:lnTo>
                <a:lnTo>
                  <a:pt x="219" y="138"/>
                </a:lnTo>
                <a:lnTo>
                  <a:pt x="232" y="129"/>
                </a:lnTo>
                <a:lnTo>
                  <a:pt x="243" y="120"/>
                </a:lnTo>
                <a:lnTo>
                  <a:pt x="255" y="111"/>
                </a:lnTo>
                <a:lnTo>
                  <a:pt x="266" y="103"/>
                </a:lnTo>
                <a:lnTo>
                  <a:pt x="292" y="88"/>
                </a:lnTo>
                <a:lnTo>
                  <a:pt x="303" y="81"/>
                </a:lnTo>
                <a:lnTo>
                  <a:pt x="315" y="73"/>
                </a:lnTo>
                <a:lnTo>
                  <a:pt x="342" y="60"/>
                </a:lnTo>
                <a:lnTo>
                  <a:pt x="369" y="47"/>
                </a:lnTo>
                <a:lnTo>
                  <a:pt x="383" y="43"/>
                </a:lnTo>
                <a:lnTo>
                  <a:pt x="396" y="38"/>
                </a:lnTo>
                <a:lnTo>
                  <a:pt x="411" y="31"/>
                </a:lnTo>
                <a:lnTo>
                  <a:pt x="424" y="28"/>
                </a:lnTo>
                <a:lnTo>
                  <a:pt x="439" y="23"/>
                </a:lnTo>
                <a:lnTo>
                  <a:pt x="454" y="19"/>
                </a:lnTo>
                <a:lnTo>
                  <a:pt x="469" y="15"/>
                </a:lnTo>
                <a:lnTo>
                  <a:pt x="483" y="13"/>
                </a:lnTo>
                <a:lnTo>
                  <a:pt x="498" y="9"/>
                </a:lnTo>
                <a:lnTo>
                  <a:pt x="512" y="7"/>
                </a:lnTo>
                <a:lnTo>
                  <a:pt x="542" y="3"/>
                </a:lnTo>
                <a:lnTo>
                  <a:pt x="573" y="1"/>
                </a:lnTo>
                <a:lnTo>
                  <a:pt x="604" y="0"/>
                </a:lnTo>
                <a:lnTo>
                  <a:pt x="636" y="1"/>
                </a:lnTo>
                <a:lnTo>
                  <a:pt x="652" y="2"/>
                </a:lnTo>
                <a:lnTo>
                  <a:pt x="666" y="3"/>
                </a:lnTo>
                <a:lnTo>
                  <a:pt x="681" y="4"/>
                </a:lnTo>
                <a:lnTo>
                  <a:pt x="697" y="7"/>
                </a:lnTo>
                <a:lnTo>
                  <a:pt x="725" y="13"/>
                </a:lnTo>
                <a:lnTo>
                  <a:pt x="755" y="19"/>
                </a:lnTo>
                <a:lnTo>
                  <a:pt x="770" y="23"/>
                </a:lnTo>
                <a:lnTo>
                  <a:pt x="784" y="28"/>
                </a:lnTo>
                <a:lnTo>
                  <a:pt x="813" y="38"/>
                </a:lnTo>
                <a:lnTo>
                  <a:pt x="840" y="47"/>
                </a:lnTo>
                <a:lnTo>
                  <a:pt x="867" y="60"/>
                </a:lnTo>
                <a:lnTo>
                  <a:pt x="894" y="73"/>
                </a:lnTo>
                <a:lnTo>
                  <a:pt x="906" y="81"/>
                </a:lnTo>
                <a:lnTo>
                  <a:pt x="917" y="88"/>
                </a:lnTo>
                <a:lnTo>
                  <a:pt x="942" y="103"/>
                </a:lnTo>
                <a:lnTo>
                  <a:pt x="966" y="120"/>
                </a:lnTo>
                <a:lnTo>
                  <a:pt x="988" y="138"/>
                </a:lnTo>
                <a:lnTo>
                  <a:pt x="1010" y="157"/>
                </a:lnTo>
                <a:lnTo>
                  <a:pt x="1032" y="178"/>
                </a:lnTo>
                <a:lnTo>
                  <a:pt x="1052" y="199"/>
                </a:lnTo>
                <a:lnTo>
                  <a:pt x="1062" y="210"/>
                </a:lnTo>
                <a:lnTo>
                  <a:pt x="1072" y="221"/>
                </a:lnTo>
                <a:lnTo>
                  <a:pt x="1080" y="232"/>
                </a:lnTo>
                <a:lnTo>
                  <a:pt x="1089" y="243"/>
                </a:lnTo>
                <a:lnTo>
                  <a:pt x="1098" y="255"/>
                </a:lnTo>
                <a:lnTo>
                  <a:pt x="1106" y="268"/>
                </a:lnTo>
                <a:lnTo>
                  <a:pt x="1121" y="292"/>
                </a:lnTo>
                <a:lnTo>
                  <a:pt x="1128" y="303"/>
                </a:lnTo>
                <a:lnTo>
                  <a:pt x="1137" y="317"/>
                </a:lnTo>
                <a:lnTo>
                  <a:pt x="1150" y="343"/>
                </a:lnTo>
                <a:lnTo>
                  <a:pt x="1163" y="370"/>
                </a:lnTo>
                <a:lnTo>
                  <a:pt x="1168" y="383"/>
                </a:lnTo>
                <a:lnTo>
                  <a:pt x="1174" y="397"/>
                </a:lnTo>
                <a:lnTo>
                  <a:pt x="1179" y="411"/>
                </a:lnTo>
                <a:lnTo>
                  <a:pt x="1182" y="426"/>
                </a:lnTo>
                <a:lnTo>
                  <a:pt x="1187" y="440"/>
                </a:lnTo>
                <a:lnTo>
                  <a:pt x="1191" y="454"/>
                </a:lnTo>
                <a:lnTo>
                  <a:pt x="1195" y="469"/>
                </a:lnTo>
                <a:lnTo>
                  <a:pt x="1198" y="484"/>
                </a:lnTo>
                <a:lnTo>
                  <a:pt x="1201" y="499"/>
                </a:lnTo>
                <a:lnTo>
                  <a:pt x="1203" y="512"/>
                </a:lnTo>
                <a:lnTo>
                  <a:pt x="1207" y="543"/>
                </a:lnTo>
                <a:lnTo>
                  <a:pt x="1209" y="574"/>
                </a:lnTo>
                <a:lnTo>
                  <a:pt x="1211" y="606"/>
                </a:lnTo>
                <a:lnTo>
                  <a:pt x="1209" y="636"/>
                </a:lnTo>
                <a:lnTo>
                  <a:pt x="1208" y="652"/>
                </a:lnTo>
                <a:lnTo>
                  <a:pt x="1207" y="667"/>
                </a:lnTo>
                <a:lnTo>
                  <a:pt x="1206" y="683"/>
                </a:lnTo>
                <a:lnTo>
                  <a:pt x="1203" y="698"/>
                </a:lnTo>
                <a:lnTo>
                  <a:pt x="1198" y="727"/>
                </a:lnTo>
                <a:lnTo>
                  <a:pt x="1191" y="757"/>
                </a:lnTo>
                <a:lnTo>
                  <a:pt x="1187" y="770"/>
                </a:lnTo>
                <a:lnTo>
                  <a:pt x="1182" y="785"/>
                </a:lnTo>
                <a:lnTo>
                  <a:pt x="1174" y="813"/>
                </a:lnTo>
                <a:lnTo>
                  <a:pt x="1163" y="842"/>
                </a:lnTo>
                <a:lnTo>
                  <a:pt x="1150" y="869"/>
                </a:lnTo>
                <a:lnTo>
                  <a:pt x="1137" y="895"/>
                </a:lnTo>
                <a:lnTo>
                  <a:pt x="1128" y="907"/>
                </a:lnTo>
                <a:lnTo>
                  <a:pt x="1121" y="919"/>
                </a:lnTo>
                <a:lnTo>
                  <a:pt x="1106" y="944"/>
                </a:lnTo>
                <a:lnTo>
                  <a:pt x="1089" y="967"/>
                </a:lnTo>
                <a:lnTo>
                  <a:pt x="1072" y="990"/>
                </a:lnTo>
                <a:lnTo>
                  <a:pt x="1052" y="1013"/>
                </a:lnTo>
                <a:lnTo>
                  <a:pt x="1032" y="1033"/>
                </a:lnTo>
                <a:lnTo>
                  <a:pt x="1010" y="1053"/>
                </a:lnTo>
                <a:lnTo>
                  <a:pt x="1000" y="1063"/>
                </a:lnTo>
                <a:lnTo>
                  <a:pt x="988" y="1073"/>
                </a:lnTo>
                <a:lnTo>
                  <a:pt x="977" y="1081"/>
                </a:lnTo>
                <a:lnTo>
                  <a:pt x="966" y="1091"/>
                </a:lnTo>
                <a:lnTo>
                  <a:pt x="954" y="1100"/>
                </a:lnTo>
                <a:lnTo>
                  <a:pt x="942" y="1108"/>
                </a:lnTo>
                <a:lnTo>
                  <a:pt x="917" y="1122"/>
                </a:lnTo>
                <a:lnTo>
                  <a:pt x="906" y="1131"/>
                </a:lnTo>
                <a:lnTo>
                  <a:pt x="894" y="1137"/>
                </a:lnTo>
                <a:lnTo>
                  <a:pt x="867" y="1150"/>
                </a:lnTo>
                <a:lnTo>
                  <a:pt x="840" y="1163"/>
                </a:lnTo>
                <a:lnTo>
                  <a:pt x="826" y="1169"/>
                </a:lnTo>
                <a:lnTo>
                  <a:pt x="813" y="1174"/>
                </a:lnTo>
                <a:lnTo>
                  <a:pt x="798" y="1179"/>
                </a:lnTo>
                <a:lnTo>
                  <a:pt x="784" y="1183"/>
                </a:lnTo>
                <a:lnTo>
                  <a:pt x="770" y="1187"/>
                </a:lnTo>
                <a:lnTo>
                  <a:pt x="755" y="1192"/>
                </a:lnTo>
                <a:lnTo>
                  <a:pt x="740" y="1195"/>
                </a:lnTo>
                <a:lnTo>
                  <a:pt x="725" y="1198"/>
                </a:lnTo>
                <a:lnTo>
                  <a:pt x="711" y="1201"/>
                </a:lnTo>
                <a:lnTo>
                  <a:pt x="697" y="1203"/>
                </a:lnTo>
                <a:lnTo>
                  <a:pt x="666" y="1208"/>
                </a:lnTo>
                <a:lnTo>
                  <a:pt x="636" y="1211"/>
                </a:lnTo>
                <a:lnTo>
                  <a:pt x="604" y="1211"/>
                </a:lnTo>
                <a:lnTo>
                  <a:pt x="573" y="1211"/>
                </a:lnTo>
                <a:lnTo>
                  <a:pt x="557" y="1209"/>
                </a:lnTo>
                <a:lnTo>
                  <a:pt x="542" y="1208"/>
                </a:lnTo>
                <a:lnTo>
                  <a:pt x="526" y="1206"/>
                </a:lnTo>
                <a:lnTo>
                  <a:pt x="512" y="1203"/>
                </a:lnTo>
                <a:lnTo>
                  <a:pt x="483" y="1198"/>
                </a:lnTo>
                <a:lnTo>
                  <a:pt x="454" y="1192"/>
                </a:lnTo>
                <a:lnTo>
                  <a:pt x="439" y="1187"/>
                </a:lnTo>
                <a:lnTo>
                  <a:pt x="424" y="1183"/>
                </a:lnTo>
                <a:lnTo>
                  <a:pt x="396" y="1174"/>
                </a:lnTo>
                <a:lnTo>
                  <a:pt x="369" y="1163"/>
                </a:lnTo>
                <a:lnTo>
                  <a:pt x="342" y="1150"/>
                </a:lnTo>
                <a:lnTo>
                  <a:pt x="315" y="1137"/>
                </a:lnTo>
                <a:lnTo>
                  <a:pt x="303" y="1131"/>
                </a:lnTo>
                <a:lnTo>
                  <a:pt x="292" y="1122"/>
                </a:lnTo>
                <a:lnTo>
                  <a:pt x="266" y="1108"/>
                </a:lnTo>
                <a:lnTo>
                  <a:pt x="243" y="1091"/>
                </a:lnTo>
                <a:lnTo>
                  <a:pt x="219" y="1073"/>
                </a:lnTo>
                <a:lnTo>
                  <a:pt x="197" y="1053"/>
                </a:lnTo>
                <a:lnTo>
                  <a:pt x="176" y="1033"/>
                </a:lnTo>
                <a:lnTo>
                  <a:pt x="157" y="1013"/>
                </a:lnTo>
                <a:lnTo>
                  <a:pt x="147" y="1001"/>
                </a:lnTo>
                <a:lnTo>
                  <a:pt x="137" y="990"/>
                </a:lnTo>
                <a:lnTo>
                  <a:pt x="128" y="979"/>
                </a:lnTo>
                <a:lnTo>
                  <a:pt x="119" y="967"/>
                </a:lnTo>
                <a:lnTo>
                  <a:pt x="110" y="956"/>
                </a:lnTo>
                <a:lnTo>
                  <a:pt x="103" y="944"/>
                </a:lnTo>
                <a:lnTo>
                  <a:pt x="88" y="919"/>
                </a:lnTo>
                <a:lnTo>
                  <a:pt x="81" y="907"/>
                </a:lnTo>
                <a:lnTo>
                  <a:pt x="73" y="895"/>
                </a:lnTo>
                <a:lnTo>
                  <a:pt x="60" y="869"/>
                </a:lnTo>
                <a:lnTo>
                  <a:pt x="47" y="842"/>
                </a:lnTo>
                <a:lnTo>
                  <a:pt x="41" y="827"/>
                </a:lnTo>
                <a:lnTo>
                  <a:pt x="36" y="813"/>
                </a:lnTo>
                <a:lnTo>
                  <a:pt x="31" y="800"/>
                </a:lnTo>
                <a:lnTo>
                  <a:pt x="27" y="785"/>
                </a:lnTo>
                <a:lnTo>
                  <a:pt x="23" y="770"/>
                </a:lnTo>
                <a:lnTo>
                  <a:pt x="19" y="757"/>
                </a:lnTo>
                <a:lnTo>
                  <a:pt x="15" y="742"/>
                </a:lnTo>
                <a:lnTo>
                  <a:pt x="12" y="727"/>
                </a:lnTo>
                <a:lnTo>
                  <a:pt x="9" y="711"/>
                </a:lnTo>
                <a:lnTo>
                  <a:pt x="7" y="698"/>
                </a:lnTo>
                <a:lnTo>
                  <a:pt x="3" y="667"/>
                </a:lnTo>
                <a:lnTo>
                  <a:pt x="1" y="636"/>
                </a:lnTo>
                <a:lnTo>
                  <a:pt x="0" y="60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114" name="Rectangle 42"/>
          <p:cNvSpPr>
            <a:spLocks noChangeArrowheads="1"/>
          </p:cNvSpPr>
          <p:nvPr/>
        </p:nvSpPr>
        <p:spPr bwMode="auto">
          <a:xfrm>
            <a:off x="4784725" y="1576389"/>
            <a:ext cx="8255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rPr>
              <a:t>Stories</a:t>
            </a:r>
          </a:p>
        </p:txBody>
      </p:sp>
      <p:sp>
        <p:nvSpPr>
          <p:cNvPr id="3115" name="Rectangle 43"/>
          <p:cNvSpPr>
            <a:spLocks noChangeArrowheads="1"/>
          </p:cNvSpPr>
          <p:nvPr/>
        </p:nvSpPr>
        <p:spPr bwMode="auto">
          <a:xfrm>
            <a:off x="6469063" y="1657351"/>
            <a:ext cx="9715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rPr>
              <a:t>Symbols</a:t>
            </a:r>
          </a:p>
        </p:txBody>
      </p:sp>
      <p:sp>
        <p:nvSpPr>
          <p:cNvPr id="3116" name="Rectangle 44"/>
          <p:cNvSpPr>
            <a:spLocks noChangeArrowheads="1"/>
          </p:cNvSpPr>
          <p:nvPr/>
        </p:nvSpPr>
        <p:spPr bwMode="auto">
          <a:xfrm>
            <a:off x="7146440" y="2881314"/>
            <a:ext cx="1085234"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rPr>
              <a:t>Power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Arial" pitchFamily="34" charset="0"/>
                <a:ea typeface="+mn-ea"/>
                <a:cs typeface="+mn-cs"/>
              </a:rPr>
              <a:t>structures</a:t>
            </a:r>
            <a:endPar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endParaRPr>
          </a:p>
        </p:txBody>
      </p:sp>
      <p:sp>
        <p:nvSpPr>
          <p:cNvPr id="3117" name="Rectangle 45"/>
          <p:cNvSpPr>
            <a:spLocks noChangeArrowheads="1"/>
          </p:cNvSpPr>
          <p:nvPr/>
        </p:nvSpPr>
        <p:spPr bwMode="auto">
          <a:xfrm>
            <a:off x="3797814" y="2930526"/>
            <a:ext cx="120706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rPr>
              <a:t>Rituals </a:t>
            </a:r>
            <a:r>
              <a:rPr kumimoji="0" lang="de-DE" altLang="de-DE" sz="1600" b="0"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Arial" pitchFamily="34" charset="0"/>
                <a:ea typeface="+mn-ea"/>
                <a:cs typeface="+mn-cs"/>
              </a:rPr>
              <a:t>and</a:t>
            </a:r>
            <a:endPar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Arial" pitchFamily="34" charset="0"/>
                <a:ea typeface="+mn-ea"/>
                <a:cs typeface="+mn-cs"/>
              </a:rPr>
              <a:t>routines</a:t>
            </a:r>
            <a:endPar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endParaRPr>
          </a:p>
        </p:txBody>
      </p:sp>
      <p:sp>
        <p:nvSpPr>
          <p:cNvPr id="3118" name="Rectangle 46"/>
          <p:cNvSpPr>
            <a:spLocks noChangeArrowheads="1"/>
          </p:cNvSpPr>
          <p:nvPr/>
        </p:nvSpPr>
        <p:spPr bwMode="auto">
          <a:xfrm>
            <a:off x="4773614" y="4406901"/>
            <a:ext cx="93615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rPr>
              <a:t>Control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Arial" pitchFamily="34" charset="0"/>
                <a:ea typeface="+mn-ea"/>
                <a:cs typeface="+mn-cs"/>
              </a:rPr>
              <a:t>systems</a:t>
            </a:r>
            <a:endPar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endParaRPr>
          </a:p>
        </p:txBody>
      </p:sp>
      <p:sp>
        <p:nvSpPr>
          <p:cNvPr id="3119" name="Rectangle 47"/>
          <p:cNvSpPr>
            <a:spLocks noChangeArrowheads="1"/>
          </p:cNvSpPr>
          <p:nvPr/>
        </p:nvSpPr>
        <p:spPr bwMode="auto">
          <a:xfrm>
            <a:off x="6218904" y="4406901"/>
            <a:ext cx="150361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rPr>
              <a:t>Organisational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Arial" pitchFamily="34" charset="0"/>
                <a:ea typeface="+mn-ea"/>
                <a:cs typeface="+mn-cs"/>
              </a:rPr>
              <a:t>structures</a:t>
            </a:r>
            <a:endParaRPr kumimoji="0" lang="de-DE" altLang="de-DE" sz="16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endParaRPr>
          </a:p>
        </p:txBody>
      </p:sp>
      <p:sp>
        <p:nvSpPr>
          <p:cNvPr id="3120" name="Rectangle 48"/>
          <p:cNvSpPr>
            <a:spLocks noChangeArrowheads="1"/>
          </p:cNvSpPr>
          <p:nvPr/>
        </p:nvSpPr>
        <p:spPr bwMode="auto">
          <a:xfrm>
            <a:off x="5509627" y="2895601"/>
            <a:ext cx="110607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6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rPr>
              <a:t>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600"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Arial" pitchFamily="34" charset="0"/>
                <a:ea typeface="+mn-ea"/>
                <a:cs typeface="+mn-cs"/>
              </a:rPr>
              <a:t>paradigm</a:t>
            </a:r>
            <a:endParaRPr kumimoji="0" lang="de-DE" altLang="de-DE" sz="16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mn-ea"/>
              <a:cs typeface="+mn-cs"/>
            </a:endParaRPr>
          </a:p>
        </p:txBody>
      </p:sp>
      <p:sp>
        <p:nvSpPr>
          <p:cNvPr id="3121" name="Rectangle 49"/>
          <p:cNvSpPr>
            <a:spLocks noChangeArrowheads="1"/>
          </p:cNvSpPr>
          <p:nvPr/>
        </p:nvSpPr>
        <p:spPr bwMode="auto">
          <a:xfrm>
            <a:off x="2757875" y="188641"/>
            <a:ext cx="6485751"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3200" b="1" i="0" u="none" strike="noStrike" kern="1200" cap="none" spc="0" normalizeH="0" baseline="0" noProof="0" dirty="0">
                <a:ln>
                  <a:noFill/>
                </a:ln>
                <a:solidFill>
                  <a:srgbClr val="000000"/>
                </a:solidFill>
                <a:effectLst/>
                <a:uLnTx/>
                <a:uFillTx/>
                <a:latin typeface="Arial" pitchFamily="34" charset="0"/>
                <a:ea typeface="+mn-ea"/>
                <a:cs typeface="+mn-cs"/>
              </a:rPr>
              <a:t>The </a:t>
            </a:r>
            <a:r>
              <a:rPr kumimoji="0" lang="de-DE" altLang="de-DE" sz="3200" b="1" i="0" u="none" strike="noStrike" kern="1200" cap="none" spc="0" normalizeH="0" baseline="0" noProof="0" dirty="0" err="1">
                <a:ln>
                  <a:noFill/>
                </a:ln>
                <a:solidFill>
                  <a:srgbClr val="000000"/>
                </a:solidFill>
                <a:effectLst/>
                <a:uLnTx/>
                <a:uFillTx/>
                <a:latin typeface="Arial" pitchFamily="34" charset="0"/>
                <a:ea typeface="+mn-ea"/>
                <a:cs typeface="+mn-cs"/>
              </a:rPr>
              <a:t>cultural</a:t>
            </a:r>
            <a:r>
              <a:rPr kumimoji="0" lang="de-DE" altLang="de-DE" sz="3200" b="1" i="0" u="none" strike="noStrike" kern="1200" cap="none" spc="0" normalizeH="0" baseline="0" noProof="0" dirty="0">
                <a:ln>
                  <a:noFill/>
                </a:ln>
                <a:solidFill>
                  <a:srgbClr val="000000"/>
                </a:solidFill>
                <a:effectLst/>
                <a:uLnTx/>
                <a:uFillTx/>
                <a:latin typeface="Arial" pitchFamily="34" charset="0"/>
                <a:ea typeface="+mn-ea"/>
                <a:cs typeface="+mn-cs"/>
              </a:rPr>
              <a:t> web of </a:t>
            </a:r>
            <a:r>
              <a:rPr kumimoji="0" lang="de-DE" altLang="de-DE" sz="3200" b="1" i="0" u="none" strike="noStrike" kern="1200" cap="none" spc="0" normalizeH="0" baseline="0" noProof="0" dirty="0" err="1">
                <a:ln>
                  <a:noFill/>
                </a:ln>
                <a:solidFill>
                  <a:srgbClr val="000000"/>
                </a:solidFill>
                <a:effectLst/>
                <a:uLnTx/>
                <a:uFillTx/>
                <a:latin typeface="Arial" pitchFamily="34" charset="0"/>
                <a:ea typeface="+mn-ea"/>
                <a:cs typeface="+mn-cs"/>
              </a:rPr>
              <a:t>organisation</a:t>
            </a:r>
            <a:endParaRPr kumimoji="0" lang="de-DE" altLang="de-DE" sz="3200" b="1"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 name="Textfeld 1"/>
          <p:cNvSpPr txBox="1"/>
          <p:nvPr/>
        </p:nvSpPr>
        <p:spPr>
          <a:xfrm>
            <a:off x="2513092" y="6165304"/>
            <a:ext cx="754584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err="1">
                <a:ln>
                  <a:noFill/>
                </a:ln>
                <a:solidFill>
                  <a:srgbClr val="000000"/>
                </a:solidFill>
                <a:effectLst/>
                <a:uLnTx/>
                <a:uFillTx/>
                <a:latin typeface="Corbel" panose="020B0503020204020204"/>
                <a:ea typeface="+mn-ea"/>
                <a:cs typeface="+mn-cs"/>
              </a:rPr>
              <a:t>Coffman</a:t>
            </a:r>
            <a:r>
              <a:rPr kumimoji="0" lang="de-DE" sz="2400" b="1" i="0" u="none" strike="noStrike" kern="1200" cap="none" spc="0" normalizeH="0" baseline="0" noProof="0" dirty="0">
                <a:ln>
                  <a:noFill/>
                </a:ln>
                <a:solidFill>
                  <a:srgbClr val="000000"/>
                </a:solidFill>
                <a:effectLst/>
                <a:uLnTx/>
                <a:uFillTx/>
                <a:latin typeface="Corbel" panose="020B0503020204020204"/>
                <a:ea typeface="+mn-ea"/>
                <a:cs typeface="+mn-cs"/>
              </a:rPr>
              <a:t> Organisation: „Culture </a:t>
            </a:r>
            <a:r>
              <a:rPr kumimoji="0" lang="de-DE" sz="2400" b="1" i="0" u="none" strike="noStrike" kern="1200" cap="none" spc="0" normalizeH="0" baseline="0" noProof="0" dirty="0" err="1">
                <a:ln>
                  <a:noFill/>
                </a:ln>
                <a:solidFill>
                  <a:srgbClr val="000000"/>
                </a:solidFill>
                <a:effectLst/>
                <a:uLnTx/>
                <a:uFillTx/>
                <a:latin typeface="Corbel" panose="020B0503020204020204"/>
                <a:ea typeface="+mn-ea"/>
                <a:cs typeface="+mn-cs"/>
              </a:rPr>
              <a:t>eats</a:t>
            </a:r>
            <a:r>
              <a:rPr kumimoji="0" lang="de-DE" sz="2400" b="1"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de-DE" sz="2400" b="1" i="0" u="none" strike="noStrike" kern="1200" cap="none" spc="0" normalizeH="0" baseline="0" noProof="0" dirty="0" err="1">
                <a:ln>
                  <a:noFill/>
                </a:ln>
                <a:solidFill>
                  <a:srgbClr val="000000"/>
                </a:solidFill>
                <a:effectLst/>
                <a:uLnTx/>
                <a:uFillTx/>
                <a:latin typeface="Corbel" panose="020B0503020204020204"/>
                <a:ea typeface="+mn-ea"/>
                <a:cs typeface="+mn-cs"/>
              </a:rPr>
              <a:t>strategy</a:t>
            </a:r>
            <a:r>
              <a:rPr kumimoji="0" lang="de-DE" sz="2400" b="1"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de-DE" sz="2400" b="1" i="0" u="none" strike="noStrike" kern="1200" cap="none" spc="0" normalizeH="0" baseline="0" noProof="0" dirty="0" err="1">
                <a:ln>
                  <a:noFill/>
                </a:ln>
                <a:solidFill>
                  <a:srgbClr val="000000"/>
                </a:solidFill>
                <a:effectLst/>
                <a:uLnTx/>
                <a:uFillTx/>
                <a:latin typeface="Corbel" panose="020B0503020204020204"/>
                <a:ea typeface="+mn-ea"/>
                <a:cs typeface="+mn-cs"/>
              </a:rPr>
              <a:t>for</a:t>
            </a:r>
            <a:r>
              <a:rPr kumimoji="0" lang="de-DE" sz="2400" b="1" i="0" u="none" strike="noStrike" kern="1200" cap="none" spc="0" normalizeH="0" baseline="0" noProof="0" dirty="0">
                <a:ln>
                  <a:noFill/>
                </a:ln>
                <a:solidFill>
                  <a:srgbClr val="000000"/>
                </a:solidFill>
                <a:effectLst/>
                <a:uLnTx/>
                <a:uFillTx/>
                <a:latin typeface="Corbel" panose="020B0503020204020204"/>
                <a:ea typeface="+mn-ea"/>
                <a:cs typeface="+mn-cs"/>
              </a:rPr>
              <a:t> lunch“</a:t>
            </a:r>
          </a:p>
        </p:txBody>
      </p:sp>
      <p:sp>
        <p:nvSpPr>
          <p:cNvPr id="4" name="Foliennummernplatzhalt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762CE0-27BB-491D-B5F0-6187E01C39CC}" type="slidenum">
              <a:rPr kumimoji="0" lang="de-DE"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de-DE"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3" name="Textfeld 2"/>
          <p:cNvSpPr txBox="1"/>
          <p:nvPr/>
        </p:nvSpPr>
        <p:spPr>
          <a:xfrm>
            <a:off x="2107096" y="1200647"/>
            <a:ext cx="21251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What</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core</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beliefs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do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stories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reflect</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a:t>
            </a:r>
            <a:endParaRPr kumimoji="0" lang="de-DE"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feld 4"/>
          <p:cNvSpPr txBox="1"/>
          <p:nvPr/>
        </p:nvSpPr>
        <p:spPr>
          <a:xfrm>
            <a:off x="1545001" y="2914080"/>
            <a:ext cx="197201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Which</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routines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are</a:t>
            </a:r>
            <a:endPar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srgbClr val="000000"/>
                </a:solidFill>
                <a:effectLst/>
                <a:uLnTx/>
                <a:uFillTx/>
                <a:latin typeface="Corbel" panose="020B0503020204020204"/>
                <a:ea typeface="+mn-ea"/>
                <a:cs typeface="+mn-cs"/>
              </a:rPr>
              <a:t>e</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mphasised</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a:t>
            </a:r>
            <a:endParaRPr kumimoji="0" lang="de-DE"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feld 5"/>
          <p:cNvSpPr txBox="1"/>
          <p:nvPr/>
        </p:nvSpPr>
        <p:spPr>
          <a:xfrm>
            <a:off x="1545001" y="4507442"/>
            <a:ext cx="249201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What</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is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most</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closely</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monitored</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controlled</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a:t>
            </a:r>
            <a:endParaRPr kumimoji="0" lang="de-DE"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 name="Textfeld 6"/>
          <p:cNvSpPr txBox="1"/>
          <p:nvPr/>
        </p:nvSpPr>
        <p:spPr>
          <a:xfrm>
            <a:off x="8461375" y="1154928"/>
            <a:ext cx="324294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What</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objects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events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or</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people</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do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people</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in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the</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organisation</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particularly</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identify</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with</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a:t>
            </a:r>
            <a:endParaRPr kumimoji="0" lang="de-DE"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feld 7"/>
          <p:cNvSpPr txBox="1"/>
          <p:nvPr/>
        </p:nvSpPr>
        <p:spPr>
          <a:xfrm>
            <a:off x="9430247" y="2930526"/>
            <a:ext cx="2844048"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Where</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does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power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reside</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endParaRPr kumimoji="0" lang="de-DE"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Indicators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include</a:t>
            </a:r>
            <a:r>
              <a:rPr kumimoji="0" lang="de-DE" sz="18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status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claim</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on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resources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symbols</a:t>
            </a:r>
            <a:endPar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srgbClr val="000000"/>
                </a:solidFill>
                <a:effectLst/>
                <a:uLnTx/>
                <a:uFillTx/>
                <a:latin typeface="Corbel" panose="020B0503020204020204"/>
                <a:ea typeface="+mn-ea"/>
                <a:cs typeface="+mn-cs"/>
              </a:rPr>
              <a:t>o</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f</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power… </a:t>
            </a:r>
            <a:endParaRPr kumimoji="0" lang="de-DE"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9" name="Textfeld 8"/>
          <p:cNvSpPr txBox="1"/>
          <p:nvPr/>
        </p:nvSpPr>
        <p:spPr>
          <a:xfrm>
            <a:off x="8746435" y="4762831"/>
            <a:ext cx="336021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What</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are</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the</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formal </a:t>
            </a: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and</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informal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Structures</a:t>
            </a:r>
            <a:r>
              <a:rPr kumimoji="0" lang="de-DE" sz="1800" b="0" i="0" u="none" strike="noStrike" kern="1200" cap="none" spc="0" normalizeH="0" baseline="0" noProof="0" dirty="0" smtClean="0">
                <a:ln>
                  <a:noFill/>
                </a:ln>
                <a:solidFill>
                  <a:srgbClr val="000000"/>
                </a:solidFill>
                <a:effectLst/>
                <a:uLnTx/>
                <a:uFillTx/>
                <a:latin typeface="Corbel" panose="020B0503020204020204"/>
                <a:ea typeface="+mn-ea"/>
                <a:cs typeface="+mn-cs"/>
              </a:rPr>
              <a:t>?...</a:t>
            </a:r>
            <a:endParaRPr kumimoji="0" lang="de-DE"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400205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v.gehmlich@hs-osnabrueck.de</a:t>
            </a:r>
            <a:endParaRPr kumimoji="0" lang="en-US" sz="11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endParaRPr>
          </a:p>
        </p:txBody>
      </p:sp>
      <p:sp>
        <p:nvSpPr>
          <p:cNvPr id="3" name="Foliennummernplatzhalt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4" name="Tabelle 3"/>
          <p:cNvGraphicFramePr>
            <a:graphicFrameLocks noGrp="1"/>
          </p:cNvGraphicFramePr>
          <p:nvPr/>
        </p:nvGraphicFramePr>
        <p:xfrm>
          <a:off x="311284" y="87548"/>
          <a:ext cx="11556461" cy="6633929"/>
        </p:xfrm>
        <a:graphic>
          <a:graphicData uri="http://schemas.openxmlformats.org/drawingml/2006/table">
            <a:tbl>
              <a:tblPr firstRow="1" bandRow="1">
                <a:tableStyleId>{5C22544A-7EE6-4342-B048-85BDC9FD1C3A}</a:tableStyleId>
              </a:tblPr>
              <a:tblGrid>
                <a:gridCol w="3123457">
                  <a:extLst>
                    <a:ext uri="{9D8B030D-6E8A-4147-A177-3AD203B41FA5}">
                      <a16:colId xmlns:a16="http://schemas.microsoft.com/office/drawing/2014/main" xmlns="" val="1883351385"/>
                    </a:ext>
                  </a:extLst>
                </a:gridCol>
                <a:gridCol w="8433004">
                  <a:extLst>
                    <a:ext uri="{9D8B030D-6E8A-4147-A177-3AD203B41FA5}">
                      <a16:colId xmlns:a16="http://schemas.microsoft.com/office/drawing/2014/main" xmlns="" val="2077312682"/>
                    </a:ext>
                  </a:extLst>
                </a:gridCol>
              </a:tblGrid>
              <a:tr h="650993">
                <a:tc gridSpan="2">
                  <a:txBody>
                    <a:bodyPr/>
                    <a:lstStyle/>
                    <a:p>
                      <a:pPr algn="ctr"/>
                      <a:r>
                        <a:rPr lang="de-DE" sz="1600" dirty="0" err="1" smtClean="0"/>
                        <a:t>Questionnaire</a:t>
                      </a:r>
                      <a:r>
                        <a:rPr lang="de-DE" sz="1600" dirty="0" smtClean="0"/>
                        <a:t> </a:t>
                      </a:r>
                      <a:r>
                        <a:rPr lang="de-DE" sz="1600" dirty="0" err="1" smtClean="0"/>
                        <a:t>to</a:t>
                      </a:r>
                      <a:r>
                        <a:rPr lang="de-DE" sz="1600" dirty="0" smtClean="0"/>
                        <a:t> </a:t>
                      </a:r>
                      <a:r>
                        <a:rPr lang="de-DE" sz="1600" dirty="0" err="1" smtClean="0"/>
                        <a:t>be</a:t>
                      </a:r>
                      <a:r>
                        <a:rPr lang="de-DE" sz="1600" dirty="0" smtClean="0"/>
                        <a:t> </a:t>
                      </a:r>
                      <a:r>
                        <a:rPr lang="de-DE" sz="1600" dirty="0" err="1" smtClean="0"/>
                        <a:t>filled</a:t>
                      </a:r>
                      <a:r>
                        <a:rPr lang="de-DE" sz="1600" dirty="0" smtClean="0"/>
                        <a:t>-in </a:t>
                      </a:r>
                      <a:r>
                        <a:rPr lang="de-DE" sz="1600" dirty="0" err="1" smtClean="0"/>
                        <a:t>by</a:t>
                      </a:r>
                      <a:r>
                        <a:rPr lang="de-DE" sz="1600" dirty="0" smtClean="0"/>
                        <a:t> all </a:t>
                      </a:r>
                      <a:r>
                        <a:rPr lang="de-DE" sz="1600" dirty="0" err="1" smtClean="0"/>
                        <a:t>stakeholders</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institution</a:t>
                      </a:r>
                      <a:endParaRPr lang="de-DE" sz="1600" dirty="0" smtClean="0"/>
                    </a:p>
                    <a:p>
                      <a:pPr algn="ctr"/>
                      <a:r>
                        <a:rPr lang="de-DE" sz="1600" dirty="0" smtClean="0"/>
                        <a:t>(</a:t>
                      </a:r>
                      <a:r>
                        <a:rPr lang="de-DE" sz="1600" dirty="0" err="1" smtClean="0"/>
                        <a:t>adapted</a:t>
                      </a:r>
                      <a:r>
                        <a:rPr lang="de-DE" sz="1600" baseline="0" dirty="0" smtClean="0"/>
                        <a:t> </a:t>
                      </a:r>
                      <a:r>
                        <a:rPr lang="de-DE" sz="1600" baseline="0" dirty="0" err="1" smtClean="0"/>
                        <a:t>from</a:t>
                      </a:r>
                      <a:r>
                        <a:rPr lang="de-DE" sz="1600" baseline="0" dirty="0" smtClean="0"/>
                        <a:t> Johnson/Sholes, </a:t>
                      </a:r>
                      <a:r>
                        <a:rPr lang="de-DE" sz="1600" baseline="0" dirty="0" err="1" smtClean="0"/>
                        <a:t>Exploring</a:t>
                      </a:r>
                      <a:r>
                        <a:rPr lang="de-DE" sz="1600" baseline="0" dirty="0" smtClean="0"/>
                        <a:t> </a:t>
                      </a:r>
                      <a:r>
                        <a:rPr lang="de-DE" sz="1600" baseline="0" dirty="0" err="1" smtClean="0"/>
                        <a:t>Strategy</a:t>
                      </a:r>
                      <a:r>
                        <a:rPr lang="de-DE" sz="1600" baseline="0" dirty="0" smtClean="0"/>
                        <a:t>, 12th </a:t>
                      </a:r>
                      <a:r>
                        <a:rPr lang="de-DE" sz="1600" baseline="0" dirty="0" err="1" smtClean="0"/>
                        <a:t>edition</a:t>
                      </a:r>
                      <a:r>
                        <a:rPr lang="de-DE" sz="1600" baseline="0" dirty="0" smtClean="0"/>
                        <a:t> 2020, 173p</a:t>
                      </a:r>
                      <a:endParaRPr lang="de-DE" sz="1600" dirty="0"/>
                    </a:p>
                  </a:txBody>
                  <a:tcPr/>
                </a:tc>
                <a:tc hMerge="1">
                  <a:txBody>
                    <a:bodyPr/>
                    <a:lstStyle/>
                    <a:p>
                      <a:endParaRPr lang="de-DE" dirty="0"/>
                    </a:p>
                  </a:txBody>
                  <a:tcPr/>
                </a:tc>
                <a:extLst>
                  <a:ext uri="{0D108BD9-81ED-4DB2-BD59-A6C34878D82A}">
                    <a16:rowId xmlns:a16="http://schemas.microsoft.com/office/drawing/2014/main" xmlns="" val="2563927606"/>
                  </a:ext>
                </a:extLst>
              </a:tr>
              <a:tr h="960990">
                <a:tc>
                  <a:txBody>
                    <a:bodyPr/>
                    <a:lstStyle/>
                    <a:p>
                      <a:r>
                        <a:rPr lang="de-DE" b="1" dirty="0" smtClean="0"/>
                        <a:t>Stories</a:t>
                      </a:r>
                      <a:endParaRPr lang="de-DE" b="1" dirty="0"/>
                    </a:p>
                  </a:txBody>
                  <a:tcPr/>
                </a:tc>
                <a:tc>
                  <a:txBody>
                    <a:bodyPr/>
                    <a:lstStyle/>
                    <a:p>
                      <a:r>
                        <a:rPr lang="de-DE" sz="1400" dirty="0" smtClean="0"/>
                        <a:t>-</a:t>
                      </a:r>
                      <a:r>
                        <a:rPr lang="de-DE" sz="1400" dirty="0" err="1" smtClean="0"/>
                        <a:t>What</a:t>
                      </a:r>
                      <a:r>
                        <a:rPr lang="de-DE" sz="1400" dirty="0" smtClean="0"/>
                        <a:t> </a:t>
                      </a:r>
                      <a:r>
                        <a:rPr lang="de-DE" sz="1400" dirty="0" err="1" smtClean="0"/>
                        <a:t>core</a:t>
                      </a:r>
                      <a:r>
                        <a:rPr lang="de-DE" sz="1400" dirty="0" smtClean="0"/>
                        <a:t> </a:t>
                      </a:r>
                      <a:r>
                        <a:rPr lang="de-DE" sz="1400" dirty="0" err="1" smtClean="0"/>
                        <a:t>beliefs</a:t>
                      </a:r>
                      <a:r>
                        <a:rPr lang="de-DE" sz="1400" dirty="0" smtClean="0"/>
                        <a:t> do </a:t>
                      </a:r>
                      <a:r>
                        <a:rPr lang="de-DE" sz="1400" dirty="0" err="1" smtClean="0"/>
                        <a:t>stories</a:t>
                      </a:r>
                      <a:r>
                        <a:rPr lang="de-DE" sz="1400" dirty="0" smtClean="0"/>
                        <a:t> </a:t>
                      </a:r>
                      <a:r>
                        <a:rPr lang="de-DE" sz="1400" dirty="0" err="1" smtClean="0"/>
                        <a:t>reflect</a:t>
                      </a:r>
                      <a:r>
                        <a:rPr lang="de-DE" sz="1400" dirty="0" smtClean="0"/>
                        <a:t>?</a:t>
                      </a:r>
                    </a:p>
                    <a:p>
                      <a:r>
                        <a:rPr lang="de-DE" sz="1400" dirty="0" smtClean="0"/>
                        <a:t>-</a:t>
                      </a:r>
                      <a:r>
                        <a:rPr lang="de-DE" sz="1400" dirty="0" err="1" smtClean="0"/>
                        <a:t>What</a:t>
                      </a:r>
                      <a:r>
                        <a:rPr lang="de-DE" sz="1400" dirty="0" smtClean="0"/>
                        <a:t> </a:t>
                      </a:r>
                      <a:r>
                        <a:rPr lang="de-DE" sz="1400" dirty="0" err="1" smtClean="0"/>
                        <a:t>stories</a:t>
                      </a:r>
                      <a:r>
                        <a:rPr lang="de-DE" sz="1400" dirty="0" smtClean="0"/>
                        <a:t> </a:t>
                      </a:r>
                      <a:r>
                        <a:rPr lang="de-DE" sz="1400" dirty="0" err="1" smtClean="0"/>
                        <a:t>ae</a:t>
                      </a:r>
                      <a:r>
                        <a:rPr lang="de-DE" sz="1400" dirty="0" smtClean="0"/>
                        <a:t> </a:t>
                      </a:r>
                      <a:r>
                        <a:rPr lang="de-DE" sz="1400" dirty="0" err="1" smtClean="0"/>
                        <a:t>commonly</a:t>
                      </a:r>
                      <a:r>
                        <a:rPr lang="de-DE" sz="1400" dirty="0" smtClean="0"/>
                        <a:t> </a:t>
                      </a:r>
                      <a:r>
                        <a:rPr lang="de-DE" sz="1400" dirty="0" err="1" smtClean="0"/>
                        <a:t>told</a:t>
                      </a:r>
                      <a:r>
                        <a:rPr lang="de-DE" sz="1400" dirty="0" smtClean="0"/>
                        <a:t>, e.g. </a:t>
                      </a:r>
                      <a:r>
                        <a:rPr lang="de-DE" sz="1400" dirty="0" err="1" smtClean="0"/>
                        <a:t>to</a:t>
                      </a:r>
                      <a:r>
                        <a:rPr lang="de-DE" sz="1400" dirty="0" smtClean="0"/>
                        <a:t> </a:t>
                      </a:r>
                      <a:r>
                        <a:rPr lang="de-DE" sz="1400" dirty="0" err="1" smtClean="0"/>
                        <a:t>newcomers</a:t>
                      </a:r>
                      <a:r>
                        <a:rPr lang="de-DE" sz="1400" dirty="0" smtClean="0"/>
                        <a:t>?</a:t>
                      </a:r>
                    </a:p>
                    <a:p>
                      <a:r>
                        <a:rPr lang="de-DE" sz="1400" dirty="0" smtClean="0"/>
                        <a:t>-</a:t>
                      </a:r>
                      <a:r>
                        <a:rPr lang="de-DE" sz="1400" dirty="0" err="1" smtClean="0"/>
                        <a:t>How</a:t>
                      </a:r>
                      <a:r>
                        <a:rPr lang="de-DE" sz="1400" dirty="0" smtClean="0"/>
                        <a:t> do </a:t>
                      </a:r>
                      <a:r>
                        <a:rPr lang="de-DE" sz="1400" dirty="0" err="1" smtClean="0"/>
                        <a:t>these</a:t>
                      </a:r>
                      <a:r>
                        <a:rPr lang="de-DE" sz="1400" dirty="0" smtClean="0"/>
                        <a:t> </a:t>
                      </a:r>
                      <a:r>
                        <a:rPr lang="de-DE" sz="1400" dirty="0" err="1" smtClean="0"/>
                        <a:t>reflect</a:t>
                      </a:r>
                      <a:r>
                        <a:rPr lang="de-DE" sz="1400" dirty="0" smtClean="0"/>
                        <a:t> </a:t>
                      </a:r>
                      <a:r>
                        <a:rPr lang="de-DE" sz="1400" dirty="0" err="1" smtClean="0"/>
                        <a:t>core</a:t>
                      </a:r>
                      <a:r>
                        <a:rPr lang="de-DE" sz="1400" dirty="0" smtClean="0"/>
                        <a:t> </a:t>
                      </a:r>
                      <a:r>
                        <a:rPr lang="de-DE" sz="1400" dirty="0" err="1" smtClean="0"/>
                        <a:t>assumptions</a:t>
                      </a:r>
                      <a:r>
                        <a:rPr lang="de-DE" sz="1400" dirty="0" smtClean="0"/>
                        <a:t> </a:t>
                      </a:r>
                      <a:r>
                        <a:rPr lang="de-DE" sz="1400" dirty="0" err="1" smtClean="0"/>
                        <a:t>and</a:t>
                      </a:r>
                      <a:r>
                        <a:rPr lang="de-DE" sz="1400" dirty="0" smtClean="0"/>
                        <a:t> </a:t>
                      </a:r>
                      <a:r>
                        <a:rPr lang="de-DE" sz="1400" dirty="0" err="1" smtClean="0"/>
                        <a:t>beliefs</a:t>
                      </a:r>
                      <a:r>
                        <a:rPr lang="de-DE" sz="1400" dirty="0" smtClean="0"/>
                        <a:t>?</a:t>
                      </a:r>
                    </a:p>
                    <a:p>
                      <a:r>
                        <a:rPr lang="de-DE" sz="1400" dirty="0" smtClean="0"/>
                        <a:t>-</a:t>
                      </a:r>
                      <a:r>
                        <a:rPr lang="de-DE" sz="1400" dirty="0" err="1" smtClean="0"/>
                        <a:t>What</a:t>
                      </a:r>
                      <a:r>
                        <a:rPr lang="de-DE" sz="1400" dirty="0" smtClean="0"/>
                        <a:t> </a:t>
                      </a:r>
                      <a:r>
                        <a:rPr lang="de-DE" sz="1400" dirty="0" err="1" smtClean="0"/>
                        <a:t>norms</a:t>
                      </a:r>
                      <a:r>
                        <a:rPr lang="de-DE" sz="1400" dirty="0" smtClean="0"/>
                        <a:t> do </a:t>
                      </a:r>
                      <a:r>
                        <a:rPr lang="de-DE" sz="1400" dirty="0" err="1" smtClean="0"/>
                        <a:t>the</a:t>
                      </a:r>
                      <a:r>
                        <a:rPr lang="de-DE" sz="1400" dirty="0" smtClean="0"/>
                        <a:t> </a:t>
                      </a:r>
                      <a:r>
                        <a:rPr lang="de-DE" sz="1400" dirty="0" err="1" smtClean="0"/>
                        <a:t>mavericks</a:t>
                      </a:r>
                      <a:r>
                        <a:rPr lang="de-DE" sz="1400" baseline="0" dirty="0" smtClean="0"/>
                        <a:t> </a:t>
                      </a:r>
                      <a:r>
                        <a:rPr lang="de-DE" sz="1400" baseline="0" dirty="0" err="1" smtClean="0"/>
                        <a:t>deviate</a:t>
                      </a:r>
                      <a:r>
                        <a:rPr lang="de-DE" sz="1400" baseline="0" dirty="0" smtClean="0"/>
                        <a:t> </a:t>
                      </a:r>
                      <a:r>
                        <a:rPr lang="de-DE" sz="1400" baseline="0" dirty="0" err="1" smtClean="0"/>
                        <a:t>from</a:t>
                      </a:r>
                      <a:r>
                        <a:rPr lang="de-DE" sz="1400" baseline="0" dirty="0" smtClean="0"/>
                        <a:t>?</a:t>
                      </a:r>
                      <a:endParaRPr lang="de-DE" sz="1400" dirty="0"/>
                    </a:p>
                  </a:txBody>
                  <a:tcPr/>
                </a:tc>
                <a:extLst>
                  <a:ext uri="{0D108BD9-81ED-4DB2-BD59-A6C34878D82A}">
                    <a16:rowId xmlns:a16="http://schemas.microsoft.com/office/drawing/2014/main" xmlns="" val="375787004"/>
                  </a:ext>
                </a:extLst>
              </a:tr>
              <a:tr h="743992">
                <a:tc>
                  <a:txBody>
                    <a:bodyPr/>
                    <a:lstStyle/>
                    <a:p>
                      <a:r>
                        <a:rPr lang="de-DE" b="1" dirty="0" smtClean="0"/>
                        <a:t>Symbols</a:t>
                      </a:r>
                      <a:endParaRPr lang="de-DE" b="1" dirty="0"/>
                    </a:p>
                  </a:txBody>
                  <a:tcPr/>
                </a:tc>
                <a:tc>
                  <a:txBody>
                    <a:bodyPr/>
                    <a:lstStyle/>
                    <a:p>
                      <a:r>
                        <a:rPr lang="de-DE" sz="1400" dirty="0" smtClean="0"/>
                        <a:t>-</a:t>
                      </a:r>
                      <a:r>
                        <a:rPr lang="de-DE" sz="1400" dirty="0" err="1" smtClean="0"/>
                        <a:t>What</a:t>
                      </a:r>
                      <a:r>
                        <a:rPr lang="de-DE" sz="1400" dirty="0" smtClean="0"/>
                        <a:t> </a:t>
                      </a:r>
                      <a:r>
                        <a:rPr lang="de-DE" sz="1400" dirty="0" err="1" smtClean="0"/>
                        <a:t>objects</a:t>
                      </a:r>
                      <a:r>
                        <a:rPr lang="de-DE" sz="1400" dirty="0" smtClean="0"/>
                        <a:t>, </a:t>
                      </a:r>
                      <a:r>
                        <a:rPr lang="de-DE" sz="1400" dirty="0" err="1" smtClean="0"/>
                        <a:t>events</a:t>
                      </a:r>
                      <a:r>
                        <a:rPr lang="de-DE" sz="1400" dirty="0" smtClean="0"/>
                        <a:t> </a:t>
                      </a:r>
                      <a:r>
                        <a:rPr lang="de-DE" sz="1400" dirty="0" err="1" smtClean="0"/>
                        <a:t>or</a:t>
                      </a:r>
                      <a:r>
                        <a:rPr lang="de-DE" sz="1400" dirty="0" smtClean="0"/>
                        <a:t> </a:t>
                      </a:r>
                      <a:r>
                        <a:rPr lang="de-DE" sz="1400" dirty="0" err="1" smtClean="0"/>
                        <a:t>people</a:t>
                      </a:r>
                      <a:r>
                        <a:rPr lang="de-DE" sz="1400" dirty="0" smtClean="0"/>
                        <a:t> do </a:t>
                      </a:r>
                      <a:r>
                        <a:rPr lang="de-DE" sz="1400" dirty="0" err="1" smtClean="0"/>
                        <a:t>people</a:t>
                      </a:r>
                      <a:r>
                        <a:rPr lang="de-DE" sz="1400" dirty="0" smtClean="0"/>
                        <a:t> in </a:t>
                      </a:r>
                      <a:r>
                        <a:rPr lang="de-DE" sz="1400" dirty="0" err="1" smtClean="0"/>
                        <a:t>the</a:t>
                      </a:r>
                      <a:r>
                        <a:rPr lang="de-DE" sz="1400" dirty="0" smtClean="0"/>
                        <a:t> </a:t>
                      </a:r>
                      <a:r>
                        <a:rPr lang="de-DE" sz="1400" dirty="0" err="1" smtClean="0"/>
                        <a:t>organisation</a:t>
                      </a:r>
                      <a:r>
                        <a:rPr lang="de-DE" sz="1400" dirty="0" smtClean="0"/>
                        <a:t> </a:t>
                      </a:r>
                      <a:r>
                        <a:rPr lang="de-DE" sz="1400" dirty="0" err="1" smtClean="0"/>
                        <a:t>particularly</a:t>
                      </a:r>
                      <a:r>
                        <a:rPr lang="de-DE" sz="1400" dirty="0" smtClean="0"/>
                        <a:t> </a:t>
                      </a:r>
                      <a:r>
                        <a:rPr lang="de-DE" sz="1400" dirty="0" err="1" smtClean="0"/>
                        <a:t>identify</a:t>
                      </a:r>
                      <a:r>
                        <a:rPr lang="de-DE" sz="1400" dirty="0" smtClean="0"/>
                        <a:t> </a:t>
                      </a:r>
                      <a:r>
                        <a:rPr lang="de-DE" sz="1400" dirty="0" err="1" smtClean="0"/>
                        <a:t>with</a:t>
                      </a:r>
                      <a:r>
                        <a:rPr lang="de-DE" sz="1400" dirty="0" smtClean="0"/>
                        <a:t>?</a:t>
                      </a:r>
                    </a:p>
                    <a:p>
                      <a:r>
                        <a:rPr lang="de-DE" sz="1400" dirty="0" smtClean="0"/>
                        <a:t>-</a:t>
                      </a:r>
                      <a:r>
                        <a:rPr lang="de-DE" sz="1400" dirty="0" err="1" smtClean="0"/>
                        <a:t>What</a:t>
                      </a:r>
                      <a:r>
                        <a:rPr lang="de-DE" sz="1400" dirty="0" smtClean="0"/>
                        <a:t> </a:t>
                      </a:r>
                      <a:r>
                        <a:rPr lang="de-DE" sz="1400" dirty="0" err="1" smtClean="0"/>
                        <a:t>are</a:t>
                      </a:r>
                      <a:r>
                        <a:rPr lang="de-DE" sz="1400" dirty="0" smtClean="0"/>
                        <a:t> </a:t>
                      </a:r>
                      <a:r>
                        <a:rPr lang="de-DE" sz="1400" dirty="0" err="1" smtClean="0"/>
                        <a:t>these</a:t>
                      </a:r>
                      <a:r>
                        <a:rPr lang="de-DE" sz="1400" dirty="0" smtClean="0"/>
                        <a:t> </a:t>
                      </a:r>
                      <a:r>
                        <a:rPr lang="de-DE" sz="1400" dirty="0" err="1" smtClean="0"/>
                        <a:t>related</a:t>
                      </a:r>
                      <a:r>
                        <a:rPr lang="de-DE" sz="1400" dirty="0" smtClean="0"/>
                        <a:t> </a:t>
                      </a:r>
                      <a:r>
                        <a:rPr lang="de-DE" sz="1400" dirty="0" err="1" smtClean="0"/>
                        <a:t>to</a:t>
                      </a:r>
                      <a:r>
                        <a:rPr lang="de-DE" sz="1400" dirty="0" smtClean="0"/>
                        <a:t> in </a:t>
                      </a:r>
                      <a:r>
                        <a:rPr lang="de-DE" sz="1400" dirty="0" err="1" smtClean="0"/>
                        <a:t>the</a:t>
                      </a:r>
                      <a:r>
                        <a:rPr lang="de-DE" sz="1400" dirty="0" smtClean="0"/>
                        <a:t> </a:t>
                      </a:r>
                      <a:r>
                        <a:rPr lang="de-DE" sz="1400" dirty="0" err="1" smtClean="0"/>
                        <a:t>history</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organisation</a:t>
                      </a:r>
                      <a:r>
                        <a:rPr lang="de-DE" sz="1400" dirty="0" smtClean="0"/>
                        <a:t>?</a:t>
                      </a:r>
                    </a:p>
                    <a:p>
                      <a:r>
                        <a:rPr lang="de-DE" sz="1400" dirty="0" smtClean="0"/>
                        <a:t>-</a:t>
                      </a:r>
                      <a:r>
                        <a:rPr lang="de-DE" sz="1400" dirty="0" err="1" smtClean="0"/>
                        <a:t>What</a:t>
                      </a:r>
                      <a:r>
                        <a:rPr lang="de-DE" sz="1400" baseline="0" dirty="0" smtClean="0"/>
                        <a:t> </a:t>
                      </a:r>
                      <a:r>
                        <a:rPr lang="de-DE" sz="1400" baseline="0" dirty="0" err="1" smtClean="0"/>
                        <a:t>aspects</a:t>
                      </a:r>
                      <a:r>
                        <a:rPr lang="de-DE" sz="1400" baseline="0" dirty="0" smtClean="0"/>
                        <a:t> </a:t>
                      </a:r>
                      <a:r>
                        <a:rPr lang="de-DE" sz="1400" baseline="0" dirty="0" err="1" smtClean="0"/>
                        <a:t>of</a:t>
                      </a:r>
                      <a:r>
                        <a:rPr lang="de-DE" sz="1400" baseline="0" dirty="0" smtClean="0"/>
                        <a:t> </a:t>
                      </a:r>
                      <a:r>
                        <a:rPr lang="de-DE" sz="1400" baseline="0" dirty="0" err="1" smtClean="0"/>
                        <a:t>strategy</a:t>
                      </a:r>
                      <a:r>
                        <a:rPr lang="de-DE" sz="1400" baseline="0" dirty="0" smtClean="0"/>
                        <a:t> </a:t>
                      </a:r>
                      <a:r>
                        <a:rPr lang="de-DE" sz="1400" baseline="0" dirty="0" err="1" smtClean="0"/>
                        <a:t>are</a:t>
                      </a:r>
                      <a:r>
                        <a:rPr lang="de-DE" sz="1400" baseline="0" dirty="0" smtClean="0"/>
                        <a:t> </a:t>
                      </a:r>
                      <a:r>
                        <a:rPr lang="de-DE" sz="1400" baseline="0" dirty="0" err="1" smtClean="0"/>
                        <a:t>highlighted</a:t>
                      </a:r>
                      <a:r>
                        <a:rPr lang="de-DE" sz="1400" baseline="0" dirty="0" smtClean="0"/>
                        <a:t> in </a:t>
                      </a:r>
                      <a:r>
                        <a:rPr lang="de-DE" sz="1400" baseline="0" dirty="0" err="1" smtClean="0"/>
                        <a:t>publicity</a:t>
                      </a:r>
                      <a:r>
                        <a:rPr lang="de-DE" sz="1400" baseline="0" dirty="0" smtClean="0"/>
                        <a:t>?</a:t>
                      </a:r>
                      <a:endParaRPr lang="de-DE" sz="1400" dirty="0"/>
                    </a:p>
                  </a:txBody>
                  <a:tcPr/>
                </a:tc>
                <a:extLst>
                  <a:ext uri="{0D108BD9-81ED-4DB2-BD59-A6C34878D82A}">
                    <a16:rowId xmlns:a16="http://schemas.microsoft.com/office/drawing/2014/main" xmlns="" val="2963560590"/>
                  </a:ext>
                </a:extLst>
              </a:tr>
              <a:tr h="1611982">
                <a:tc>
                  <a:txBody>
                    <a:bodyPr/>
                    <a:lstStyle/>
                    <a:p>
                      <a:r>
                        <a:rPr lang="de-DE" b="1" dirty="0" err="1" smtClean="0"/>
                        <a:t>Routines</a:t>
                      </a:r>
                      <a:r>
                        <a:rPr lang="de-DE" b="1" dirty="0" smtClean="0"/>
                        <a:t> </a:t>
                      </a:r>
                      <a:r>
                        <a:rPr lang="de-DE" b="1" dirty="0" err="1" smtClean="0"/>
                        <a:t>and</a:t>
                      </a:r>
                      <a:r>
                        <a:rPr lang="de-DE" b="1" dirty="0" smtClean="0"/>
                        <a:t> </a:t>
                      </a:r>
                      <a:r>
                        <a:rPr lang="de-DE" b="1" dirty="0" err="1" smtClean="0"/>
                        <a:t>rituals</a:t>
                      </a:r>
                      <a:endParaRPr lang="de-DE" b="1" dirty="0"/>
                    </a:p>
                  </a:txBody>
                  <a:tcPr/>
                </a:tc>
                <a:tc>
                  <a:txBody>
                    <a:bodyPr/>
                    <a:lstStyle/>
                    <a:p>
                      <a:r>
                        <a:rPr lang="de-DE" sz="1400" dirty="0" smtClean="0"/>
                        <a:t>-</a:t>
                      </a:r>
                      <a:r>
                        <a:rPr lang="de-DE" sz="1400" dirty="0" err="1" smtClean="0"/>
                        <a:t>Which</a:t>
                      </a:r>
                      <a:r>
                        <a:rPr lang="de-DE" sz="1400" baseline="0" dirty="0" smtClean="0"/>
                        <a:t> </a:t>
                      </a:r>
                      <a:r>
                        <a:rPr lang="de-DE" sz="1400" baseline="0" dirty="0" err="1" smtClean="0"/>
                        <a:t>routines</a:t>
                      </a:r>
                      <a:r>
                        <a:rPr lang="de-DE" sz="1400" baseline="0" dirty="0" smtClean="0"/>
                        <a:t> </a:t>
                      </a:r>
                      <a:r>
                        <a:rPr lang="de-DE" sz="1400" baseline="0" dirty="0" err="1" smtClean="0"/>
                        <a:t>are</a:t>
                      </a:r>
                      <a:r>
                        <a:rPr lang="de-DE" sz="1400" baseline="0" dirty="0" smtClean="0"/>
                        <a:t> </a:t>
                      </a:r>
                      <a:r>
                        <a:rPr lang="de-DE" sz="1400" baseline="0" dirty="0" err="1" smtClean="0"/>
                        <a:t>emphasised</a:t>
                      </a:r>
                      <a:r>
                        <a:rPr lang="de-DE" sz="1400" baseline="0" dirty="0" smtClean="0"/>
                        <a:t>?</a:t>
                      </a:r>
                    </a:p>
                    <a:p>
                      <a:r>
                        <a:rPr lang="de-DE" sz="1400" baseline="0" dirty="0" smtClean="0"/>
                        <a:t>-</a:t>
                      </a:r>
                      <a:r>
                        <a:rPr lang="de-DE" sz="1400" baseline="0" dirty="0" err="1" smtClean="0"/>
                        <a:t>Which</a:t>
                      </a:r>
                      <a:r>
                        <a:rPr lang="de-DE" sz="1400" baseline="0" dirty="0" smtClean="0"/>
                        <a:t> </a:t>
                      </a:r>
                      <a:r>
                        <a:rPr lang="de-DE" sz="1400" baseline="0" dirty="0" err="1" smtClean="0"/>
                        <a:t>are</a:t>
                      </a:r>
                      <a:r>
                        <a:rPr lang="de-DE" sz="1400" baseline="0" dirty="0" smtClean="0"/>
                        <a:t> </a:t>
                      </a:r>
                      <a:r>
                        <a:rPr lang="de-DE" sz="1400" baseline="0" dirty="0" err="1" smtClean="0"/>
                        <a:t>embedded</a:t>
                      </a:r>
                      <a:r>
                        <a:rPr lang="de-DE" sz="1400" baseline="0" dirty="0" smtClean="0"/>
                        <a:t> in </a:t>
                      </a:r>
                      <a:r>
                        <a:rPr lang="de-DE" sz="1400" baseline="0" dirty="0" err="1" smtClean="0"/>
                        <a:t>history</a:t>
                      </a:r>
                      <a:r>
                        <a:rPr lang="de-DE" sz="1400" baseline="0" dirty="0" smtClean="0"/>
                        <a:t>?</a:t>
                      </a:r>
                    </a:p>
                    <a:p>
                      <a:r>
                        <a:rPr lang="de-DE" sz="1400" baseline="0" dirty="0" smtClean="0"/>
                        <a:t>-</a:t>
                      </a:r>
                      <a:r>
                        <a:rPr lang="de-DE" sz="1400" baseline="0" dirty="0" err="1" smtClean="0"/>
                        <a:t>What</a:t>
                      </a:r>
                      <a:r>
                        <a:rPr lang="de-DE" sz="1400" baseline="0" dirty="0" smtClean="0"/>
                        <a:t> </a:t>
                      </a:r>
                      <a:r>
                        <a:rPr lang="de-DE" sz="1400" baseline="0" dirty="0" err="1" smtClean="0"/>
                        <a:t>behaviour</a:t>
                      </a:r>
                      <a:r>
                        <a:rPr lang="de-DE" sz="1400" baseline="0" dirty="0" smtClean="0"/>
                        <a:t> do </a:t>
                      </a:r>
                      <a:r>
                        <a:rPr lang="de-DE" sz="1400" baseline="0" dirty="0" err="1" smtClean="0"/>
                        <a:t>routines</a:t>
                      </a:r>
                      <a:r>
                        <a:rPr lang="de-DE" sz="1400" baseline="0" dirty="0" smtClean="0"/>
                        <a:t> </a:t>
                      </a:r>
                      <a:r>
                        <a:rPr lang="de-DE" sz="1400" baseline="0" dirty="0" err="1" smtClean="0"/>
                        <a:t>encourage</a:t>
                      </a:r>
                      <a:r>
                        <a:rPr lang="de-DE" sz="1400" baseline="0" dirty="0" smtClean="0"/>
                        <a:t>?</a:t>
                      </a:r>
                    </a:p>
                    <a:p>
                      <a:r>
                        <a:rPr lang="de-DE" sz="1400" baseline="0" dirty="0" smtClean="0"/>
                        <a:t>-</a:t>
                      </a:r>
                      <a:r>
                        <a:rPr lang="de-DE" sz="1400" baseline="0" dirty="0" err="1" smtClean="0"/>
                        <a:t>What</a:t>
                      </a:r>
                      <a:r>
                        <a:rPr lang="de-DE" sz="1400" baseline="0" dirty="0" smtClean="0"/>
                        <a:t> </a:t>
                      </a:r>
                      <a:r>
                        <a:rPr lang="de-DE" sz="1400" baseline="0" dirty="0" err="1" smtClean="0"/>
                        <a:t>are</a:t>
                      </a:r>
                      <a:r>
                        <a:rPr lang="de-DE" sz="1400" baseline="0" dirty="0" smtClean="0"/>
                        <a:t> </a:t>
                      </a:r>
                      <a:r>
                        <a:rPr lang="de-DE" sz="1400" baseline="0" dirty="0" err="1" smtClean="0"/>
                        <a:t>the</a:t>
                      </a:r>
                      <a:r>
                        <a:rPr lang="de-DE" sz="1400" baseline="0" dirty="0" smtClean="0"/>
                        <a:t> Kley </a:t>
                      </a:r>
                      <a:r>
                        <a:rPr lang="de-DE" sz="1400" baseline="0" dirty="0" err="1" smtClean="0"/>
                        <a:t>rituals</a:t>
                      </a:r>
                      <a:r>
                        <a:rPr lang="de-DE" sz="1400" baseline="0" dirty="0" smtClean="0"/>
                        <a:t>?</a:t>
                      </a:r>
                    </a:p>
                    <a:p>
                      <a:r>
                        <a:rPr lang="de-DE" sz="1400" baseline="0" dirty="0" smtClean="0"/>
                        <a:t>-</a:t>
                      </a:r>
                      <a:r>
                        <a:rPr lang="de-DE" sz="1400" baseline="0" dirty="0" err="1" smtClean="0"/>
                        <a:t>What</a:t>
                      </a:r>
                      <a:r>
                        <a:rPr lang="de-DE" sz="1400" baseline="0" dirty="0" smtClean="0"/>
                        <a:t> </a:t>
                      </a:r>
                      <a:r>
                        <a:rPr lang="de-DE" sz="1400" baseline="0" dirty="0" err="1" smtClean="0"/>
                        <a:t>assumptions</a:t>
                      </a:r>
                      <a:r>
                        <a:rPr lang="de-DE" sz="1400" baseline="0" dirty="0" smtClean="0"/>
                        <a:t> </a:t>
                      </a:r>
                      <a:r>
                        <a:rPr lang="de-DE" sz="1400" baseline="0" dirty="0" err="1" smtClean="0"/>
                        <a:t>and</a:t>
                      </a:r>
                      <a:r>
                        <a:rPr lang="de-DE" sz="1400" baseline="0" dirty="0" smtClean="0"/>
                        <a:t> </a:t>
                      </a:r>
                      <a:r>
                        <a:rPr lang="de-DE" sz="1400" baseline="0" dirty="0" err="1" smtClean="0"/>
                        <a:t>core</a:t>
                      </a:r>
                      <a:r>
                        <a:rPr lang="de-DE" sz="1400" baseline="0" dirty="0" smtClean="0"/>
                        <a:t> </a:t>
                      </a:r>
                      <a:r>
                        <a:rPr lang="de-DE" sz="1400" baseline="0" dirty="0" err="1" smtClean="0"/>
                        <a:t>beliefs</a:t>
                      </a:r>
                      <a:r>
                        <a:rPr lang="de-DE" sz="1400" baseline="0" dirty="0" smtClean="0"/>
                        <a:t> do </a:t>
                      </a:r>
                      <a:r>
                        <a:rPr lang="de-DE" sz="1400" baseline="0" dirty="0" err="1" smtClean="0"/>
                        <a:t>they</a:t>
                      </a:r>
                      <a:r>
                        <a:rPr lang="de-DE" sz="1400" baseline="0" dirty="0" smtClean="0"/>
                        <a:t> </a:t>
                      </a:r>
                      <a:r>
                        <a:rPr lang="de-DE" sz="1400" baseline="0" dirty="0" err="1" smtClean="0"/>
                        <a:t>reflect</a:t>
                      </a:r>
                      <a:r>
                        <a:rPr lang="de-DE" sz="1400" baseline="0" dirty="0" smtClean="0"/>
                        <a:t>?</a:t>
                      </a:r>
                    </a:p>
                    <a:p>
                      <a:r>
                        <a:rPr lang="de-DE" sz="1400" baseline="0" dirty="0" smtClean="0"/>
                        <a:t>-</a:t>
                      </a:r>
                      <a:r>
                        <a:rPr lang="de-DE" sz="1400" baseline="0" dirty="0" err="1" smtClean="0"/>
                        <a:t>What</a:t>
                      </a:r>
                      <a:r>
                        <a:rPr lang="de-DE" sz="1400" baseline="0" dirty="0" smtClean="0"/>
                        <a:t> do </a:t>
                      </a:r>
                      <a:r>
                        <a:rPr lang="de-DE" sz="1400" baseline="0" dirty="0" err="1" smtClean="0"/>
                        <a:t>training</a:t>
                      </a:r>
                      <a:r>
                        <a:rPr lang="de-DE" sz="1400" baseline="0" dirty="0" smtClean="0"/>
                        <a:t> </a:t>
                      </a:r>
                      <a:r>
                        <a:rPr lang="de-DE" sz="1400" baseline="0" dirty="0" err="1" smtClean="0"/>
                        <a:t>programmes</a:t>
                      </a:r>
                      <a:r>
                        <a:rPr lang="de-DE" sz="1400" baseline="0" dirty="0" smtClean="0"/>
                        <a:t> </a:t>
                      </a:r>
                      <a:r>
                        <a:rPr lang="de-DE" sz="1400" baseline="0" dirty="0" err="1" smtClean="0"/>
                        <a:t>emphasise</a:t>
                      </a:r>
                      <a:r>
                        <a:rPr lang="de-DE" sz="1400" baseline="0" dirty="0" smtClean="0"/>
                        <a:t>?</a:t>
                      </a:r>
                    </a:p>
                    <a:p>
                      <a:r>
                        <a:rPr lang="de-DE" sz="1400" baseline="0" dirty="0" smtClean="0"/>
                        <a:t>-</a:t>
                      </a:r>
                      <a:r>
                        <a:rPr lang="de-DE" sz="1400" baseline="0" dirty="0" err="1" smtClean="0"/>
                        <a:t>How</a:t>
                      </a:r>
                      <a:r>
                        <a:rPr lang="de-DE" sz="1400" baseline="0" dirty="0" smtClean="0"/>
                        <a:t> easy </a:t>
                      </a:r>
                      <a:r>
                        <a:rPr lang="de-DE" sz="1400" baseline="0" dirty="0" err="1" smtClean="0"/>
                        <a:t>are</a:t>
                      </a:r>
                      <a:r>
                        <a:rPr lang="de-DE" sz="1400" baseline="0" dirty="0" smtClean="0"/>
                        <a:t> </a:t>
                      </a:r>
                      <a:r>
                        <a:rPr lang="de-DE" sz="1400" baseline="0" dirty="0" err="1" smtClean="0"/>
                        <a:t>rituals</a:t>
                      </a:r>
                      <a:r>
                        <a:rPr lang="de-DE" sz="1400" baseline="0" dirty="0" smtClean="0"/>
                        <a:t>/</a:t>
                      </a:r>
                      <a:r>
                        <a:rPr lang="de-DE" sz="1400" baseline="0" dirty="0" err="1" smtClean="0"/>
                        <a:t>routines</a:t>
                      </a:r>
                      <a:r>
                        <a:rPr lang="de-DE" sz="1400" baseline="0" dirty="0" smtClean="0"/>
                        <a:t> </a:t>
                      </a:r>
                      <a:r>
                        <a:rPr lang="de-DE" sz="1400" baseline="0" dirty="0" err="1" smtClean="0"/>
                        <a:t>to</a:t>
                      </a:r>
                      <a:r>
                        <a:rPr lang="de-DE" sz="1400" baseline="0" dirty="0" smtClean="0"/>
                        <a:t> </a:t>
                      </a:r>
                      <a:r>
                        <a:rPr lang="de-DE" sz="1400" baseline="0" dirty="0" err="1" smtClean="0"/>
                        <a:t>change</a:t>
                      </a:r>
                      <a:r>
                        <a:rPr lang="de-DE" sz="1400" baseline="0" dirty="0" smtClean="0"/>
                        <a:t>?</a:t>
                      </a:r>
                      <a:endParaRPr lang="de-DE" sz="1400" dirty="0"/>
                    </a:p>
                  </a:txBody>
                  <a:tcPr/>
                </a:tc>
                <a:extLst>
                  <a:ext uri="{0D108BD9-81ED-4DB2-BD59-A6C34878D82A}">
                    <a16:rowId xmlns:a16="http://schemas.microsoft.com/office/drawing/2014/main" xmlns="" val="381197262"/>
                  </a:ext>
                </a:extLst>
              </a:tr>
              <a:tr h="743992">
                <a:tc>
                  <a:txBody>
                    <a:bodyPr/>
                    <a:lstStyle/>
                    <a:p>
                      <a:r>
                        <a:rPr lang="de-DE" b="1" dirty="0" smtClean="0"/>
                        <a:t>Power</a:t>
                      </a:r>
                      <a:r>
                        <a:rPr lang="de-DE" b="1" baseline="0" dirty="0" smtClean="0"/>
                        <a:t> </a:t>
                      </a:r>
                      <a:r>
                        <a:rPr lang="de-DE" b="1" baseline="0" dirty="0" err="1" smtClean="0"/>
                        <a:t>structures</a:t>
                      </a:r>
                      <a:endParaRPr lang="de-DE" b="1" dirty="0"/>
                    </a:p>
                  </a:txBody>
                  <a:tcPr/>
                </a:tc>
                <a:tc>
                  <a:txBody>
                    <a:bodyPr/>
                    <a:lstStyle/>
                    <a:p>
                      <a:r>
                        <a:rPr lang="de-DE" sz="1400" dirty="0" smtClean="0"/>
                        <a:t>-</a:t>
                      </a:r>
                      <a:r>
                        <a:rPr lang="de-DE" sz="1400" dirty="0" err="1" smtClean="0"/>
                        <a:t>Where</a:t>
                      </a:r>
                      <a:r>
                        <a:rPr lang="de-DE" sz="1400" dirty="0" smtClean="0"/>
                        <a:t> </a:t>
                      </a:r>
                      <a:r>
                        <a:rPr lang="de-DE" sz="1400" dirty="0" err="1" smtClean="0"/>
                        <a:t>does</a:t>
                      </a:r>
                      <a:r>
                        <a:rPr lang="de-DE" sz="1400" baseline="0" dirty="0" smtClean="0"/>
                        <a:t> power </a:t>
                      </a:r>
                      <a:r>
                        <a:rPr lang="de-DE" sz="1400" baseline="0" dirty="0" err="1" smtClean="0"/>
                        <a:t>reside</a:t>
                      </a:r>
                      <a:r>
                        <a:rPr lang="de-DE" sz="1400" baseline="0" dirty="0" smtClean="0"/>
                        <a:t>? </a:t>
                      </a:r>
                      <a:r>
                        <a:rPr lang="de-DE" sz="1400" baseline="0" dirty="0" err="1" smtClean="0"/>
                        <a:t>Indicators</a:t>
                      </a:r>
                      <a:r>
                        <a:rPr lang="de-DE" sz="1400" baseline="0" dirty="0" smtClean="0"/>
                        <a:t> </a:t>
                      </a:r>
                      <a:r>
                        <a:rPr lang="de-DE" sz="1400" baseline="0" dirty="0" err="1" smtClean="0"/>
                        <a:t>include</a:t>
                      </a:r>
                      <a:r>
                        <a:rPr lang="de-DE" sz="1400" baseline="0" dirty="0" smtClean="0"/>
                        <a:t>: (a) </a:t>
                      </a:r>
                      <a:r>
                        <a:rPr lang="de-DE" sz="1400" baseline="0" dirty="0" err="1" smtClean="0"/>
                        <a:t>status</a:t>
                      </a:r>
                      <a:r>
                        <a:rPr lang="de-DE" sz="1400" baseline="0" dirty="0" smtClean="0"/>
                        <a:t>, (b) </a:t>
                      </a:r>
                      <a:r>
                        <a:rPr lang="de-DE" sz="1400" baseline="0" dirty="0" err="1" smtClean="0"/>
                        <a:t>claim</a:t>
                      </a:r>
                      <a:r>
                        <a:rPr lang="de-DE" sz="1400" baseline="0" dirty="0" smtClean="0"/>
                        <a:t> on </a:t>
                      </a:r>
                      <a:r>
                        <a:rPr lang="de-DE" sz="1400" baseline="0" dirty="0" err="1" smtClean="0"/>
                        <a:t>resources</a:t>
                      </a:r>
                      <a:r>
                        <a:rPr lang="de-DE" sz="1400" baseline="0" dirty="0" smtClean="0"/>
                        <a:t>, (c) </a:t>
                      </a:r>
                      <a:r>
                        <a:rPr lang="de-DE" sz="1400" baseline="0" dirty="0" err="1" smtClean="0"/>
                        <a:t>symbols</a:t>
                      </a:r>
                      <a:r>
                        <a:rPr lang="de-DE" sz="1400" baseline="0" dirty="0" smtClean="0"/>
                        <a:t> </a:t>
                      </a:r>
                      <a:r>
                        <a:rPr lang="de-DE" sz="1400" baseline="0" dirty="0" err="1" smtClean="0"/>
                        <a:t>of</a:t>
                      </a:r>
                      <a:r>
                        <a:rPr lang="de-DE" sz="1400" baseline="0" dirty="0" smtClean="0"/>
                        <a:t> power</a:t>
                      </a:r>
                    </a:p>
                    <a:p>
                      <a:r>
                        <a:rPr lang="de-DE" sz="1400" baseline="0" dirty="0" smtClean="0"/>
                        <a:t>-Who „</a:t>
                      </a:r>
                      <a:r>
                        <a:rPr lang="de-DE" sz="1400" baseline="0" dirty="0" err="1" smtClean="0"/>
                        <a:t>makes</a:t>
                      </a:r>
                      <a:r>
                        <a:rPr lang="de-DE" sz="1400" baseline="0" dirty="0" smtClean="0"/>
                        <a:t> </a:t>
                      </a:r>
                      <a:r>
                        <a:rPr lang="de-DE" sz="1400" baseline="0" dirty="0" err="1" smtClean="0"/>
                        <a:t>things</a:t>
                      </a:r>
                      <a:r>
                        <a:rPr lang="de-DE" sz="1400" baseline="0" dirty="0" smtClean="0"/>
                        <a:t> happen“?</a:t>
                      </a:r>
                    </a:p>
                    <a:p>
                      <a:r>
                        <a:rPr lang="de-DE" sz="1400" baseline="0" dirty="0" smtClean="0"/>
                        <a:t>-Who </a:t>
                      </a:r>
                      <a:r>
                        <a:rPr lang="de-DE" sz="1400" baseline="0" dirty="0" err="1" smtClean="0"/>
                        <a:t>stops</a:t>
                      </a:r>
                      <a:r>
                        <a:rPr lang="de-DE" sz="1400" baseline="0" dirty="0" smtClean="0"/>
                        <a:t> </a:t>
                      </a:r>
                      <a:r>
                        <a:rPr lang="de-DE" sz="1400" baseline="0" dirty="0" err="1" smtClean="0"/>
                        <a:t>things</a:t>
                      </a:r>
                      <a:r>
                        <a:rPr lang="de-DE" sz="1400" baseline="0" dirty="0" smtClean="0"/>
                        <a:t> </a:t>
                      </a:r>
                      <a:r>
                        <a:rPr lang="de-DE" sz="1400" baseline="0" dirty="0" err="1" smtClean="0"/>
                        <a:t>happening</a:t>
                      </a:r>
                      <a:r>
                        <a:rPr lang="de-DE" sz="1400" baseline="0" dirty="0" smtClean="0"/>
                        <a:t>?</a:t>
                      </a:r>
                      <a:endParaRPr lang="de-DE" sz="1400" dirty="0"/>
                    </a:p>
                  </a:txBody>
                  <a:tcPr/>
                </a:tc>
                <a:extLst>
                  <a:ext uri="{0D108BD9-81ED-4DB2-BD59-A6C34878D82A}">
                    <a16:rowId xmlns:a16="http://schemas.microsoft.com/office/drawing/2014/main" xmlns="" val="2259100467"/>
                  </a:ext>
                </a:extLst>
              </a:tr>
              <a:tr h="960990">
                <a:tc>
                  <a:txBody>
                    <a:bodyPr/>
                    <a:lstStyle/>
                    <a:p>
                      <a:r>
                        <a:rPr lang="de-DE" b="1" dirty="0" smtClean="0"/>
                        <a:t>Control </a:t>
                      </a:r>
                      <a:r>
                        <a:rPr lang="de-DE" b="1" dirty="0" err="1" smtClean="0"/>
                        <a:t>systems</a:t>
                      </a:r>
                      <a:endParaRPr lang="de-DE" b="1" dirty="0"/>
                    </a:p>
                  </a:txBody>
                  <a:tcPr/>
                </a:tc>
                <a:tc>
                  <a:txBody>
                    <a:bodyPr/>
                    <a:lstStyle/>
                    <a:p>
                      <a:r>
                        <a:rPr lang="de-DE" sz="1400" dirty="0" smtClean="0"/>
                        <a:t>-</a:t>
                      </a:r>
                      <a:r>
                        <a:rPr lang="de-DE" sz="1400" dirty="0" err="1" smtClean="0"/>
                        <a:t>What</a:t>
                      </a:r>
                      <a:r>
                        <a:rPr lang="de-DE" sz="1400" dirty="0" smtClean="0"/>
                        <a:t> </a:t>
                      </a:r>
                      <a:r>
                        <a:rPr lang="de-DE" sz="1400" dirty="0" err="1" smtClean="0"/>
                        <a:t>is</a:t>
                      </a:r>
                      <a:r>
                        <a:rPr lang="de-DE" sz="1400" dirty="0" smtClean="0"/>
                        <a:t> </a:t>
                      </a:r>
                      <a:r>
                        <a:rPr lang="de-DE" sz="1400" dirty="0" err="1" smtClean="0"/>
                        <a:t>most</a:t>
                      </a:r>
                      <a:r>
                        <a:rPr lang="de-DE" sz="1400" dirty="0" smtClean="0"/>
                        <a:t> </a:t>
                      </a:r>
                      <a:r>
                        <a:rPr lang="de-DE" sz="1400" dirty="0" err="1" smtClean="0"/>
                        <a:t>closely</a:t>
                      </a:r>
                      <a:r>
                        <a:rPr lang="de-DE" sz="1400" dirty="0" smtClean="0"/>
                        <a:t> </a:t>
                      </a:r>
                      <a:r>
                        <a:rPr lang="de-DE" sz="1400" dirty="0" err="1" smtClean="0"/>
                        <a:t>monitored</a:t>
                      </a:r>
                      <a:r>
                        <a:rPr lang="de-DE" sz="1400" dirty="0" smtClean="0"/>
                        <a:t>/</a:t>
                      </a:r>
                      <a:r>
                        <a:rPr lang="de-DE" sz="1400" dirty="0" err="1" smtClean="0"/>
                        <a:t>controlled</a:t>
                      </a:r>
                      <a:r>
                        <a:rPr lang="de-DE" sz="1400" dirty="0" smtClean="0"/>
                        <a:t>?</a:t>
                      </a:r>
                    </a:p>
                    <a:p>
                      <a:r>
                        <a:rPr lang="de-DE" sz="1400" dirty="0" smtClean="0"/>
                        <a:t>-</a:t>
                      </a:r>
                      <a:r>
                        <a:rPr lang="de-DE" sz="1400" dirty="0" err="1" smtClean="0"/>
                        <a:t>Is</a:t>
                      </a:r>
                      <a:r>
                        <a:rPr lang="de-DE" sz="1400" dirty="0" smtClean="0"/>
                        <a:t> </a:t>
                      </a:r>
                      <a:r>
                        <a:rPr lang="de-DE" sz="1400" dirty="0" err="1" smtClean="0"/>
                        <a:t>emphasis</a:t>
                      </a:r>
                      <a:r>
                        <a:rPr lang="de-DE" sz="1400" dirty="0" smtClean="0"/>
                        <a:t> on </a:t>
                      </a:r>
                      <a:r>
                        <a:rPr lang="de-DE" sz="1400" dirty="0" err="1" smtClean="0"/>
                        <a:t>reward</a:t>
                      </a:r>
                      <a:r>
                        <a:rPr lang="de-DE" sz="1400" dirty="0" smtClean="0"/>
                        <a:t> </a:t>
                      </a:r>
                      <a:r>
                        <a:rPr lang="de-DE" sz="1400" dirty="0" err="1" smtClean="0"/>
                        <a:t>or</a:t>
                      </a:r>
                      <a:r>
                        <a:rPr lang="de-DE" sz="1400" dirty="0" smtClean="0"/>
                        <a:t> </a:t>
                      </a:r>
                      <a:r>
                        <a:rPr lang="de-DE" sz="1400" dirty="0" err="1" smtClean="0"/>
                        <a:t>punishment</a:t>
                      </a:r>
                      <a:r>
                        <a:rPr lang="de-DE" sz="1400" dirty="0" smtClean="0"/>
                        <a:t>?</a:t>
                      </a:r>
                    </a:p>
                    <a:p>
                      <a:r>
                        <a:rPr lang="de-DE" sz="1400" dirty="0" smtClean="0"/>
                        <a:t>-Are </a:t>
                      </a:r>
                      <a:r>
                        <a:rPr lang="de-DE" sz="1400" dirty="0" err="1" smtClean="0"/>
                        <a:t>controls</a:t>
                      </a:r>
                      <a:r>
                        <a:rPr lang="de-DE" sz="1400" dirty="0" smtClean="0"/>
                        <a:t> </a:t>
                      </a:r>
                      <a:r>
                        <a:rPr lang="de-DE" sz="1400" dirty="0" err="1" smtClean="0"/>
                        <a:t>rooted</a:t>
                      </a:r>
                      <a:r>
                        <a:rPr lang="de-DE" sz="1400" dirty="0" smtClean="0"/>
                        <a:t> in </a:t>
                      </a:r>
                      <a:r>
                        <a:rPr lang="de-DE" sz="1400" dirty="0" err="1" smtClean="0"/>
                        <a:t>history</a:t>
                      </a:r>
                      <a:r>
                        <a:rPr lang="de-DE" sz="1400" dirty="0" smtClean="0"/>
                        <a:t> </a:t>
                      </a:r>
                      <a:r>
                        <a:rPr lang="de-DE" sz="1400" dirty="0" err="1" smtClean="0"/>
                        <a:t>or</a:t>
                      </a:r>
                      <a:r>
                        <a:rPr lang="de-DE" sz="1400" dirty="0" smtClean="0"/>
                        <a:t> </a:t>
                      </a:r>
                      <a:r>
                        <a:rPr lang="de-DE" sz="1400" dirty="0" err="1" smtClean="0"/>
                        <a:t>current</a:t>
                      </a:r>
                      <a:r>
                        <a:rPr lang="de-DE" sz="1400" baseline="0" dirty="0" smtClean="0"/>
                        <a:t> </a:t>
                      </a:r>
                      <a:r>
                        <a:rPr lang="de-DE" sz="1400" baseline="0" dirty="0" err="1" smtClean="0"/>
                        <a:t>strategies</a:t>
                      </a:r>
                      <a:r>
                        <a:rPr lang="de-DE" sz="1400" baseline="0" dirty="0" smtClean="0"/>
                        <a:t>?</a:t>
                      </a:r>
                    </a:p>
                    <a:p>
                      <a:r>
                        <a:rPr lang="de-DE" sz="1400" baseline="0" dirty="0" smtClean="0"/>
                        <a:t>-Are </a:t>
                      </a:r>
                      <a:r>
                        <a:rPr lang="de-DE" sz="1400" baseline="0" dirty="0" err="1" smtClean="0"/>
                        <a:t>ther</a:t>
                      </a:r>
                      <a:r>
                        <a:rPr lang="de-DE" sz="1400" baseline="0" dirty="0" smtClean="0"/>
                        <a:t> </a:t>
                      </a:r>
                      <a:r>
                        <a:rPr lang="de-DE" sz="1400" baseline="0" dirty="0" err="1" smtClean="0"/>
                        <a:t>many</a:t>
                      </a:r>
                      <a:r>
                        <a:rPr lang="de-DE" sz="1400" baseline="0" dirty="0" smtClean="0"/>
                        <a:t>/</a:t>
                      </a:r>
                      <a:r>
                        <a:rPr lang="de-DE" sz="1400" baseline="0" dirty="0" err="1" smtClean="0"/>
                        <a:t>few</a:t>
                      </a:r>
                      <a:r>
                        <a:rPr lang="de-DE" sz="1400" baseline="0" dirty="0" smtClean="0"/>
                        <a:t> </a:t>
                      </a:r>
                      <a:r>
                        <a:rPr lang="de-DE" sz="1400" baseline="0" dirty="0" err="1" smtClean="0"/>
                        <a:t>controls</a:t>
                      </a:r>
                      <a:r>
                        <a:rPr lang="de-DE" sz="1400" baseline="0" dirty="0" smtClean="0"/>
                        <a:t>?</a:t>
                      </a:r>
                      <a:endParaRPr lang="de-DE" sz="1400" dirty="0"/>
                    </a:p>
                  </a:txBody>
                  <a:tcPr/>
                </a:tc>
                <a:extLst>
                  <a:ext uri="{0D108BD9-81ED-4DB2-BD59-A6C34878D82A}">
                    <a16:rowId xmlns:a16="http://schemas.microsoft.com/office/drawing/2014/main" xmlns="" val="2771160023"/>
                  </a:ext>
                </a:extLst>
              </a:tr>
              <a:tr h="960990">
                <a:tc>
                  <a:txBody>
                    <a:bodyPr/>
                    <a:lstStyle/>
                    <a:p>
                      <a:r>
                        <a:rPr lang="de-DE" b="1" dirty="0" smtClean="0"/>
                        <a:t>Organisational </a:t>
                      </a:r>
                      <a:r>
                        <a:rPr lang="de-DE" b="1" dirty="0" err="1" smtClean="0"/>
                        <a:t>structures</a:t>
                      </a:r>
                      <a:endParaRPr lang="de-DE" b="1" dirty="0"/>
                    </a:p>
                  </a:txBody>
                  <a:tcPr/>
                </a:tc>
                <a:tc>
                  <a:txBody>
                    <a:bodyPr/>
                    <a:lstStyle/>
                    <a:p>
                      <a:r>
                        <a:rPr lang="de-DE" sz="1400" dirty="0" smtClean="0"/>
                        <a:t>-</a:t>
                      </a:r>
                      <a:r>
                        <a:rPr lang="de-DE" sz="1400" dirty="0" err="1" smtClean="0"/>
                        <a:t>What</a:t>
                      </a:r>
                      <a:r>
                        <a:rPr lang="de-DE" sz="1400" baseline="0" dirty="0" smtClean="0"/>
                        <a:t> </a:t>
                      </a:r>
                      <a:r>
                        <a:rPr lang="de-DE" sz="1400" baseline="0" dirty="0" err="1" smtClean="0"/>
                        <a:t>are</a:t>
                      </a:r>
                      <a:r>
                        <a:rPr lang="de-DE" sz="1400" baseline="0" dirty="0" smtClean="0"/>
                        <a:t> </a:t>
                      </a:r>
                      <a:r>
                        <a:rPr lang="de-DE" sz="1400" baseline="0" dirty="0" err="1" smtClean="0"/>
                        <a:t>the</a:t>
                      </a:r>
                      <a:r>
                        <a:rPr lang="de-DE" sz="1400" baseline="0" dirty="0" smtClean="0"/>
                        <a:t> formal </a:t>
                      </a:r>
                      <a:r>
                        <a:rPr lang="de-DE" sz="1400" baseline="0" dirty="0" err="1" smtClean="0"/>
                        <a:t>and</a:t>
                      </a:r>
                      <a:r>
                        <a:rPr lang="de-DE" sz="1400" baseline="0" dirty="0" smtClean="0"/>
                        <a:t> informal </a:t>
                      </a:r>
                      <a:r>
                        <a:rPr lang="de-DE" sz="1400" baseline="0" dirty="0" err="1" smtClean="0"/>
                        <a:t>structures</a:t>
                      </a:r>
                      <a:r>
                        <a:rPr lang="de-DE" sz="1400" baseline="0" dirty="0" smtClean="0"/>
                        <a:t>?</a:t>
                      </a:r>
                    </a:p>
                    <a:p>
                      <a:r>
                        <a:rPr lang="de-DE" sz="1400" baseline="0" dirty="0" smtClean="0"/>
                        <a:t>-</a:t>
                      </a:r>
                      <a:r>
                        <a:rPr lang="de-DE" sz="1400" baseline="0" dirty="0" err="1" smtClean="0"/>
                        <a:t>How</a:t>
                      </a:r>
                      <a:r>
                        <a:rPr lang="de-DE" sz="1400" baseline="0" dirty="0" smtClean="0"/>
                        <a:t> rigid </a:t>
                      </a:r>
                      <a:r>
                        <a:rPr lang="de-DE" sz="1400" baseline="0" dirty="0" err="1" smtClean="0"/>
                        <a:t>are</a:t>
                      </a:r>
                      <a:r>
                        <a:rPr lang="de-DE" sz="1400" baseline="0" dirty="0" smtClean="0"/>
                        <a:t> </a:t>
                      </a:r>
                      <a:r>
                        <a:rPr lang="de-DE" sz="1400" baseline="0" dirty="0" err="1" smtClean="0"/>
                        <a:t>the</a:t>
                      </a:r>
                      <a:r>
                        <a:rPr lang="de-DE" sz="1400" baseline="0" dirty="0" smtClean="0"/>
                        <a:t> </a:t>
                      </a:r>
                      <a:r>
                        <a:rPr lang="de-DE" sz="1400" baseline="0" dirty="0" err="1" smtClean="0"/>
                        <a:t>structures</a:t>
                      </a:r>
                      <a:r>
                        <a:rPr lang="de-DE" sz="1400" baseline="0" dirty="0" smtClean="0"/>
                        <a:t>?</a:t>
                      </a:r>
                    </a:p>
                    <a:p>
                      <a:r>
                        <a:rPr lang="de-DE" sz="1400" baseline="0" dirty="0" smtClean="0"/>
                        <a:t>-Do </a:t>
                      </a:r>
                      <a:r>
                        <a:rPr lang="de-DE" sz="1400" baseline="0" dirty="0" err="1" smtClean="0"/>
                        <a:t>structures</a:t>
                      </a:r>
                      <a:r>
                        <a:rPr lang="de-DE" sz="1400" baseline="0" dirty="0" smtClean="0"/>
                        <a:t> </a:t>
                      </a:r>
                      <a:r>
                        <a:rPr lang="de-DE" sz="1400" baseline="0" dirty="0" err="1" smtClean="0"/>
                        <a:t>encourage</a:t>
                      </a:r>
                      <a:r>
                        <a:rPr lang="de-DE" sz="1400" baseline="0" dirty="0" smtClean="0"/>
                        <a:t> </a:t>
                      </a:r>
                      <a:r>
                        <a:rPr lang="de-DE" sz="1400" baseline="0" dirty="0" err="1" smtClean="0"/>
                        <a:t>collaboration</a:t>
                      </a:r>
                      <a:r>
                        <a:rPr lang="de-DE" sz="1400" baseline="0" dirty="0" smtClean="0"/>
                        <a:t> </a:t>
                      </a:r>
                      <a:r>
                        <a:rPr lang="de-DE" sz="1400" baseline="0" dirty="0" err="1" smtClean="0"/>
                        <a:t>or</a:t>
                      </a:r>
                      <a:r>
                        <a:rPr lang="de-DE" sz="1400" baseline="0" dirty="0" smtClean="0"/>
                        <a:t> </a:t>
                      </a:r>
                      <a:r>
                        <a:rPr lang="de-DE" sz="1400" baseline="0" dirty="0" err="1" smtClean="0"/>
                        <a:t>competition</a:t>
                      </a:r>
                      <a:r>
                        <a:rPr lang="de-DE" sz="1400" baseline="0" dirty="0" smtClean="0"/>
                        <a:t>?</a:t>
                      </a:r>
                    </a:p>
                    <a:p>
                      <a:r>
                        <a:rPr lang="de-DE" sz="1400" baseline="0" dirty="0" smtClean="0"/>
                        <a:t>-</a:t>
                      </a:r>
                      <a:r>
                        <a:rPr lang="de-DE" sz="1400" baseline="0" dirty="0" err="1" smtClean="0"/>
                        <a:t>What</a:t>
                      </a:r>
                      <a:r>
                        <a:rPr lang="de-DE" sz="1400" baseline="0" dirty="0" smtClean="0"/>
                        <a:t> </a:t>
                      </a:r>
                      <a:r>
                        <a:rPr lang="de-DE" sz="1400" baseline="0" dirty="0" err="1" smtClean="0"/>
                        <a:t>types</a:t>
                      </a:r>
                      <a:r>
                        <a:rPr lang="de-DE" sz="1400" baseline="0" dirty="0" smtClean="0"/>
                        <a:t> </a:t>
                      </a:r>
                      <a:r>
                        <a:rPr lang="de-DE" sz="1400" baseline="0" dirty="0" err="1" smtClean="0"/>
                        <a:t>or</a:t>
                      </a:r>
                      <a:r>
                        <a:rPr lang="de-DE" sz="1400" baseline="0" dirty="0" smtClean="0"/>
                        <a:t> power </a:t>
                      </a:r>
                      <a:r>
                        <a:rPr lang="de-DE" sz="1400" baseline="0" dirty="0" err="1" smtClean="0"/>
                        <a:t>structure</a:t>
                      </a:r>
                      <a:r>
                        <a:rPr lang="de-DE" sz="1400" baseline="0" dirty="0" smtClean="0"/>
                        <a:t> do </a:t>
                      </a:r>
                      <a:r>
                        <a:rPr lang="de-DE" sz="1400" baseline="0" dirty="0" err="1" smtClean="0"/>
                        <a:t>they</a:t>
                      </a:r>
                      <a:r>
                        <a:rPr lang="de-DE" sz="1400" baseline="0" dirty="0" smtClean="0"/>
                        <a:t> </a:t>
                      </a:r>
                      <a:r>
                        <a:rPr lang="de-DE" sz="1400" baseline="0" dirty="0" err="1" smtClean="0"/>
                        <a:t>support</a:t>
                      </a:r>
                      <a:r>
                        <a:rPr lang="de-DE" sz="1400" baseline="0" dirty="0" smtClean="0"/>
                        <a:t>?</a:t>
                      </a:r>
                      <a:endParaRPr lang="de-DE" sz="1400" dirty="0"/>
                    </a:p>
                  </a:txBody>
                  <a:tcPr/>
                </a:tc>
                <a:extLst>
                  <a:ext uri="{0D108BD9-81ED-4DB2-BD59-A6C34878D82A}">
                    <a16:rowId xmlns:a16="http://schemas.microsoft.com/office/drawing/2014/main" xmlns="" val="162023814"/>
                  </a:ext>
                </a:extLst>
              </a:tr>
            </a:tbl>
          </a:graphicData>
        </a:graphic>
      </p:graphicFrame>
    </p:spTree>
    <p:extLst>
      <p:ext uri="{BB962C8B-B14F-4D97-AF65-F5344CB8AC3E}">
        <p14:creationId xmlns:p14="http://schemas.microsoft.com/office/powerpoint/2010/main" val="9537353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ehmlich\AppData\Local\Microsoft\Windows\INetCache\IE\16G2276T\Coffeee_img4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7728" y="250988"/>
            <a:ext cx="4772703" cy="63636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hteck 2"/>
          <p:cNvSpPr/>
          <p:nvPr/>
        </p:nvSpPr>
        <p:spPr>
          <a:xfrm>
            <a:off x="3769380" y="420685"/>
            <a:ext cx="3437159"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600" b="1" i="0" u="none" strike="noStrike" kern="1200" cap="none" spc="0" normalizeH="0" baseline="0" noProof="0" dirty="0">
                <a:ln>
                  <a:noFill/>
                </a:ln>
                <a:solidFill>
                  <a:srgbClr val="FFFF00"/>
                </a:solidFill>
                <a:effectLst/>
                <a:uLnTx/>
                <a:uFillTx/>
                <a:latin typeface="Calibri"/>
                <a:ea typeface="+mn-ea"/>
                <a:cs typeface="+mn-cs"/>
              </a:rPr>
              <a:t>THE END </a:t>
            </a:r>
          </a:p>
        </p:txBody>
      </p:sp>
      <p:sp>
        <p:nvSpPr>
          <p:cNvPr id="4" name="Textfeld 3"/>
          <p:cNvSpPr txBox="1"/>
          <p:nvPr/>
        </p:nvSpPr>
        <p:spPr>
          <a:xfrm>
            <a:off x="7545788" y="1113183"/>
            <a:ext cx="8160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err="1" smtClean="0">
                <a:ln>
                  <a:noFill/>
                </a:ln>
                <a:solidFill>
                  <a:srgbClr val="ED7D31">
                    <a:lumMod val="60000"/>
                    <a:lumOff val="40000"/>
                  </a:srgbClr>
                </a:solidFill>
                <a:effectLst/>
                <a:uLnTx/>
                <a:uFillTx/>
                <a:latin typeface="Calibri" panose="020F0502020204030204"/>
                <a:ea typeface="+mn-ea"/>
                <a:cs typeface="+mn-cs"/>
              </a:rPr>
              <a:t>or</a:t>
            </a:r>
            <a:endParaRPr kumimoji="0" lang="de-DE" sz="4800" b="0"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endParaRPr>
          </a:p>
        </p:txBody>
      </p:sp>
      <p:sp>
        <p:nvSpPr>
          <p:cNvPr id="5" name="Textfeld 4"/>
          <p:cNvSpPr txBox="1"/>
          <p:nvPr/>
        </p:nvSpPr>
        <p:spPr>
          <a:xfrm>
            <a:off x="3495328" y="5757758"/>
            <a:ext cx="527529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smtClean="0">
                <a:ln>
                  <a:noFill/>
                </a:ln>
                <a:solidFill>
                  <a:srgbClr val="FF0000"/>
                </a:solidFill>
                <a:effectLst/>
                <a:uLnTx/>
                <a:uFillTx/>
                <a:latin typeface="Calibri" panose="020F0502020204030204"/>
                <a:ea typeface="+mn-ea"/>
                <a:cs typeface="+mn-cs"/>
              </a:rPr>
              <a:t>THE BEGINNING ?</a:t>
            </a:r>
            <a:endParaRPr kumimoji="0" lang="de-DE" sz="5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35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FF0000"/>
                </a:solidFill>
              </a:rPr>
              <a:t>The </a:t>
            </a:r>
            <a:r>
              <a:rPr lang="de-DE" b="1" dirty="0" err="1" smtClean="0">
                <a:solidFill>
                  <a:srgbClr val="FF0000"/>
                </a:solidFill>
              </a:rPr>
              <a:t>learning</a:t>
            </a:r>
            <a:r>
              <a:rPr lang="de-DE" b="1" dirty="0" smtClean="0">
                <a:solidFill>
                  <a:srgbClr val="FF0000"/>
                </a:solidFill>
              </a:rPr>
              <a:t> </a:t>
            </a:r>
            <a:r>
              <a:rPr lang="de-DE" b="1" dirty="0" err="1" smtClean="0">
                <a:solidFill>
                  <a:srgbClr val="FF0000"/>
                </a:solidFill>
              </a:rPr>
              <a:t>outcome</a:t>
            </a:r>
            <a:endParaRPr lang="de-DE" b="1" dirty="0">
              <a:solidFill>
                <a:srgbClr val="FF0000"/>
              </a:solidFill>
            </a:endParaRPr>
          </a:p>
        </p:txBody>
      </p:sp>
      <p:sp>
        <p:nvSpPr>
          <p:cNvPr id="3" name="Inhaltsplatzhalter 2"/>
          <p:cNvSpPr>
            <a:spLocks noGrp="1"/>
          </p:cNvSpPr>
          <p:nvPr>
            <p:ph idx="1"/>
          </p:nvPr>
        </p:nvSpPr>
        <p:spPr/>
        <p:txBody>
          <a:bodyPr>
            <a:normAutofit/>
          </a:bodyPr>
          <a:lstStyle/>
          <a:p>
            <a:r>
              <a:rPr lang="de-DE" dirty="0" err="1" smtClean="0">
                <a:solidFill>
                  <a:srgbClr val="FF0000"/>
                </a:solidFill>
              </a:rPr>
              <a:t>focuses</a:t>
            </a:r>
            <a:r>
              <a:rPr lang="de-DE" dirty="0" smtClean="0"/>
              <a:t> on </a:t>
            </a:r>
            <a:r>
              <a:rPr lang="de-DE" b="1" dirty="0" smtClean="0">
                <a:solidFill>
                  <a:schemeClr val="accent1">
                    <a:lumMod val="75000"/>
                  </a:schemeClr>
                </a:solidFill>
              </a:rPr>
              <a:t>THE LEARNER </a:t>
            </a:r>
            <a:r>
              <a:rPr lang="de-DE" dirty="0" smtClean="0">
                <a:solidFill>
                  <a:schemeClr val="accent6"/>
                </a:solidFill>
              </a:rPr>
              <a:t>(</a:t>
            </a:r>
            <a:r>
              <a:rPr lang="de-DE" dirty="0" err="1" smtClean="0">
                <a:solidFill>
                  <a:schemeClr val="accent6"/>
                </a:solidFill>
              </a:rPr>
              <a:t>subject</a:t>
            </a:r>
            <a:r>
              <a:rPr lang="de-DE" dirty="0" smtClean="0">
                <a:solidFill>
                  <a:schemeClr val="accent6"/>
                </a:solidFill>
              </a:rPr>
              <a:t>)</a:t>
            </a:r>
          </a:p>
          <a:p>
            <a:r>
              <a:rPr lang="de-DE" dirty="0" err="1" smtClean="0"/>
              <a:t>who</a:t>
            </a:r>
            <a:r>
              <a:rPr lang="de-DE" dirty="0" smtClean="0"/>
              <a:t> </a:t>
            </a:r>
            <a:r>
              <a:rPr lang="de-DE" dirty="0" err="1" smtClean="0">
                <a:solidFill>
                  <a:srgbClr val="FF0000"/>
                </a:solidFill>
              </a:rPr>
              <a:t>has</a:t>
            </a:r>
            <a:r>
              <a:rPr lang="de-DE" dirty="0" smtClean="0">
                <a:solidFill>
                  <a:srgbClr val="FF0000"/>
                </a:solidFill>
              </a:rPr>
              <a:t> </a:t>
            </a:r>
            <a:r>
              <a:rPr lang="de-DE" dirty="0" err="1" smtClean="0">
                <a:solidFill>
                  <a:srgbClr val="FF0000"/>
                </a:solidFill>
              </a:rPr>
              <a:t>acquired</a:t>
            </a:r>
            <a:r>
              <a:rPr lang="de-DE" dirty="0" smtClean="0">
                <a:solidFill>
                  <a:srgbClr val="FF0000"/>
                </a:solidFill>
              </a:rPr>
              <a:t> </a:t>
            </a:r>
            <a:r>
              <a:rPr lang="de-DE" dirty="0" smtClean="0"/>
              <a:t>a </a:t>
            </a:r>
            <a:r>
              <a:rPr lang="de-DE" b="1" dirty="0" smtClean="0">
                <a:solidFill>
                  <a:schemeClr val="accent1">
                    <a:lumMod val="75000"/>
                  </a:schemeClr>
                </a:solidFill>
              </a:rPr>
              <a:t>type </a:t>
            </a:r>
            <a:r>
              <a:rPr lang="de-DE" b="1" dirty="0" err="1" smtClean="0">
                <a:solidFill>
                  <a:schemeClr val="accent1">
                    <a:lumMod val="75000"/>
                  </a:schemeClr>
                </a:solidFill>
              </a:rPr>
              <a:t>of</a:t>
            </a:r>
            <a:r>
              <a:rPr lang="de-DE" b="1" dirty="0" smtClean="0">
                <a:solidFill>
                  <a:schemeClr val="accent1">
                    <a:lumMod val="75000"/>
                  </a:schemeClr>
                </a:solidFill>
              </a:rPr>
              <a:t> </a:t>
            </a:r>
            <a:r>
              <a:rPr lang="de-DE" b="1" dirty="0" err="1" smtClean="0">
                <a:solidFill>
                  <a:schemeClr val="accent1">
                    <a:lumMod val="75000"/>
                  </a:schemeClr>
                </a:solidFill>
              </a:rPr>
              <a:t>knowledge</a:t>
            </a:r>
            <a:r>
              <a:rPr lang="de-DE" b="1" dirty="0" smtClean="0">
                <a:solidFill>
                  <a:schemeClr val="accent1">
                    <a:lumMod val="75000"/>
                  </a:schemeClr>
                </a:solidFill>
              </a:rPr>
              <a:t> </a:t>
            </a:r>
            <a:r>
              <a:rPr lang="de-DE" dirty="0" smtClean="0">
                <a:solidFill>
                  <a:schemeClr val="accent6"/>
                </a:solidFill>
              </a:rPr>
              <a:t>(</a:t>
            </a:r>
            <a:r>
              <a:rPr lang="de-DE" dirty="0" err="1" smtClean="0">
                <a:solidFill>
                  <a:schemeClr val="accent6"/>
                </a:solidFill>
              </a:rPr>
              <a:t>object</a:t>
            </a:r>
            <a:r>
              <a:rPr lang="de-DE" dirty="0" smtClean="0">
                <a:solidFill>
                  <a:schemeClr val="accent6"/>
                </a:solidFill>
              </a:rPr>
              <a:t>)</a:t>
            </a:r>
          </a:p>
          <a:p>
            <a:r>
              <a:rPr lang="de-DE" dirty="0" err="1"/>
              <a:t>b</a:t>
            </a:r>
            <a:r>
              <a:rPr lang="de-DE" dirty="0" err="1" smtClean="0"/>
              <a:t>y</a:t>
            </a:r>
            <a:r>
              <a:rPr lang="de-DE" dirty="0" smtClean="0"/>
              <a:t> </a:t>
            </a:r>
            <a:r>
              <a:rPr lang="de-DE" dirty="0" err="1" smtClean="0">
                <a:solidFill>
                  <a:srgbClr val="FF0000"/>
                </a:solidFill>
              </a:rPr>
              <a:t>actively</a:t>
            </a:r>
            <a:r>
              <a:rPr lang="de-DE" dirty="0" smtClean="0">
                <a:solidFill>
                  <a:srgbClr val="FF0000"/>
                </a:solidFill>
              </a:rPr>
              <a:t> </a:t>
            </a:r>
            <a:r>
              <a:rPr lang="de-DE" dirty="0" err="1" smtClean="0">
                <a:solidFill>
                  <a:srgbClr val="FF0000"/>
                </a:solidFill>
              </a:rPr>
              <a:t>involving</a:t>
            </a:r>
            <a:r>
              <a:rPr lang="de-DE" dirty="0" smtClean="0">
                <a:solidFill>
                  <a:srgbClr val="FF0000"/>
                </a:solidFill>
              </a:rPr>
              <a:t> </a:t>
            </a:r>
            <a:r>
              <a:rPr lang="de-DE" dirty="0" err="1" smtClean="0"/>
              <a:t>cognitive</a:t>
            </a:r>
            <a:r>
              <a:rPr lang="de-DE" dirty="0" smtClean="0"/>
              <a:t>, </a:t>
            </a:r>
            <a:r>
              <a:rPr lang="de-DE" dirty="0" err="1" smtClean="0"/>
              <a:t>affective</a:t>
            </a:r>
            <a:r>
              <a:rPr lang="de-DE" dirty="0" smtClean="0"/>
              <a:t> </a:t>
            </a:r>
            <a:r>
              <a:rPr lang="de-DE" dirty="0" err="1" smtClean="0"/>
              <a:t>and</a:t>
            </a:r>
            <a:r>
              <a:rPr lang="de-DE" dirty="0" smtClean="0"/>
              <a:t> </a:t>
            </a:r>
            <a:r>
              <a:rPr lang="de-DE" dirty="0" err="1" smtClean="0"/>
              <a:t>psychomotor</a:t>
            </a:r>
            <a:r>
              <a:rPr lang="de-DE" dirty="0" smtClean="0"/>
              <a:t> </a:t>
            </a:r>
            <a:r>
              <a:rPr lang="de-DE" b="1" dirty="0" err="1" smtClean="0">
                <a:solidFill>
                  <a:schemeClr val="accent1">
                    <a:lumMod val="75000"/>
                  </a:schemeClr>
                </a:solidFill>
              </a:rPr>
              <a:t>skills</a:t>
            </a:r>
            <a:r>
              <a:rPr lang="de-DE" b="1" dirty="0" smtClean="0">
                <a:solidFill>
                  <a:schemeClr val="accent1">
                    <a:lumMod val="75000"/>
                  </a:schemeClr>
                </a:solidFill>
              </a:rPr>
              <a:t> </a:t>
            </a:r>
            <a:r>
              <a:rPr lang="de-DE" dirty="0" err="1" smtClean="0"/>
              <a:t>of</a:t>
            </a:r>
            <a:r>
              <a:rPr lang="de-DE" dirty="0" smtClean="0"/>
              <a:t> </a:t>
            </a:r>
            <a:r>
              <a:rPr lang="de-DE" b="1" dirty="0" err="1" smtClean="0">
                <a:solidFill>
                  <a:schemeClr val="accent1">
                    <a:lumMod val="75000"/>
                  </a:schemeClr>
                </a:solidFill>
              </a:rPr>
              <a:t>domains</a:t>
            </a:r>
            <a:r>
              <a:rPr lang="de-DE" b="1" dirty="0" smtClean="0">
                <a:solidFill>
                  <a:schemeClr val="accent1">
                    <a:lumMod val="75000"/>
                  </a:schemeClr>
                </a:solidFill>
              </a:rPr>
              <a:t> </a:t>
            </a:r>
            <a:r>
              <a:rPr lang="de-DE" b="1" dirty="0" err="1" smtClean="0">
                <a:solidFill>
                  <a:schemeClr val="accent1">
                    <a:lumMod val="75000"/>
                  </a:schemeClr>
                </a:solidFill>
              </a:rPr>
              <a:t>of</a:t>
            </a:r>
            <a:r>
              <a:rPr lang="de-DE" b="1" dirty="0" smtClean="0">
                <a:solidFill>
                  <a:schemeClr val="accent1">
                    <a:lumMod val="75000"/>
                  </a:schemeClr>
                </a:solidFill>
              </a:rPr>
              <a:t> </a:t>
            </a:r>
            <a:r>
              <a:rPr lang="de-DE" b="1" dirty="0" err="1" smtClean="0">
                <a:solidFill>
                  <a:schemeClr val="accent1">
                    <a:lumMod val="75000"/>
                  </a:schemeClr>
                </a:solidFill>
              </a:rPr>
              <a:t>learning</a:t>
            </a:r>
            <a:r>
              <a:rPr lang="de-DE" b="1" dirty="0" smtClean="0">
                <a:solidFill>
                  <a:schemeClr val="accent1">
                    <a:lumMod val="75000"/>
                  </a:schemeClr>
                </a:solidFill>
              </a:rPr>
              <a:t> </a:t>
            </a:r>
            <a:r>
              <a:rPr lang="de-DE" dirty="0" smtClean="0">
                <a:solidFill>
                  <a:schemeClr val="accent6"/>
                </a:solidFill>
              </a:rPr>
              <a:t>(</a:t>
            </a:r>
            <a:r>
              <a:rPr lang="de-DE" dirty="0" err="1" smtClean="0">
                <a:solidFill>
                  <a:schemeClr val="accent6"/>
                </a:solidFill>
              </a:rPr>
              <a:t>active</a:t>
            </a:r>
            <a:r>
              <a:rPr lang="de-DE" dirty="0" smtClean="0">
                <a:solidFill>
                  <a:schemeClr val="accent6"/>
                </a:solidFill>
              </a:rPr>
              <a:t> </a:t>
            </a:r>
            <a:r>
              <a:rPr lang="de-DE" dirty="0" err="1" smtClean="0">
                <a:solidFill>
                  <a:schemeClr val="accent6"/>
                </a:solidFill>
              </a:rPr>
              <a:t>verbs</a:t>
            </a:r>
            <a:r>
              <a:rPr lang="de-DE" dirty="0" smtClean="0">
                <a:solidFill>
                  <a:schemeClr val="accent6"/>
                </a:solidFill>
              </a:rPr>
              <a:t>)</a:t>
            </a:r>
          </a:p>
          <a:p>
            <a:r>
              <a:rPr lang="de-DE" dirty="0" err="1" smtClean="0">
                <a:solidFill>
                  <a:srgbClr val="FF0000"/>
                </a:solidFill>
              </a:rPr>
              <a:t>directing</a:t>
            </a:r>
            <a:r>
              <a:rPr lang="de-DE" dirty="0" smtClean="0">
                <a:solidFill>
                  <a:srgbClr val="FF0000"/>
                </a:solidFill>
              </a:rPr>
              <a:t> </a:t>
            </a:r>
            <a:r>
              <a:rPr lang="de-DE" dirty="0" err="1" smtClean="0"/>
              <a:t>them</a:t>
            </a:r>
            <a:r>
              <a:rPr lang="de-DE" dirty="0" smtClean="0">
                <a:solidFill>
                  <a:srgbClr val="FF0000"/>
                </a:solidFill>
              </a:rPr>
              <a:t>/</a:t>
            </a:r>
            <a:r>
              <a:rPr lang="de-DE" dirty="0" err="1" smtClean="0">
                <a:solidFill>
                  <a:srgbClr val="FF0000"/>
                </a:solidFill>
              </a:rPr>
              <a:t>being</a:t>
            </a:r>
            <a:r>
              <a:rPr lang="de-DE" dirty="0" smtClean="0">
                <a:solidFill>
                  <a:srgbClr val="FF0000"/>
                </a:solidFill>
              </a:rPr>
              <a:t> </a:t>
            </a:r>
            <a:r>
              <a:rPr lang="de-DE" dirty="0" err="1" smtClean="0">
                <a:solidFill>
                  <a:srgbClr val="FF0000"/>
                </a:solidFill>
              </a:rPr>
              <a:t>directed</a:t>
            </a:r>
            <a:r>
              <a:rPr lang="de-DE" dirty="0" smtClean="0">
                <a:solidFill>
                  <a:srgbClr val="FF0000"/>
                </a:solidFill>
              </a:rPr>
              <a:t> </a:t>
            </a:r>
            <a:r>
              <a:rPr lang="de-DE" b="1" dirty="0" smtClean="0">
                <a:solidFill>
                  <a:schemeClr val="accent1">
                    <a:lumMod val="75000"/>
                  </a:schemeClr>
                </a:solidFill>
              </a:rPr>
              <a:t>(</a:t>
            </a:r>
            <a:r>
              <a:rPr lang="de-DE" b="1" dirty="0" err="1" smtClean="0">
                <a:solidFill>
                  <a:schemeClr val="accent1">
                    <a:lumMod val="75000"/>
                  </a:schemeClr>
                </a:solidFill>
              </a:rPr>
              <a:t>autonomy</a:t>
            </a:r>
            <a:r>
              <a:rPr lang="de-DE" b="1" dirty="0" smtClean="0">
                <a:solidFill>
                  <a:schemeClr val="accent1">
                    <a:lumMod val="75000"/>
                  </a:schemeClr>
                </a:solidFill>
              </a:rPr>
              <a:t>) </a:t>
            </a:r>
            <a:r>
              <a:rPr lang="de-DE" dirty="0" smtClean="0"/>
              <a:t>in</a:t>
            </a:r>
            <a:r>
              <a:rPr lang="de-DE" dirty="0" smtClean="0">
                <a:solidFill>
                  <a:srgbClr val="FF0000"/>
                </a:solidFill>
              </a:rPr>
              <a:t> </a:t>
            </a:r>
            <a:r>
              <a:rPr lang="de-DE" dirty="0" smtClean="0"/>
              <a:t>an </a:t>
            </a:r>
            <a:r>
              <a:rPr lang="de-DE" dirty="0" err="1" smtClean="0"/>
              <a:t>identified</a:t>
            </a:r>
            <a:r>
              <a:rPr lang="de-DE" dirty="0" smtClean="0"/>
              <a:t> </a:t>
            </a:r>
            <a:r>
              <a:rPr lang="de-DE" b="1" dirty="0" err="1" smtClean="0">
                <a:solidFill>
                  <a:schemeClr val="accent1">
                    <a:lumMod val="75000"/>
                  </a:schemeClr>
                </a:solidFill>
              </a:rPr>
              <a:t>learning</a:t>
            </a:r>
            <a:r>
              <a:rPr lang="de-DE" b="1" dirty="0" smtClean="0">
                <a:solidFill>
                  <a:schemeClr val="accent1">
                    <a:lumMod val="75000"/>
                  </a:schemeClr>
                </a:solidFill>
              </a:rPr>
              <a:t> </a:t>
            </a:r>
            <a:r>
              <a:rPr lang="de-DE" b="1" dirty="0" err="1" smtClean="0">
                <a:solidFill>
                  <a:schemeClr val="accent1">
                    <a:lumMod val="75000"/>
                  </a:schemeClr>
                </a:solidFill>
              </a:rPr>
              <a:t>environment</a:t>
            </a:r>
            <a:r>
              <a:rPr lang="de-DE" b="1" dirty="0" smtClean="0">
                <a:solidFill>
                  <a:schemeClr val="accent1">
                    <a:lumMod val="75000"/>
                  </a:schemeClr>
                </a:solidFill>
              </a:rPr>
              <a:t>/</a:t>
            </a:r>
            <a:r>
              <a:rPr lang="de-DE" b="1" dirty="0" err="1" smtClean="0">
                <a:solidFill>
                  <a:schemeClr val="accent1">
                    <a:lumMod val="75000"/>
                  </a:schemeClr>
                </a:solidFill>
              </a:rPr>
              <a:t>learning</a:t>
            </a:r>
            <a:r>
              <a:rPr lang="de-DE" b="1" dirty="0" smtClean="0">
                <a:solidFill>
                  <a:schemeClr val="accent1">
                    <a:lumMod val="75000"/>
                  </a:schemeClr>
                </a:solidFill>
              </a:rPr>
              <a:t> </a:t>
            </a:r>
            <a:r>
              <a:rPr lang="de-DE" b="1" dirty="0" err="1" smtClean="0">
                <a:solidFill>
                  <a:schemeClr val="accent1">
                    <a:lumMod val="75000"/>
                  </a:schemeClr>
                </a:solidFill>
              </a:rPr>
              <a:t>pathway</a:t>
            </a:r>
            <a:r>
              <a:rPr lang="de-DE" b="1" dirty="0" smtClean="0">
                <a:solidFill>
                  <a:schemeClr val="accent1">
                    <a:lumMod val="75000"/>
                  </a:schemeClr>
                </a:solidFill>
              </a:rPr>
              <a:t> </a:t>
            </a:r>
            <a:r>
              <a:rPr lang="de-DE" dirty="0" smtClean="0">
                <a:solidFill>
                  <a:schemeClr val="accent6"/>
                </a:solidFill>
              </a:rPr>
              <a:t>(</a:t>
            </a:r>
            <a:r>
              <a:rPr lang="de-DE" dirty="0" err="1" smtClean="0">
                <a:solidFill>
                  <a:schemeClr val="accent6"/>
                </a:solidFill>
              </a:rPr>
              <a:t>modality</a:t>
            </a:r>
            <a:r>
              <a:rPr lang="de-DE" dirty="0" smtClean="0">
                <a:solidFill>
                  <a:schemeClr val="accent6"/>
                </a:solidFill>
              </a:rPr>
              <a:t>)</a:t>
            </a:r>
          </a:p>
          <a:p>
            <a:r>
              <a:rPr lang="de-DE" dirty="0" err="1" smtClean="0"/>
              <a:t>to</a:t>
            </a:r>
            <a:r>
              <a:rPr lang="de-DE" dirty="0" smtClean="0"/>
              <a:t> </a:t>
            </a:r>
            <a:r>
              <a:rPr lang="de-DE" dirty="0" err="1" smtClean="0"/>
              <a:t>the</a:t>
            </a:r>
            <a:r>
              <a:rPr lang="de-DE" dirty="0" smtClean="0"/>
              <a:t> </a:t>
            </a:r>
            <a:r>
              <a:rPr lang="de-DE" dirty="0" err="1" smtClean="0">
                <a:solidFill>
                  <a:srgbClr val="FF0000"/>
                </a:solidFill>
              </a:rPr>
              <a:t>intended</a:t>
            </a:r>
            <a:r>
              <a:rPr lang="de-DE" dirty="0" smtClean="0">
                <a:solidFill>
                  <a:srgbClr val="FF0000"/>
                </a:solidFill>
              </a:rPr>
              <a:t> / </a:t>
            </a:r>
            <a:r>
              <a:rPr lang="de-DE" dirty="0" err="1" smtClean="0">
                <a:solidFill>
                  <a:srgbClr val="FF0000"/>
                </a:solidFill>
              </a:rPr>
              <a:t>unintended</a:t>
            </a:r>
            <a:r>
              <a:rPr lang="de-DE" dirty="0" smtClean="0">
                <a:solidFill>
                  <a:srgbClr val="FF0000"/>
                </a:solidFill>
              </a:rPr>
              <a:t> </a:t>
            </a:r>
            <a:r>
              <a:rPr lang="de-DE" dirty="0" err="1" smtClean="0"/>
              <a:t>objective</a:t>
            </a:r>
            <a:r>
              <a:rPr lang="de-DE" b="1" dirty="0" smtClean="0">
                <a:solidFill>
                  <a:schemeClr val="accent1">
                    <a:lumMod val="75000"/>
                  </a:schemeClr>
                </a:solidFill>
              </a:rPr>
              <a:t> </a:t>
            </a:r>
            <a:r>
              <a:rPr lang="de-DE" dirty="0" smtClean="0">
                <a:solidFill>
                  <a:schemeClr val="accent6"/>
                </a:solidFill>
              </a:rPr>
              <a:t>(</a:t>
            </a:r>
            <a:r>
              <a:rPr lang="de-DE" dirty="0" err="1" smtClean="0">
                <a:solidFill>
                  <a:schemeClr val="accent6"/>
                </a:solidFill>
              </a:rPr>
              <a:t>modality</a:t>
            </a:r>
            <a:r>
              <a:rPr lang="de-DE" dirty="0" smtClean="0">
                <a:solidFill>
                  <a:schemeClr val="accent6"/>
                </a:solidFill>
              </a:rPr>
              <a:t>:</a:t>
            </a:r>
            <a:r>
              <a:rPr lang="de-DE" dirty="0" smtClean="0"/>
              <a:t> </a:t>
            </a:r>
            <a:r>
              <a:rPr lang="de-DE" dirty="0" smtClean="0">
                <a:solidFill>
                  <a:schemeClr val="accent6"/>
                </a:solidFill>
              </a:rPr>
              <a:t>formal / non-formal / informal </a:t>
            </a:r>
            <a:r>
              <a:rPr lang="de-DE" dirty="0" err="1" smtClean="0">
                <a:solidFill>
                  <a:schemeClr val="accent6"/>
                </a:solidFill>
              </a:rPr>
              <a:t>learning</a:t>
            </a:r>
            <a:r>
              <a:rPr lang="de-DE" dirty="0" smtClean="0">
                <a:solidFill>
                  <a:schemeClr val="accent6"/>
                </a:solidFill>
              </a:rPr>
              <a:t>)</a:t>
            </a:r>
          </a:p>
          <a:p>
            <a:r>
              <a:rPr lang="de-DE" dirty="0" err="1" smtClean="0"/>
              <a:t>realising</a:t>
            </a:r>
            <a:r>
              <a:rPr lang="de-DE" dirty="0" smtClean="0"/>
              <a:t> </a:t>
            </a:r>
            <a:r>
              <a:rPr lang="de-DE" dirty="0" err="1" smtClean="0"/>
              <a:t>the</a:t>
            </a:r>
            <a:r>
              <a:rPr lang="de-DE" dirty="0" smtClean="0"/>
              <a:t> </a:t>
            </a:r>
            <a:r>
              <a:rPr lang="de-DE" b="1" dirty="0" err="1" smtClean="0">
                <a:solidFill>
                  <a:schemeClr val="accent1">
                    <a:lumMod val="75000"/>
                  </a:schemeClr>
                </a:solidFill>
              </a:rPr>
              <a:t>responsibility</a:t>
            </a:r>
            <a:r>
              <a:rPr lang="de-DE" dirty="0" smtClean="0">
                <a:solidFill>
                  <a:schemeClr val="accent6"/>
                </a:solidFill>
              </a:rPr>
              <a:t> </a:t>
            </a:r>
            <a:r>
              <a:rPr lang="de-DE" dirty="0" err="1" smtClean="0"/>
              <a:t>for</a:t>
            </a:r>
            <a:r>
              <a:rPr lang="de-DE" dirty="0" smtClean="0"/>
              <a:t> </a:t>
            </a:r>
            <a:r>
              <a:rPr lang="de-DE" dirty="0" err="1" smtClean="0"/>
              <a:t>the</a:t>
            </a:r>
            <a:r>
              <a:rPr lang="de-DE" dirty="0" smtClean="0"/>
              <a:t> </a:t>
            </a:r>
            <a:r>
              <a:rPr lang="de-DE" dirty="0" err="1" smtClean="0"/>
              <a:t>learning</a:t>
            </a:r>
            <a:r>
              <a:rPr lang="de-DE" dirty="0" smtClean="0"/>
              <a:t> </a:t>
            </a:r>
            <a:r>
              <a:rPr lang="de-DE" dirty="0" err="1" smtClean="0"/>
              <a:t>activities</a:t>
            </a:r>
            <a:endParaRPr lang="de-DE" dirty="0" smtClean="0"/>
          </a:p>
          <a:p>
            <a:r>
              <a:rPr lang="de-DE"/>
              <a:t>t</a:t>
            </a:r>
            <a:r>
              <a:rPr lang="de-DE" smtClean="0"/>
              <a:t>hus</a:t>
            </a:r>
            <a:r>
              <a:rPr lang="de-DE" dirty="0" smtClean="0"/>
              <a:t> </a:t>
            </a:r>
            <a:r>
              <a:rPr lang="de-DE" dirty="0" err="1" smtClean="0"/>
              <a:t>stipulating</a:t>
            </a:r>
            <a:r>
              <a:rPr lang="de-DE" dirty="0" smtClean="0"/>
              <a:t> </a:t>
            </a:r>
            <a:r>
              <a:rPr lang="de-DE" dirty="0" err="1" smtClean="0">
                <a:solidFill>
                  <a:srgbClr val="FF0000"/>
                </a:solidFill>
              </a:rPr>
              <a:t>distinctive</a:t>
            </a:r>
            <a:r>
              <a:rPr lang="de-DE" dirty="0" smtClean="0">
                <a:solidFill>
                  <a:srgbClr val="FF0000"/>
                </a:solidFill>
              </a:rPr>
              <a:t> </a:t>
            </a:r>
            <a:r>
              <a:rPr lang="de-DE" dirty="0" err="1" smtClean="0">
                <a:solidFill>
                  <a:srgbClr val="FF0000"/>
                </a:solidFill>
              </a:rPr>
              <a:t>levels</a:t>
            </a:r>
            <a:r>
              <a:rPr lang="de-DE" dirty="0" smtClean="0">
                <a:solidFill>
                  <a:srgbClr val="FF0000"/>
                </a:solidFill>
              </a:rPr>
              <a:t> </a:t>
            </a:r>
            <a:r>
              <a:rPr lang="de-DE" dirty="0" err="1" smtClean="0"/>
              <a:t>of</a:t>
            </a:r>
            <a:r>
              <a:rPr lang="de-DE" dirty="0" smtClean="0"/>
              <a:t> </a:t>
            </a:r>
            <a:r>
              <a:rPr lang="de-DE" dirty="0" err="1" smtClean="0"/>
              <a:t>learning</a:t>
            </a:r>
            <a:r>
              <a:rPr lang="de-DE" dirty="0" smtClean="0"/>
              <a:t> </a:t>
            </a:r>
            <a:r>
              <a:rPr lang="de-DE" dirty="0" err="1" smtClean="0"/>
              <a:t>achievements</a:t>
            </a:r>
            <a:r>
              <a:rPr lang="de-DE" dirty="0" smtClean="0"/>
              <a:t> </a:t>
            </a:r>
          </a:p>
          <a:p>
            <a:endParaRPr lang="de-DE" dirty="0" smtClean="0"/>
          </a:p>
          <a:p>
            <a:endParaRPr lang="de-DE" dirty="0"/>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v.gehmlich@hs-osnabrueck.de</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6BF16-C6EF-4116-826E-3DCF2DB0716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068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hmen">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0.xml><?xml version="1.0" encoding="utf-8"?>
<a:theme xmlns:a="http://schemas.openxmlformats.org/drawingml/2006/main" name="3_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3.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etzen">
  <a:themeElements>
    <a:clrScheme name="Fetze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5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TM03457475[[fn=Rahmen]]</Template>
  <TotalTime>1</TotalTime>
  <Words>7319</Words>
  <Application>Microsoft Office PowerPoint</Application>
  <PresentationFormat>Widescreen</PresentationFormat>
  <Paragraphs>1434</Paragraphs>
  <Slides>89</Slides>
  <Notes>3</Notes>
  <HiddenSlides>0</HiddenSlides>
  <MMClips>0</MMClips>
  <ScaleCrop>false</ScaleCrop>
  <HeadingPairs>
    <vt:vector size="6" baseType="variant">
      <vt:variant>
        <vt:lpstr>Fonts Used</vt:lpstr>
      </vt:variant>
      <vt:variant>
        <vt:i4>15</vt:i4>
      </vt:variant>
      <vt:variant>
        <vt:lpstr>Theme</vt:lpstr>
      </vt:variant>
      <vt:variant>
        <vt:i4>13</vt:i4>
      </vt:variant>
      <vt:variant>
        <vt:lpstr>Slide Titles</vt:lpstr>
      </vt:variant>
      <vt:variant>
        <vt:i4>89</vt:i4>
      </vt:variant>
    </vt:vector>
  </HeadingPairs>
  <TitlesOfParts>
    <vt:vector size="117" baseType="lpstr">
      <vt:lpstr>MS Gothic</vt:lpstr>
      <vt:lpstr>Arial</vt:lpstr>
      <vt:lpstr>Arial Black</vt:lpstr>
      <vt:lpstr>Arial Narrow</vt:lpstr>
      <vt:lpstr>Calibri</vt:lpstr>
      <vt:lpstr>Calibri Light</vt:lpstr>
      <vt:lpstr>Century Gothic</vt:lpstr>
      <vt:lpstr>Corbel</vt:lpstr>
      <vt:lpstr>HelveticaNeueLT-Light</vt:lpstr>
      <vt:lpstr>HelveticaNeueLT-LightItalic</vt:lpstr>
      <vt:lpstr>Times New Roman</vt:lpstr>
      <vt:lpstr>Verdana</vt:lpstr>
      <vt:lpstr>Wingdings</vt:lpstr>
      <vt:lpstr>Wingdings 2</vt:lpstr>
      <vt:lpstr>Wingdings 3</vt:lpstr>
      <vt:lpstr>Rahmen</vt:lpstr>
      <vt:lpstr>Bücher 16 x 9</vt:lpstr>
      <vt:lpstr>4_Office</vt:lpstr>
      <vt:lpstr>3_Office</vt:lpstr>
      <vt:lpstr>1_Fetzen</vt:lpstr>
      <vt:lpstr>Larissa</vt:lpstr>
      <vt:lpstr>2_Fetzen</vt:lpstr>
      <vt:lpstr>5_Larissa</vt:lpstr>
      <vt:lpstr>7_Larissa</vt:lpstr>
      <vt:lpstr>3_Fetzen</vt:lpstr>
      <vt:lpstr>1_Office</vt:lpstr>
      <vt:lpstr>2_Office</vt:lpstr>
      <vt:lpstr>1_Larissa</vt:lpstr>
      <vt:lpstr>  Bologna Hub Peer Support   1 Harmonisation of study-programme aims &amp;  objectives with the LO of its courses &amp; modules  2 Quality Culture and Quality Assurance   3 Organisational Culture at LOGOS </vt:lpstr>
      <vt:lpstr>1 Harmonisation of study-programme aims &amp;  objectives with the learning outcomes of its courses &amp; modules  </vt:lpstr>
      <vt:lpstr>There is a framework!</vt:lpstr>
      <vt:lpstr>Learning outcomes versus aims and objectives?</vt:lpstr>
      <vt:lpstr>ECTS User´s Guide 2015</vt:lpstr>
      <vt:lpstr>Formal Pathways to Qualifications</vt:lpstr>
      <vt:lpstr>Learning Pathway </vt:lpstr>
      <vt:lpstr>Qualification vs Learning Outcomes</vt:lpstr>
      <vt:lpstr>The learning outcome</vt:lpstr>
      <vt:lpstr>PowerPoint Presentation</vt:lpstr>
      <vt:lpstr>PowerPoint Presentation</vt:lpstr>
      <vt:lpstr>PowerPoint Presentation</vt:lpstr>
      <vt:lpstr>Learning Outcomes</vt:lpstr>
      <vt:lpstr>Learning Objectives vs Learning Outcomes</vt:lpstr>
      <vt:lpstr>PowerPoint Presentation</vt:lpstr>
      <vt:lpstr>PowerPoint Presentation</vt:lpstr>
      <vt:lpstr>PowerPoint Presentation</vt:lpstr>
      <vt:lpstr>PowerPoint Presentation</vt:lpstr>
      <vt:lpstr>PowerPoint Presentation</vt:lpstr>
      <vt:lpstr>PowerPoint Presentation</vt:lpstr>
      <vt:lpstr>Example: undergraduate engineering degree </vt:lpstr>
      <vt:lpstr>PowerPoint Presentation</vt:lpstr>
      <vt:lpstr>Example of Mapping</vt:lpstr>
      <vt:lpstr>Objectives of competence-oriented assessment </vt:lpstr>
      <vt:lpstr> Assessment Criteria Potential Conflicts (Examples) </vt:lpstr>
      <vt:lpstr>PowerPoint Presentation</vt:lpstr>
      <vt:lpstr>PowerPoint Presentation</vt:lpstr>
      <vt:lpstr>PowerPoint Presentation</vt:lpstr>
      <vt:lpstr>PowerPoint Presentation</vt:lpstr>
      <vt:lpstr>  Bologna Hub Peer Support   1  2 Quality Culture and Quality Assurance   3</vt:lpstr>
      <vt:lpstr>2 Quality Culture and Quality Assurance</vt:lpstr>
      <vt:lpstr>Glossary: Quality</vt:lpstr>
      <vt:lpstr>Quality of an institution of higher education</vt:lpstr>
      <vt:lpstr>Where was the institution at the beginning of the support project as regards…?</vt:lpstr>
      <vt:lpstr>The European Standards and Guidelines look at quality from two perspectives</vt:lpstr>
      <vt:lpstr>This means, key performance indicators of quality assurance have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changing anything:</vt:lpstr>
      <vt:lpstr>Forcefield analysis</vt:lpstr>
      <vt:lpstr>KPI 1.2 &amp; 1.3</vt:lpstr>
      <vt:lpstr>PowerPoint Presentation</vt:lpstr>
      <vt:lpstr>PowerPoint Presentation</vt:lpstr>
      <vt:lpstr>1. Plan (ex-ante) - Based on the 7s-Model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Do (formative) Programme Objectives and their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Within a Timeline (Academic Horizon)  </vt:lpstr>
      <vt:lpstr>PowerPoint Presentation</vt:lpstr>
      <vt:lpstr>PowerPoint Presentation</vt:lpstr>
      <vt:lpstr>  Bologna Hub Peer Support   1  2  3 Organisational Culture at LOGOS </vt:lpstr>
      <vt:lpstr>3 Organisational Culture at LOGOS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Bologna Hub Peer Support – Session II  - Harmonisation of study-programme aims &amp; objectives with the LO of its courses &amp; modules - Quality Culture and Quality Assurance - Organisational Culture at LOGOS</dc:title>
  <dc:creator>Gehmlich</dc:creator>
  <cp:lastModifiedBy>Anisa</cp:lastModifiedBy>
  <cp:revision>48</cp:revision>
  <dcterms:created xsi:type="dcterms:W3CDTF">2022-06-25T09:59:20Z</dcterms:created>
  <dcterms:modified xsi:type="dcterms:W3CDTF">2022-06-30T08:20:16Z</dcterms:modified>
</cp:coreProperties>
</file>